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9" r:id="rId3"/>
    <p:sldId id="278" r:id="rId4"/>
    <p:sldId id="257" r:id="rId5"/>
    <p:sldId id="266" r:id="rId6"/>
    <p:sldId id="258" r:id="rId7"/>
    <p:sldId id="259" r:id="rId8"/>
    <p:sldId id="260" r:id="rId9"/>
    <p:sldId id="261" r:id="rId10"/>
    <p:sldId id="262" r:id="rId11"/>
    <p:sldId id="267" r:id="rId12"/>
    <p:sldId id="263" r:id="rId13"/>
    <p:sldId id="264" r:id="rId14"/>
    <p:sldId id="268" r:id="rId15"/>
    <p:sldId id="269" r:id="rId16"/>
    <p:sldId id="281" r:id="rId17"/>
    <p:sldId id="270" r:id="rId18"/>
    <p:sldId id="271" r:id="rId19"/>
    <p:sldId id="273" r:id="rId20"/>
    <p:sldId id="272" r:id="rId21"/>
    <p:sldId id="274" r:id="rId22"/>
    <p:sldId id="275" r:id="rId23"/>
    <p:sldId id="276" r:id="rId24"/>
    <p:sldId id="277" r:id="rId25"/>
    <p:sldId id="280" r:id="rId26"/>
    <p:sldId id="265"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56" autoAdjust="0"/>
    <p:restoredTop sz="94660"/>
  </p:normalViewPr>
  <p:slideViewPr>
    <p:cSldViewPr>
      <p:cViewPr varScale="1">
        <p:scale>
          <a:sx n="74" d="100"/>
          <a:sy n="74" d="100"/>
        </p:scale>
        <p:origin x="-1248"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C75107E-1F81-4CB2-81B1-17CBA2533764}" type="datetimeFigureOut">
              <a:rPr lang="en-IN" smtClean="0"/>
              <a:t>25-05-2020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895C8B-E229-48A7-A975-4BCC59753C59}" type="slidenum">
              <a:rPr lang="en-IN" smtClean="0"/>
              <a:t>‹#›</a:t>
            </a:fld>
            <a:endParaRPr lang="en-IN"/>
          </a:p>
        </p:txBody>
      </p:sp>
    </p:spTree>
    <p:extLst>
      <p:ext uri="{BB962C8B-B14F-4D97-AF65-F5344CB8AC3E}">
        <p14:creationId xmlns:p14="http://schemas.microsoft.com/office/powerpoint/2010/main" val="3029062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C75107E-1F81-4CB2-81B1-17CBA2533764}" type="datetimeFigureOut">
              <a:rPr lang="en-IN" smtClean="0"/>
              <a:t>25-05-2020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895C8B-E229-48A7-A975-4BCC59753C59}" type="slidenum">
              <a:rPr lang="en-IN" smtClean="0"/>
              <a:t>‹#›</a:t>
            </a:fld>
            <a:endParaRPr lang="en-IN"/>
          </a:p>
        </p:txBody>
      </p:sp>
    </p:spTree>
    <p:extLst>
      <p:ext uri="{BB962C8B-B14F-4D97-AF65-F5344CB8AC3E}">
        <p14:creationId xmlns:p14="http://schemas.microsoft.com/office/powerpoint/2010/main" val="2028783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C75107E-1F81-4CB2-81B1-17CBA2533764}" type="datetimeFigureOut">
              <a:rPr lang="en-IN" smtClean="0"/>
              <a:t>25-05-2020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895C8B-E229-48A7-A975-4BCC59753C59}" type="slidenum">
              <a:rPr lang="en-IN" smtClean="0"/>
              <a:t>‹#›</a:t>
            </a:fld>
            <a:endParaRPr lang="en-IN"/>
          </a:p>
        </p:txBody>
      </p:sp>
    </p:spTree>
    <p:extLst>
      <p:ext uri="{BB962C8B-B14F-4D97-AF65-F5344CB8AC3E}">
        <p14:creationId xmlns:p14="http://schemas.microsoft.com/office/powerpoint/2010/main" val="1225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C75107E-1F81-4CB2-81B1-17CBA2533764}" type="datetimeFigureOut">
              <a:rPr lang="en-IN" smtClean="0"/>
              <a:t>25-05-2020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895C8B-E229-48A7-A975-4BCC59753C59}" type="slidenum">
              <a:rPr lang="en-IN" smtClean="0"/>
              <a:t>‹#›</a:t>
            </a:fld>
            <a:endParaRPr lang="en-IN"/>
          </a:p>
        </p:txBody>
      </p:sp>
    </p:spTree>
    <p:extLst>
      <p:ext uri="{BB962C8B-B14F-4D97-AF65-F5344CB8AC3E}">
        <p14:creationId xmlns:p14="http://schemas.microsoft.com/office/powerpoint/2010/main" val="3542060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C75107E-1F81-4CB2-81B1-17CBA2533764}" type="datetimeFigureOut">
              <a:rPr lang="en-IN" smtClean="0"/>
              <a:t>25-05-2020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895C8B-E229-48A7-A975-4BCC59753C59}" type="slidenum">
              <a:rPr lang="en-IN" smtClean="0"/>
              <a:t>‹#›</a:t>
            </a:fld>
            <a:endParaRPr lang="en-IN"/>
          </a:p>
        </p:txBody>
      </p:sp>
    </p:spTree>
    <p:extLst>
      <p:ext uri="{BB962C8B-B14F-4D97-AF65-F5344CB8AC3E}">
        <p14:creationId xmlns:p14="http://schemas.microsoft.com/office/powerpoint/2010/main" val="1401889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C75107E-1F81-4CB2-81B1-17CBA2533764}" type="datetimeFigureOut">
              <a:rPr lang="en-IN" smtClean="0"/>
              <a:t>25-05-2020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895C8B-E229-48A7-A975-4BCC59753C59}" type="slidenum">
              <a:rPr lang="en-IN" smtClean="0"/>
              <a:t>‹#›</a:t>
            </a:fld>
            <a:endParaRPr lang="en-IN"/>
          </a:p>
        </p:txBody>
      </p:sp>
    </p:spTree>
    <p:extLst>
      <p:ext uri="{BB962C8B-B14F-4D97-AF65-F5344CB8AC3E}">
        <p14:creationId xmlns:p14="http://schemas.microsoft.com/office/powerpoint/2010/main" val="765182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C75107E-1F81-4CB2-81B1-17CBA2533764}" type="datetimeFigureOut">
              <a:rPr lang="en-IN" smtClean="0"/>
              <a:t>25-05-2020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0895C8B-E229-48A7-A975-4BCC59753C59}" type="slidenum">
              <a:rPr lang="en-IN" smtClean="0"/>
              <a:t>‹#›</a:t>
            </a:fld>
            <a:endParaRPr lang="en-IN"/>
          </a:p>
        </p:txBody>
      </p:sp>
    </p:spTree>
    <p:extLst>
      <p:ext uri="{BB962C8B-B14F-4D97-AF65-F5344CB8AC3E}">
        <p14:creationId xmlns:p14="http://schemas.microsoft.com/office/powerpoint/2010/main" val="277130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C75107E-1F81-4CB2-81B1-17CBA2533764}" type="datetimeFigureOut">
              <a:rPr lang="en-IN" smtClean="0"/>
              <a:t>25-05-2020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0895C8B-E229-48A7-A975-4BCC59753C59}" type="slidenum">
              <a:rPr lang="en-IN" smtClean="0"/>
              <a:t>‹#›</a:t>
            </a:fld>
            <a:endParaRPr lang="en-IN"/>
          </a:p>
        </p:txBody>
      </p:sp>
    </p:spTree>
    <p:extLst>
      <p:ext uri="{BB962C8B-B14F-4D97-AF65-F5344CB8AC3E}">
        <p14:creationId xmlns:p14="http://schemas.microsoft.com/office/powerpoint/2010/main" val="2438664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75107E-1F81-4CB2-81B1-17CBA2533764}" type="datetimeFigureOut">
              <a:rPr lang="en-IN" smtClean="0"/>
              <a:t>25-05-2020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0895C8B-E229-48A7-A975-4BCC59753C59}" type="slidenum">
              <a:rPr lang="en-IN" smtClean="0"/>
              <a:t>‹#›</a:t>
            </a:fld>
            <a:endParaRPr lang="en-IN"/>
          </a:p>
        </p:txBody>
      </p:sp>
    </p:spTree>
    <p:extLst>
      <p:ext uri="{BB962C8B-B14F-4D97-AF65-F5344CB8AC3E}">
        <p14:creationId xmlns:p14="http://schemas.microsoft.com/office/powerpoint/2010/main" val="525065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75107E-1F81-4CB2-81B1-17CBA2533764}" type="datetimeFigureOut">
              <a:rPr lang="en-IN" smtClean="0"/>
              <a:t>25-05-2020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895C8B-E229-48A7-A975-4BCC59753C59}" type="slidenum">
              <a:rPr lang="en-IN" smtClean="0"/>
              <a:t>‹#›</a:t>
            </a:fld>
            <a:endParaRPr lang="en-IN"/>
          </a:p>
        </p:txBody>
      </p:sp>
    </p:spTree>
    <p:extLst>
      <p:ext uri="{BB962C8B-B14F-4D97-AF65-F5344CB8AC3E}">
        <p14:creationId xmlns:p14="http://schemas.microsoft.com/office/powerpoint/2010/main" val="2624235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75107E-1F81-4CB2-81B1-17CBA2533764}" type="datetimeFigureOut">
              <a:rPr lang="en-IN" smtClean="0"/>
              <a:t>25-05-2020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895C8B-E229-48A7-A975-4BCC59753C59}" type="slidenum">
              <a:rPr lang="en-IN" smtClean="0"/>
              <a:t>‹#›</a:t>
            </a:fld>
            <a:endParaRPr lang="en-IN"/>
          </a:p>
        </p:txBody>
      </p:sp>
    </p:spTree>
    <p:extLst>
      <p:ext uri="{BB962C8B-B14F-4D97-AF65-F5344CB8AC3E}">
        <p14:creationId xmlns:p14="http://schemas.microsoft.com/office/powerpoint/2010/main" val="3754431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75107E-1F81-4CB2-81B1-17CBA2533764}" type="datetimeFigureOut">
              <a:rPr lang="en-IN" smtClean="0"/>
              <a:t>25-05-2020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895C8B-E229-48A7-A975-4BCC59753C59}" type="slidenum">
              <a:rPr lang="en-IN" smtClean="0"/>
              <a:t>‹#›</a:t>
            </a:fld>
            <a:endParaRPr lang="en-IN"/>
          </a:p>
        </p:txBody>
      </p:sp>
    </p:spTree>
    <p:extLst>
      <p:ext uri="{BB962C8B-B14F-4D97-AF65-F5344CB8AC3E}">
        <p14:creationId xmlns:p14="http://schemas.microsoft.com/office/powerpoint/2010/main" val="42590481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abhilashsaj/Simple-Recurrent-Neural-Network-with-Kera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github.com/abhilashsaj/Simple-Recurrent-Neural-Network-with-Keras"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292080" y="5013176"/>
            <a:ext cx="3672408" cy="1703040"/>
          </a:xfrm>
        </p:spPr>
        <p:txBody>
          <a:bodyPr>
            <a:normAutofit/>
          </a:bodyPr>
          <a:lstStyle/>
          <a:p>
            <a:pPr algn="r"/>
            <a:r>
              <a:rPr lang="en-IN" sz="2400" dirty="0" err="1" smtClean="0"/>
              <a:t>Abhilash</a:t>
            </a:r>
            <a:r>
              <a:rPr lang="en-IN" sz="2400" dirty="0" smtClean="0"/>
              <a:t> </a:t>
            </a:r>
            <a:r>
              <a:rPr lang="en-IN" sz="2400" dirty="0" err="1" smtClean="0"/>
              <a:t>Saj</a:t>
            </a:r>
            <a:endParaRPr lang="en-IN" sz="2400" dirty="0" smtClean="0"/>
          </a:p>
          <a:p>
            <a:pPr algn="r"/>
            <a:r>
              <a:rPr lang="en-IN" sz="2400" dirty="0" err="1" smtClean="0"/>
              <a:t>Kiran</a:t>
            </a:r>
            <a:r>
              <a:rPr lang="en-IN" sz="2400" dirty="0" smtClean="0"/>
              <a:t> M</a:t>
            </a:r>
          </a:p>
          <a:p>
            <a:pPr algn="r"/>
            <a:r>
              <a:rPr lang="en-IN" sz="2400" dirty="0" smtClean="0"/>
              <a:t>S4 – MCA</a:t>
            </a:r>
          </a:p>
        </p:txBody>
      </p:sp>
      <p:pic>
        <p:nvPicPr>
          <p:cNvPr id="2050" name="Picture 2" descr="Deep Learning – Introduction to Recurrent Neural Networks – AILabP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636786"/>
            <a:ext cx="8809488" cy="4529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16072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u="sng" dirty="0"/>
              <a:t>Training through </a:t>
            </a:r>
            <a:r>
              <a:rPr lang="en-IN" u="sng" dirty="0" smtClean="0"/>
              <a:t>RNN</a:t>
            </a:r>
            <a:endParaRPr lang="en-IN" u="sng" dirty="0"/>
          </a:p>
        </p:txBody>
      </p:sp>
      <p:sp>
        <p:nvSpPr>
          <p:cNvPr id="3" name="Content Placeholder 2"/>
          <p:cNvSpPr>
            <a:spLocks noGrp="1"/>
          </p:cNvSpPr>
          <p:nvPr>
            <p:ph idx="1"/>
          </p:nvPr>
        </p:nvSpPr>
        <p:spPr/>
        <p:txBody>
          <a:bodyPr>
            <a:normAutofit fontScale="77500" lnSpcReduction="20000"/>
          </a:bodyPr>
          <a:lstStyle/>
          <a:p>
            <a:pPr fontAlgn="base"/>
            <a:r>
              <a:rPr lang="en-US" dirty="0"/>
              <a:t>A single time step of the input is provided to the network.</a:t>
            </a:r>
          </a:p>
          <a:p>
            <a:pPr fontAlgn="base"/>
            <a:r>
              <a:rPr lang="en-US" dirty="0"/>
              <a:t>Then calculate its current state using set of current input and the previous state.</a:t>
            </a:r>
          </a:p>
          <a:p>
            <a:pPr fontAlgn="base"/>
            <a:r>
              <a:rPr lang="en-US" dirty="0"/>
              <a:t>The current </a:t>
            </a:r>
            <a:r>
              <a:rPr lang="en-US" dirty="0" err="1"/>
              <a:t>ht</a:t>
            </a:r>
            <a:r>
              <a:rPr lang="en-US" dirty="0"/>
              <a:t> becomes ht-1 for the next time step.</a:t>
            </a:r>
          </a:p>
          <a:p>
            <a:pPr fontAlgn="base"/>
            <a:r>
              <a:rPr lang="en-US" dirty="0"/>
              <a:t>One can go as many time steps according to the problem and join the information from all the previous states.</a:t>
            </a:r>
          </a:p>
          <a:p>
            <a:pPr fontAlgn="base"/>
            <a:r>
              <a:rPr lang="en-US" dirty="0"/>
              <a:t>Once all the time steps are completed the final current state is used to calculate the output.</a:t>
            </a:r>
          </a:p>
          <a:p>
            <a:pPr fontAlgn="base"/>
            <a:r>
              <a:rPr lang="en-US" dirty="0"/>
              <a:t>The output is then compared to the actual output </a:t>
            </a:r>
            <a:r>
              <a:rPr lang="en-US" dirty="0" err="1"/>
              <a:t>i.e</a:t>
            </a:r>
            <a:r>
              <a:rPr lang="en-US" dirty="0"/>
              <a:t> the target output and the error is generated.</a:t>
            </a:r>
          </a:p>
          <a:p>
            <a:pPr fontAlgn="base"/>
            <a:r>
              <a:rPr lang="en-US" dirty="0"/>
              <a:t>The error is then back-propagated to the network to update the weights and hence the network (RNN) is trained.</a:t>
            </a:r>
          </a:p>
          <a:p>
            <a:endParaRPr lang="en-IN" dirty="0"/>
          </a:p>
        </p:txBody>
      </p:sp>
    </p:spTree>
    <p:extLst>
      <p:ext uri="{BB962C8B-B14F-4D97-AF65-F5344CB8AC3E}">
        <p14:creationId xmlns:p14="http://schemas.microsoft.com/office/powerpoint/2010/main" val="20008145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u="sng" dirty="0" smtClean="0"/>
              <a:t>Applications of RNN</a:t>
            </a:r>
            <a:endParaRPr lang="en-IN" sz="4000" u="sng" dirty="0"/>
          </a:p>
        </p:txBody>
      </p:sp>
      <p:sp>
        <p:nvSpPr>
          <p:cNvPr id="3" name="Content Placeholder 2"/>
          <p:cNvSpPr>
            <a:spLocks noGrp="1"/>
          </p:cNvSpPr>
          <p:nvPr>
            <p:ph idx="1"/>
          </p:nvPr>
        </p:nvSpPr>
        <p:spPr/>
        <p:txBody>
          <a:bodyPr>
            <a:normAutofit/>
          </a:bodyPr>
          <a:lstStyle/>
          <a:p>
            <a:pPr fontAlgn="base"/>
            <a:r>
              <a:rPr lang="en-US" sz="2800" dirty="0"/>
              <a:t>Prediction problems</a:t>
            </a:r>
          </a:p>
          <a:p>
            <a:pPr fontAlgn="base"/>
            <a:r>
              <a:rPr lang="en-US" sz="2800" dirty="0"/>
              <a:t>Language </a:t>
            </a:r>
            <a:r>
              <a:rPr lang="en-US" sz="2800" dirty="0" smtClean="0"/>
              <a:t>Modeling </a:t>
            </a:r>
            <a:r>
              <a:rPr lang="en-US" sz="2800" dirty="0"/>
              <a:t>and Generating Text</a:t>
            </a:r>
          </a:p>
          <a:p>
            <a:pPr fontAlgn="base"/>
            <a:r>
              <a:rPr lang="en-US" sz="2800" dirty="0"/>
              <a:t>Machine Translation</a:t>
            </a:r>
          </a:p>
          <a:p>
            <a:pPr fontAlgn="base"/>
            <a:r>
              <a:rPr lang="en-US" sz="2800" dirty="0"/>
              <a:t>Speech Recognition</a:t>
            </a:r>
          </a:p>
          <a:p>
            <a:r>
              <a:rPr lang="en-IN" sz="2800" dirty="0"/>
              <a:t>Text Summarization</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4293096"/>
            <a:ext cx="6800850" cy="220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2962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u="sng" dirty="0" smtClean="0"/>
              <a:t>Advantages</a:t>
            </a:r>
            <a:endParaRPr lang="en-IN" sz="3600" u="sng" dirty="0"/>
          </a:p>
        </p:txBody>
      </p:sp>
      <p:sp>
        <p:nvSpPr>
          <p:cNvPr id="3" name="Content Placeholder 2"/>
          <p:cNvSpPr>
            <a:spLocks noGrp="1"/>
          </p:cNvSpPr>
          <p:nvPr>
            <p:ph idx="1"/>
          </p:nvPr>
        </p:nvSpPr>
        <p:spPr/>
        <p:txBody>
          <a:bodyPr>
            <a:normAutofit/>
          </a:bodyPr>
          <a:lstStyle/>
          <a:p>
            <a:pPr fontAlgn="base"/>
            <a:r>
              <a:rPr lang="en-US" sz="2800" dirty="0"/>
              <a:t>An RNN remembers each and every information through time. It is useful in time series prediction only because of the feature to remember previous inputs as well. This is called Long Short Term Memory.</a:t>
            </a:r>
          </a:p>
          <a:p>
            <a:pPr fontAlgn="base"/>
            <a:r>
              <a:rPr lang="en-US" sz="2800" dirty="0"/>
              <a:t>Recurrent neural network are even used with convolutional layers to extend the effective pixel neighborhood</a:t>
            </a:r>
            <a:r>
              <a:rPr lang="en-US" sz="2800" dirty="0" smtClean="0"/>
              <a:t>.</a:t>
            </a:r>
            <a:endParaRPr lang="en-US" sz="2800" dirty="0"/>
          </a:p>
        </p:txBody>
      </p:sp>
    </p:spTree>
    <p:extLst>
      <p:ext uri="{BB962C8B-B14F-4D97-AF65-F5344CB8AC3E}">
        <p14:creationId xmlns:p14="http://schemas.microsoft.com/office/powerpoint/2010/main" val="37855878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u="sng" dirty="0" smtClean="0"/>
              <a:t>Disadvantages</a:t>
            </a:r>
            <a:endParaRPr lang="en-IN" u="sng" dirty="0"/>
          </a:p>
        </p:txBody>
      </p:sp>
      <p:sp>
        <p:nvSpPr>
          <p:cNvPr id="3" name="Content Placeholder 2"/>
          <p:cNvSpPr>
            <a:spLocks noGrp="1"/>
          </p:cNvSpPr>
          <p:nvPr>
            <p:ph idx="1"/>
          </p:nvPr>
        </p:nvSpPr>
        <p:spPr/>
        <p:txBody>
          <a:bodyPr>
            <a:normAutofit/>
          </a:bodyPr>
          <a:lstStyle/>
          <a:p>
            <a:pPr fontAlgn="base"/>
            <a:r>
              <a:rPr lang="en-US" sz="2800" dirty="0"/>
              <a:t>Gradient vanishing and exploding problems.</a:t>
            </a:r>
          </a:p>
          <a:p>
            <a:pPr fontAlgn="base"/>
            <a:r>
              <a:rPr lang="en-US" sz="2800" dirty="0"/>
              <a:t>Training an RNN is a very difficult task.</a:t>
            </a:r>
          </a:p>
          <a:p>
            <a:pPr fontAlgn="base"/>
            <a:r>
              <a:rPr lang="en-US" sz="2800" dirty="0"/>
              <a:t>It cannot process very long sequences if using </a:t>
            </a:r>
            <a:r>
              <a:rPr lang="en-US" sz="2800" dirty="0" err="1"/>
              <a:t>tanh</a:t>
            </a:r>
            <a:r>
              <a:rPr lang="en-US" sz="2800" dirty="0"/>
              <a:t> or </a:t>
            </a:r>
            <a:r>
              <a:rPr lang="en-US" sz="2800" dirty="0" err="1"/>
              <a:t>relu</a:t>
            </a:r>
            <a:r>
              <a:rPr lang="en-US" sz="2800" dirty="0"/>
              <a:t> as an activation function</a:t>
            </a:r>
            <a:r>
              <a:rPr lang="en-US" sz="2800" dirty="0" smtClean="0"/>
              <a:t>.</a:t>
            </a:r>
            <a:endParaRPr lang="en-US" sz="2800" dirty="0"/>
          </a:p>
        </p:txBody>
      </p:sp>
    </p:spTree>
    <p:extLst>
      <p:ext uri="{BB962C8B-B14F-4D97-AF65-F5344CB8AC3E}">
        <p14:creationId xmlns:p14="http://schemas.microsoft.com/office/powerpoint/2010/main" val="17981252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a:t>Making Your Model Learn Addition</a:t>
            </a:r>
            <a:r>
              <a:rPr lang="en-US" u="sng" dirty="0" smtClean="0"/>
              <a:t>!</a:t>
            </a:r>
            <a:endParaRPr lang="en-IN" u="sng" dirty="0"/>
          </a:p>
        </p:txBody>
      </p:sp>
      <p:sp>
        <p:nvSpPr>
          <p:cNvPr id="3" name="Content Placeholder 2"/>
          <p:cNvSpPr>
            <a:spLocks noGrp="1"/>
          </p:cNvSpPr>
          <p:nvPr>
            <p:ph idx="1"/>
          </p:nvPr>
        </p:nvSpPr>
        <p:spPr/>
        <p:txBody>
          <a:bodyPr/>
          <a:lstStyle/>
          <a:p>
            <a:r>
              <a:rPr lang="en-US" dirty="0"/>
              <a:t>Given the string "54+7", the model should </a:t>
            </a:r>
            <a:r>
              <a:rPr lang="en-US" dirty="0" smtClean="0"/>
              <a:t>return</a:t>
            </a:r>
            <a:r>
              <a:rPr lang="en-US" dirty="0"/>
              <a:t> a prediction: "61</a:t>
            </a:r>
            <a:r>
              <a:rPr lang="en-US" dirty="0" smtClean="0"/>
              <a:t>"</a:t>
            </a:r>
            <a:endParaRPr lang="en-US" dirty="0"/>
          </a:p>
        </p:txBody>
      </p:sp>
      <p:pic>
        <p:nvPicPr>
          <p:cNvPr id="1026" name="Picture 2" descr="Addition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3501009"/>
            <a:ext cx="1905000" cy="180975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earn Simple Addi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9912" y="3501009"/>
            <a:ext cx="4464496" cy="1865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54792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Objectives</a:t>
            </a:r>
            <a:endParaRPr lang="en-IN" u="sng" dirty="0"/>
          </a:p>
        </p:txBody>
      </p:sp>
      <p:sp>
        <p:nvSpPr>
          <p:cNvPr id="3" name="Content Placeholder 2"/>
          <p:cNvSpPr>
            <a:spLocks noGrp="1"/>
          </p:cNvSpPr>
          <p:nvPr>
            <p:ph idx="1"/>
          </p:nvPr>
        </p:nvSpPr>
        <p:spPr/>
        <p:txBody>
          <a:bodyPr/>
          <a:lstStyle/>
          <a:p>
            <a:r>
              <a:rPr lang="en-US" dirty="0"/>
              <a:t>Create, train and evaluate a recurrent neural network model. </a:t>
            </a:r>
          </a:p>
          <a:p>
            <a:r>
              <a:rPr lang="en-US" dirty="0"/>
              <a:t>Train a sequence to sequence recurrent net to be able to solve simple addition equations given in string format.</a:t>
            </a:r>
            <a:endParaRPr lang="en-IN" dirty="0"/>
          </a:p>
          <a:p>
            <a:endParaRPr lang="en-IN" dirty="0"/>
          </a:p>
        </p:txBody>
      </p:sp>
    </p:spTree>
    <p:extLst>
      <p:ext uri="{BB962C8B-B14F-4D97-AF65-F5344CB8AC3E}">
        <p14:creationId xmlns:p14="http://schemas.microsoft.com/office/powerpoint/2010/main" val="23974584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Project breakup</a:t>
            </a:r>
            <a:endParaRPr lang="en-IN" u="sng" dirty="0"/>
          </a:p>
        </p:txBody>
      </p:sp>
      <p:sp>
        <p:nvSpPr>
          <p:cNvPr id="3" name="Content Placeholder 2"/>
          <p:cNvSpPr>
            <a:spLocks noGrp="1"/>
          </p:cNvSpPr>
          <p:nvPr>
            <p:ph idx="1"/>
          </p:nvPr>
        </p:nvSpPr>
        <p:spPr/>
        <p:txBody>
          <a:bodyPr>
            <a:normAutofit fontScale="85000" lnSpcReduction="20000"/>
          </a:bodyPr>
          <a:lstStyle/>
          <a:p>
            <a:r>
              <a:rPr lang="en-IN" dirty="0"/>
              <a:t>Introduction</a:t>
            </a:r>
          </a:p>
          <a:p>
            <a:r>
              <a:rPr lang="en-IN" dirty="0"/>
              <a:t>Generate Data</a:t>
            </a:r>
          </a:p>
          <a:p>
            <a:r>
              <a:rPr lang="en-IN" dirty="0"/>
              <a:t>Create the Model</a:t>
            </a:r>
          </a:p>
          <a:p>
            <a:r>
              <a:rPr lang="en-IN" dirty="0" err="1"/>
              <a:t>Vectorize</a:t>
            </a:r>
            <a:r>
              <a:rPr lang="en-IN" dirty="0"/>
              <a:t> and De-</a:t>
            </a:r>
            <a:r>
              <a:rPr lang="en-IN" dirty="0" err="1"/>
              <a:t>Vectorize</a:t>
            </a:r>
            <a:r>
              <a:rPr lang="en-IN" dirty="0"/>
              <a:t> Data</a:t>
            </a:r>
          </a:p>
          <a:p>
            <a:r>
              <a:rPr lang="en-IN" dirty="0"/>
              <a:t>Create Dataset</a:t>
            </a:r>
          </a:p>
          <a:p>
            <a:r>
              <a:rPr lang="en-IN" dirty="0"/>
              <a:t>Training the </a:t>
            </a:r>
            <a:r>
              <a:rPr lang="en-IN" dirty="0" smtClean="0"/>
              <a:t>Model</a:t>
            </a:r>
          </a:p>
          <a:p>
            <a:r>
              <a:rPr lang="en-IN" dirty="0" smtClean="0"/>
              <a:t>Testing</a:t>
            </a:r>
            <a:br>
              <a:rPr lang="en-IN" dirty="0" smtClean="0"/>
            </a:br>
            <a:r>
              <a:rPr lang="en-IN" dirty="0" smtClean="0"/>
              <a:t/>
            </a:r>
            <a:br>
              <a:rPr lang="en-IN" dirty="0" smtClean="0"/>
            </a:br>
            <a:endParaRPr lang="en-IN" dirty="0" smtClean="0"/>
          </a:p>
          <a:p>
            <a:pPr marL="0" indent="0">
              <a:buNone/>
            </a:pPr>
            <a:r>
              <a:rPr lang="en-IN" dirty="0">
                <a:hlinkClick r:id="rId2"/>
              </a:rPr>
              <a:t>https://github.com/abhilashsaj/Simple-Recurrent-Neural-Network-with-Keras</a:t>
            </a:r>
            <a:endParaRPr lang="en-IN" dirty="0"/>
          </a:p>
          <a:p>
            <a:endParaRPr lang="en-IN" dirty="0"/>
          </a:p>
        </p:txBody>
      </p:sp>
    </p:spTree>
    <p:extLst>
      <p:ext uri="{BB962C8B-B14F-4D97-AF65-F5344CB8AC3E}">
        <p14:creationId xmlns:p14="http://schemas.microsoft.com/office/powerpoint/2010/main" val="91499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u="sng" dirty="0"/>
              <a:t>Generate </a:t>
            </a:r>
            <a:r>
              <a:rPr lang="en-IN" u="sng" dirty="0" smtClean="0"/>
              <a:t>Data</a:t>
            </a:r>
            <a:endParaRPr lang="en-IN" u="sng"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3158" y="1340768"/>
            <a:ext cx="5688632" cy="5084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06249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u="sng" dirty="0"/>
              <a:t>Create the </a:t>
            </a:r>
            <a:r>
              <a:rPr lang="en-IN" u="sng" dirty="0" smtClean="0"/>
              <a:t>Model</a:t>
            </a:r>
            <a:endParaRPr lang="en-IN" u="sng"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340767"/>
            <a:ext cx="4648200" cy="246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8387" y="3933056"/>
            <a:ext cx="4886325" cy="272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63020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u="sng" dirty="0" smtClean="0"/>
              <a:t>One Hot Encoding</a:t>
            </a:r>
            <a:endParaRPr lang="en-IN" u="sng" dirty="0"/>
          </a:p>
        </p:txBody>
      </p:sp>
      <p:pic>
        <p:nvPicPr>
          <p:cNvPr id="6146" name="Picture 2" descr="What is One Hot Encoding? Why And When do you have to use it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641073"/>
            <a:ext cx="6192688" cy="241210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5" descr="Using Categorical Data with One Hot Encoding | Kagg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3768" y="4509120"/>
            <a:ext cx="4248472" cy="1666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2882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Topics</a:t>
            </a:r>
            <a:endParaRPr lang="en-IN" dirty="0"/>
          </a:p>
        </p:txBody>
      </p:sp>
      <p:sp>
        <p:nvSpPr>
          <p:cNvPr id="3" name="Content Placeholder 2"/>
          <p:cNvSpPr>
            <a:spLocks noGrp="1"/>
          </p:cNvSpPr>
          <p:nvPr>
            <p:ph idx="1"/>
          </p:nvPr>
        </p:nvSpPr>
        <p:spPr/>
        <p:txBody>
          <a:bodyPr/>
          <a:lstStyle/>
          <a:p>
            <a:r>
              <a:rPr lang="en-IN" dirty="0" smtClean="0"/>
              <a:t>Sequence to Sequence Modelling</a:t>
            </a:r>
          </a:p>
          <a:p>
            <a:r>
              <a:rPr lang="en-IN" dirty="0" smtClean="0"/>
              <a:t>Intro to RNN</a:t>
            </a:r>
          </a:p>
          <a:p>
            <a:r>
              <a:rPr lang="en-IN" dirty="0" smtClean="0"/>
              <a:t>Working of RNN</a:t>
            </a:r>
          </a:p>
          <a:p>
            <a:r>
              <a:rPr lang="en-IN" dirty="0" smtClean="0"/>
              <a:t>Applications </a:t>
            </a:r>
          </a:p>
          <a:p>
            <a:r>
              <a:rPr lang="en-IN" dirty="0" smtClean="0"/>
              <a:t>Advantages</a:t>
            </a:r>
          </a:p>
          <a:p>
            <a:r>
              <a:rPr lang="en-IN" dirty="0" smtClean="0"/>
              <a:t>Disadvantages</a:t>
            </a:r>
          </a:p>
          <a:p>
            <a:r>
              <a:rPr lang="en-US" dirty="0" smtClean="0"/>
              <a:t>Project - Making</a:t>
            </a:r>
            <a:r>
              <a:rPr lang="en-US" dirty="0"/>
              <a:t> Your Model Learn Addition!</a:t>
            </a:r>
            <a:endParaRPr lang="en-IN" dirty="0" smtClean="0"/>
          </a:p>
          <a:p>
            <a:endParaRPr lang="en-IN" dirty="0"/>
          </a:p>
        </p:txBody>
      </p:sp>
    </p:spTree>
    <p:extLst>
      <p:ext uri="{BB962C8B-B14F-4D97-AF65-F5344CB8AC3E}">
        <p14:creationId xmlns:p14="http://schemas.microsoft.com/office/powerpoint/2010/main" val="34003183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u="sng" dirty="0" err="1"/>
              <a:t>Vectorize</a:t>
            </a:r>
            <a:r>
              <a:rPr lang="en-IN" u="sng" dirty="0"/>
              <a:t> and De-</a:t>
            </a:r>
            <a:r>
              <a:rPr lang="en-IN" u="sng" dirty="0" err="1"/>
              <a:t>Vectorize</a:t>
            </a:r>
            <a:r>
              <a:rPr lang="en-IN" u="sng" dirty="0"/>
              <a:t> </a:t>
            </a:r>
            <a:r>
              <a:rPr lang="en-IN" u="sng" dirty="0" smtClean="0"/>
              <a:t>Data</a:t>
            </a:r>
            <a:endParaRPr lang="en-IN" u="sng"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132" y="1412776"/>
            <a:ext cx="3997924" cy="4536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132" y="5949280"/>
            <a:ext cx="391477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41644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u="sng" dirty="0"/>
              <a:t>Create </a:t>
            </a:r>
            <a:r>
              <a:rPr lang="en-IN" u="sng" dirty="0" smtClean="0"/>
              <a:t>Dataset</a:t>
            </a:r>
            <a:endParaRPr lang="en-IN" u="sng"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979498"/>
            <a:ext cx="7438079" cy="4113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374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u="sng" dirty="0"/>
              <a:t>Training the </a:t>
            </a:r>
            <a:r>
              <a:rPr lang="en-IN" u="sng" dirty="0" smtClean="0"/>
              <a:t>Model</a:t>
            </a:r>
            <a:endParaRPr lang="en-IN" u="sng"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391" y="2492896"/>
            <a:ext cx="8558820" cy="22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61931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Creating </a:t>
            </a:r>
            <a:r>
              <a:rPr lang="en-IN" u="sng" dirty="0" err="1" smtClean="0"/>
              <a:t>testset</a:t>
            </a:r>
            <a:r>
              <a:rPr lang="en-IN" u="sng" dirty="0" smtClean="0"/>
              <a:t> for predicting</a:t>
            </a:r>
            <a:endParaRPr lang="en-IN" u="sng"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844824"/>
            <a:ext cx="8293345" cy="309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99333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Prediction</a:t>
            </a:r>
            <a:endParaRPr lang="en-IN" u="sng"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1389026"/>
            <a:ext cx="3565177" cy="4592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6400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Summary</a:t>
            </a:r>
            <a:endParaRPr lang="en-IN" dirty="0"/>
          </a:p>
        </p:txBody>
      </p:sp>
      <p:sp>
        <p:nvSpPr>
          <p:cNvPr id="3" name="Content Placeholder 2"/>
          <p:cNvSpPr>
            <a:spLocks noGrp="1"/>
          </p:cNvSpPr>
          <p:nvPr>
            <p:ph idx="1"/>
          </p:nvPr>
        </p:nvSpPr>
        <p:spPr/>
        <p:txBody>
          <a:bodyPr>
            <a:normAutofit fontScale="77500" lnSpcReduction="20000"/>
          </a:bodyPr>
          <a:lstStyle/>
          <a:p>
            <a:r>
              <a:rPr lang="en-US" b="1" dirty="0"/>
              <a:t>Sequence Modeling</a:t>
            </a:r>
            <a:r>
              <a:rPr lang="en-US" dirty="0"/>
              <a:t> is the task of predicting what word/letter comes next</a:t>
            </a:r>
            <a:r>
              <a:rPr lang="en-US" dirty="0" smtClean="0"/>
              <a:t>.</a:t>
            </a:r>
          </a:p>
          <a:p>
            <a:r>
              <a:rPr lang="en-US" b="1" dirty="0" smtClean="0"/>
              <a:t>RNN</a:t>
            </a:r>
            <a:r>
              <a:rPr lang="en-US" dirty="0"/>
              <a:t> is trained to map an input </a:t>
            </a:r>
            <a:r>
              <a:rPr lang="en-US" b="1" dirty="0"/>
              <a:t>sequence</a:t>
            </a:r>
            <a:r>
              <a:rPr lang="en-US" dirty="0"/>
              <a:t> to an output </a:t>
            </a:r>
            <a:r>
              <a:rPr lang="en-US" b="1" dirty="0"/>
              <a:t>sequence</a:t>
            </a:r>
            <a:r>
              <a:rPr lang="en-US" dirty="0"/>
              <a:t> which is not necessarily of the same length</a:t>
            </a:r>
            <a:r>
              <a:rPr lang="en-US" dirty="0" smtClean="0"/>
              <a:t>.</a:t>
            </a:r>
          </a:p>
          <a:p>
            <a:r>
              <a:rPr lang="en-US" dirty="0"/>
              <a:t>Applications are speech recognition, machine translation, image captioning and question answering</a:t>
            </a:r>
            <a:r>
              <a:rPr lang="en-US" dirty="0" smtClean="0"/>
              <a:t>.</a:t>
            </a:r>
          </a:p>
          <a:p>
            <a:r>
              <a:rPr lang="en-US" dirty="0"/>
              <a:t>An RNN remembers each and every information through time</a:t>
            </a:r>
            <a:r>
              <a:rPr lang="en-US" dirty="0" smtClean="0"/>
              <a:t>.</a:t>
            </a:r>
          </a:p>
          <a:p>
            <a:pPr fontAlgn="base"/>
            <a:r>
              <a:rPr lang="en-US" dirty="0"/>
              <a:t>Gradient vanishing and exploding problems.</a:t>
            </a:r>
          </a:p>
          <a:p>
            <a:pPr fontAlgn="base"/>
            <a:r>
              <a:rPr lang="en-US" dirty="0"/>
              <a:t>Training an RNN is a very difficult task</a:t>
            </a:r>
            <a:r>
              <a:rPr lang="en-US" dirty="0" smtClean="0"/>
              <a:t>.</a:t>
            </a:r>
          </a:p>
          <a:p>
            <a:pPr fontAlgn="base"/>
            <a:r>
              <a:rPr lang="en-IN" dirty="0">
                <a:hlinkClick r:id="rId2"/>
              </a:rPr>
              <a:t>https://github.com/abhilashsaj/Simple-Recurrent-Neural-Network-with-Keras</a:t>
            </a:r>
            <a:endParaRPr lang="en-US" dirty="0" smtClean="0"/>
          </a:p>
          <a:p>
            <a:endParaRPr lang="en-IN" dirty="0"/>
          </a:p>
        </p:txBody>
      </p:sp>
    </p:spTree>
    <p:extLst>
      <p:ext uri="{BB962C8B-B14F-4D97-AF65-F5344CB8AC3E}">
        <p14:creationId xmlns:p14="http://schemas.microsoft.com/office/powerpoint/2010/main" val="23976650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564904"/>
            <a:ext cx="8229600" cy="1143000"/>
          </a:xfrm>
        </p:spPr>
        <p:txBody>
          <a:bodyPr/>
          <a:lstStyle/>
          <a:p>
            <a:r>
              <a:rPr lang="en-IN" dirty="0" smtClean="0"/>
              <a:t>Thank You.</a:t>
            </a:r>
            <a:endParaRPr lang="en-IN" dirty="0"/>
          </a:p>
        </p:txBody>
      </p:sp>
    </p:spTree>
    <p:extLst>
      <p:ext uri="{BB962C8B-B14F-4D97-AF65-F5344CB8AC3E}">
        <p14:creationId xmlns:p14="http://schemas.microsoft.com/office/powerpoint/2010/main" val="11828056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Sequence to Sequence </a:t>
            </a:r>
            <a:r>
              <a:rPr lang="en-IN" dirty="0" smtClean="0"/>
              <a:t>Model</a:t>
            </a:r>
            <a:endParaRPr lang="en-IN" dirty="0"/>
          </a:p>
        </p:txBody>
      </p:sp>
      <p:sp>
        <p:nvSpPr>
          <p:cNvPr id="3" name="Content Placeholder 2"/>
          <p:cNvSpPr>
            <a:spLocks noGrp="1"/>
          </p:cNvSpPr>
          <p:nvPr>
            <p:ph idx="1"/>
          </p:nvPr>
        </p:nvSpPr>
        <p:spPr/>
        <p:txBody>
          <a:bodyPr>
            <a:normAutofit/>
          </a:bodyPr>
          <a:lstStyle/>
          <a:p>
            <a:r>
              <a:rPr lang="en-US" sz="2400" dirty="0"/>
              <a:t>A typical sequence to sequence model has two parts – an </a:t>
            </a:r>
            <a:r>
              <a:rPr lang="en-US" sz="2400" b="1" dirty="0"/>
              <a:t>encoder</a:t>
            </a:r>
            <a:r>
              <a:rPr lang="en-US" sz="2400" dirty="0"/>
              <a:t> and a </a:t>
            </a:r>
            <a:r>
              <a:rPr lang="en-US" sz="2400" b="1" dirty="0"/>
              <a:t>decoder.</a:t>
            </a:r>
            <a:r>
              <a:rPr lang="en-US" sz="2400" dirty="0"/>
              <a:t> Both the parts are practically two different neural network models combined into one giant network.</a:t>
            </a:r>
            <a:r>
              <a:rPr lang="en-US" sz="2400" b="1" dirty="0"/>
              <a:t> </a:t>
            </a:r>
            <a:endParaRPr lang="en-US" sz="2400" dirty="0"/>
          </a:p>
          <a:p>
            <a:r>
              <a:rPr lang="en-US" sz="2400" dirty="0"/>
              <a:t>Broadly, the task of an encoder network is to understand the input sequence, and create a smaller dimensional representation of it. This representation is then forwarded to a decoder network which generates a sequence of its own that represents the output</a:t>
            </a:r>
          </a:p>
          <a:p>
            <a:endParaRPr lang="en-IN" dirty="0"/>
          </a:p>
        </p:txBody>
      </p:sp>
      <p:pic>
        <p:nvPicPr>
          <p:cNvPr id="12290" name="Picture 2" descr="https://cdn.analyticsvidhya.com/wp-content/uploads/2018/03/4-300x27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176" y="4798876"/>
            <a:ext cx="2232248" cy="2053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9398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RNN Introduction</a:t>
            </a:r>
            <a:r>
              <a:rPr lang="en-IN" dirty="0"/>
              <a:t> </a:t>
            </a:r>
          </a:p>
        </p:txBody>
      </p:sp>
      <p:sp>
        <p:nvSpPr>
          <p:cNvPr id="3" name="Content Placeholder 2"/>
          <p:cNvSpPr>
            <a:spLocks noGrp="1"/>
          </p:cNvSpPr>
          <p:nvPr>
            <p:ph idx="1"/>
          </p:nvPr>
        </p:nvSpPr>
        <p:spPr/>
        <p:txBody>
          <a:bodyPr>
            <a:normAutofit fontScale="85000" lnSpcReduction="10000"/>
          </a:bodyPr>
          <a:lstStyle/>
          <a:p>
            <a:r>
              <a:rPr lang="en-US" b="1" dirty="0"/>
              <a:t>Recurrent Neural Network(RNN)</a:t>
            </a:r>
            <a:r>
              <a:rPr lang="en-US" dirty="0"/>
              <a:t> are a type of Neural Network where the </a:t>
            </a:r>
            <a:r>
              <a:rPr lang="en-US" b="1" dirty="0"/>
              <a:t>output from previous step are fed as input to the current step</a:t>
            </a:r>
            <a:r>
              <a:rPr lang="en-US" dirty="0"/>
              <a:t>. </a:t>
            </a:r>
            <a:endParaRPr lang="en-US" dirty="0" smtClean="0"/>
          </a:p>
          <a:p>
            <a:r>
              <a:rPr lang="en-US" dirty="0" smtClean="0"/>
              <a:t>In </a:t>
            </a:r>
            <a:r>
              <a:rPr lang="en-US" dirty="0"/>
              <a:t>traditional neural networks, all the inputs and outputs are independent of each other, but in cases like when it is required to predict the next word of a sentence, the previous words are required and hence there is a need to remember the previous words. </a:t>
            </a:r>
            <a:endParaRPr lang="en-US" dirty="0" smtClean="0"/>
          </a:p>
          <a:p>
            <a:r>
              <a:rPr lang="en-US" dirty="0" smtClean="0"/>
              <a:t>Thus </a:t>
            </a:r>
            <a:r>
              <a:rPr lang="en-US" dirty="0"/>
              <a:t>RNN came into existence, which solved this issue with the help of a Hidden Layer. </a:t>
            </a:r>
            <a:endParaRPr lang="en-IN" dirty="0"/>
          </a:p>
        </p:txBody>
      </p:sp>
    </p:spTree>
    <p:extLst>
      <p:ext uri="{BB962C8B-B14F-4D97-AF65-F5344CB8AC3E}">
        <p14:creationId xmlns:p14="http://schemas.microsoft.com/office/powerpoint/2010/main" val="5057279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sp>
        <p:nvSpPr>
          <p:cNvPr id="3" name="Content Placeholder 2"/>
          <p:cNvSpPr>
            <a:spLocks noGrp="1"/>
          </p:cNvSpPr>
          <p:nvPr>
            <p:ph idx="1"/>
          </p:nvPr>
        </p:nvSpPr>
        <p:spPr/>
        <p:txBody>
          <a:bodyPr/>
          <a:lstStyle/>
          <a:p>
            <a:r>
              <a:rPr lang="en-IN" dirty="0" smtClean="0"/>
              <a:t>Consider these 2 reviews</a:t>
            </a:r>
          </a:p>
          <a:p>
            <a:pPr lvl="1"/>
            <a:r>
              <a:rPr lang="en-IN" dirty="0" smtClean="0"/>
              <a:t>This movie is not terrible at all</a:t>
            </a:r>
          </a:p>
          <a:p>
            <a:pPr lvl="1"/>
            <a:r>
              <a:rPr lang="en-IN" dirty="0" smtClean="0"/>
              <a:t>This movie is pretty decent</a:t>
            </a:r>
            <a:endParaRPr lang="en-IN" dirty="0"/>
          </a:p>
        </p:txBody>
      </p:sp>
      <p:pic>
        <p:nvPicPr>
          <p:cNvPr id="11266" name="Picture 2" descr="What is a Neural Network? - Databric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1" y="3717032"/>
            <a:ext cx="3442667" cy="2304256"/>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RNN or Recurrent Neural Network for Noobs | Hacker No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9992" y="3284984"/>
            <a:ext cx="4211684" cy="2840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5096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Hidden Layer</a:t>
            </a:r>
            <a:endParaRPr lang="en-IN" dirty="0"/>
          </a:p>
        </p:txBody>
      </p:sp>
      <p:sp>
        <p:nvSpPr>
          <p:cNvPr id="3" name="Content Placeholder 2"/>
          <p:cNvSpPr>
            <a:spLocks noGrp="1"/>
          </p:cNvSpPr>
          <p:nvPr>
            <p:ph idx="1"/>
          </p:nvPr>
        </p:nvSpPr>
        <p:spPr>
          <a:xfrm>
            <a:off x="395536" y="1340768"/>
            <a:ext cx="5904656" cy="5400599"/>
          </a:xfrm>
        </p:spPr>
        <p:txBody>
          <a:bodyPr>
            <a:normAutofit fontScale="85000" lnSpcReduction="20000"/>
          </a:bodyPr>
          <a:lstStyle/>
          <a:p>
            <a:r>
              <a:rPr lang="en-US" dirty="0"/>
              <a:t>The main and most important feature of RNN is </a:t>
            </a:r>
            <a:r>
              <a:rPr lang="en-US" b="1" dirty="0"/>
              <a:t>Hidden state</a:t>
            </a:r>
            <a:r>
              <a:rPr lang="en-US" dirty="0"/>
              <a:t>, which remembers some information about a sequence</a:t>
            </a:r>
            <a:r>
              <a:rPr lang="en-US" dirty="0" smtClean="0"/>
              <a:t>.</a:t>
            </a:r>
          </a:p>
          <a:p>
            <a:r>
              <a:rPr lang="en-US" dirty="0"/>
              <a:t>RNN have a </a:t>
            </a:r>
            <a:r>
              <a:rPr lang="en-US" b="1" dirty="0"/>
              <a:t>“memory”</a:t>
            </a:r>
            <a:r>
              <a:rPr lang="en-US" dirty="0"/>
              <a:t> which remembers all information about what has been calculated. It uses the same parameters for each input as it performs the same task on all the inputs or hidden layers to produce the output. </a:t>
            </a:r>
            <a:endParaRPr lang="en-US" dirty="0" smtClean="0"/>
          </a:p>
          <a:p>
            <a:r>
              <a:rPr lang="en-US" dirty="0" smtClean="0"/>
              <a:t>This </a:t>
            </a:r>
            <a:r>
              <a:rPr lang="en-US" dirty="0"/>
              <a:t>reduces the complexity of parameters, unlike other neural networks.</a:t>
            </a:r>
            <a:r>
              <a:rPr lang="en-US" dirty="0" smtClean="0"/>
              <a:t/>
            </a:r>
            <a:br>
              <a:rPr lang="en-US" dirty="0" smtClean="0"/>
            </a:b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192" y="476672"/>
            <a:ext cx="2376264" cy="5989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22281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u="sng" dirty="0" smtClean="0"/>
              <a:t>Working</a:t>
            </a:r>
            <a:endParaRPr lang="en-IN" u="sng" dirty="0"/>
          </a:p>
        </p:txBody>
      </p:sp>
      <p:sp>
        <p:nvSpPr>
          <p:cNvPr id="3" name="Content Placeholder 2"/>
          <p:cNvSpPr>
            <a:spLocks noGrp="1"/>
          </p:cNvSpPr>
          <p:nvPr>
            <p:ph idx="1"/>
          </p:nvPr>
        </p:nvSpPr>
        <p:spPr>
          <a:xfrm>
            <a:off x="457200" y="1412776"/>
            <a:ext cx="6347048" cy="5208288"/>
          </a:xfrm>
        </p:spPr>
        <p:txBody>
          <a:bodyPr>
            <a:normAutofit fontScale="85000" lnSpcReduction="10000"/>
          </a:bodyPr>
          <a:lstStyle/>
          <a:p>
            <a:r>
              <a:rPr lang="en-US" dirty="0"/>
              <a:t>Suppose there is a deeper network with one input layer, three hidden layers and one output layer. </a:t>
            </a:r>
            <a:endParaRPr lang="en-US" dirty="0" smtClean="0"/>
          </a:p>
          <a:p>
            <a:r>
              <a:rPr lang="en-US" dirty="0" smtClean="0"/>
              <a:t>Then </a:t>
            </a:r>
            <a:r>
              <a:rPr lang="en-US" dirty="0"/>
              <a:t>like other neural networks, each hidden layer will have its own set of weights and biases, let’s say, for hidden layer 1 the weights and biases are (w1, b1), (w2, b2) for second hidden layer and (w3, b3) for third hidden layer</a:t>
            </a:r>
            <a:r>
              <a:rPr lang="en-US" dirty="0" smtClean="0"/>
              <a:t>.</a:t>
            </a:r>
          </a:p>
          <a:p>
            <a:r>
              <a:rPr lang="en-US" dirty="0" smtClean="0"/>
              <a:t> </a:t>
            </a:r>
            <a:r>
              <a:rPr lang="en-US" dirty="0"/>
              <a:t>This means that each of these layers are independent of each other, i.e. they do not memorize the previous outputs.</a:t>
            </a:r>
            <a:endParaRPr lang="en-IN" dirty="0"/>
          </a:p>
        </p:txBody>
      </p:sp>
      <p:pic>
        <p:nvPicPr>
          <p:cNvPr id="2050" name="Picture 2" descr="https://media.geeksforgeeks.org/wp-content/uploads/d2-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7466" y="332365"/>
            <a:ext cx="1451238" cy="6288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03649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476672"/>
            <a:ext cx="5544616" cy="5688632"/>
          </a:xfrm>
        </p:spPr>
        <p:txBody>
          <a:bodyPr>
            <a:normAutofit fontScale="92500" lnSpcReduction="20000"/>
          </a:bodyPr>
          <a:lstStyle/>
          <a:p>
            <a:pPr fontAlgn="base"/>
            <a:r>
              <a:rPr lang="en-US" dirty="0"/>
              <a:t>RNN converts the independent activations into dependent activations by providing the same weights and biases to all the layers, thus reducing the complexity of increasing parameters and memorizing each previous outputs by giving each output as input to the next hidden layer.</a:t>
            </a:r>
          </a:p>
          <a:p>
            <a:pPr fontAlgn="base"/>
            <a:r>
              <a:rPr lang="en-US" dirty="0"/>
              <a:t>Hence these three layers can be joined together such that the weights and bias of all the hidden layers is the same, into a single recurrent layer.</a:t>
            </a:r>
          </a:p>
          <a:p>
            <a:endParaRPr lang="en-IN" dirty="0"/>
          </a:p>
        </p:txBody>
      </p:sp>
      <p:pic>
        <p:nvPicPr>
          <p:cNvPr id="3074" name="Picture 2" descr="https://media.geeksforgeeks.org/wp-content/uploads/d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8224" y="852885"/>
            <a:ext cx="2016224" cy="49942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54127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0426" y="404664"/>
            <a:ext cx="5915025"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2665" y="2682577"/>
            <a:ext cx="5934075" cy="391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20572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8627</TotalTime>
  <Words>550</Words>
  <Application>Microsoft Office PowerPoint</Application>
  <PresentationFormat>On-screen Show (4:3)</PresentationFormat>
  <Paragraphs>84</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PowerPoint Presentation</vt:lpstr>
      <vt:lpstr>Topics</vt:lpstr>
      <vt:lpstr>Sequence to Sequence Model</vt:lpstr>
      <vt:lpstr>RNN Introduction </vt:lpstr>
      <vt:lpstr>Example</vt:lpstr>
      <vt:lpstr>Hidden Layer</vt:lpstr>
      <vt:lpstr>Working</vt:lpstr>
      <vt:lpstr>PowerPoint Presentation</vt:lpstr>
      <vt:lpstr>PowerPoint Presentation</vt:lpstr>
      <vt:lpstr>Training through RNN</vt:lpstr>
      <vt:lpstr>Applications of RNN</vt:lpstr>
      <vt:lpstr>Advantages</vt:lpstr>
      <vt:lpstr>Disadvantages</vt:lpstr>
      <vt:lpstr>Making Your Model Learn Addition!</vt:lpstr>
      <vt:lpstr>Objectives</vt:lpstr>
      <vt:lpstr>Project breakup</vt:lpstr>
      <vt:lpstr>Generate Data</vt:lpstr>
      <vt:lpstr>Create the Model</vt:lpstr>
      <vt:lpstr>One Hot Encoding</vt:lpstr>
      <vt:lpstr>Vectorize and De-Vectorize Data</vt:lpstr>
      <vt:lpstr>Create Dataset</vt:lpstr>
      <vt:lpstr>Training the Model</vt:lpstr>
      <vt:lpstr>Creating testset for predicting</vt:lpstr>
      <vt:lpstr>Prediction</vt:lpstr>
      <vt:lpstr>Summary</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Recurrent Neural Networks</dc:title>
  <dc:creator>abhil</dc:creator>
  <cp:lastModifiedBy>abhil</cp:lastModifiedBy>
  <cp:revision>15</cp:revision>
  <dcterms:created xsi:type="dcterms:W3CDTF">2020-04-12T14:14:04Z</dcterms:created>
  <dcterms:modified xsi:type="dcterms:W3CDTF">2020-05-25T15:37:35Z</dcterms:modified>
</cp:coreProperties>
</file>