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2"/>
  </p:notesMasterIdLst>
  <p:sldIdLst>
    <p:sldId id="256" r:id="rId2"/>
    <p:sldId id="261" r:id="rId3"/>
    <p:sldId id="313" r:id="rId4"/>
    <p:sldId id="263" r:id="rId5"/>
    <p:sldId id="312" r:id="rId6"/>
    <p:sldId id="314" r:id="rId7"/>
    <p:sldId id="315" r:id="rId8"/>
    <p:sldId id="316" r:id="rId9"/>
    <p:sldId id="260" r:id="rId10"/>
    <p:sldId id="259" r:id="rId11"/>
  </p:sldIdLst>
  <p:sldSz cx="9144000" cy="5143500" type="screen16x9"/>
  <p:notesSz cx="6858000" cy="9144000"/>
  <p:embeddedFontLst>
    <p:embeddedFont>
      <p:font typeface="Archivo" panose="020B0604020202020204" charset="0"/>
      <p:regular r:id="rId13"/>
      <p:bold r:id="rId14"/>
      <p:italic r:id="rId15"/>
      <p:boldItalic r:id="rId16"/>
    </p:embeddedFont>
    <p:embeddedFont>
      <p:font typeface="Nunito Light" pitchFamily="2" charset="0"/>
      <p:regular r:id="rId17"/>
      <p:italic r:id="rId18"/>
    </p:embeddedFont>
    <p:embeddedFont>
      <p:font typeface="Poppins" panose="000005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E213ED-3298-490C-A83F-461FF68FAD94}" v="3" dt="2024-01-23T16:49:37.059"/>
  </p1510:revLst>
</p1510:revInfo>
</file>

<file path=ppt/tableStyles.xml><?xml version="1.0" encoding="utf-8"?>
<a:tblStyleLst xmlns:a="http://schemas.openxmlformats.org/drawingml/2006/main" def="{1ED1B9CE-029A-4C75-BA36-1F3BEC48B3F3}">
  <a:tblStyle styleId="{1ED1B9CE-029A-4C75-BA36-1F3BEC48B3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0880DB9-9561-4364-B0E7-283183D21ED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0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804325be90_2_1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804325be90_2_1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804325be90_2_1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804325be90_2_1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8560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8322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4333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411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1150" y="1424638"/>
            <a:ext cx="5637300" cy="1777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11150" y="3243063"/>
            <a:ext cx="4528800" cy="4758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2537901" y="3243079"/>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3790850" y="1165325"/>
            <a:ext cx="1318500" cy="915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p:nvPr/>
        </p:nvSpPr>
        <p:spPr>
          <a:xfrm rot="-5400000">
            <a:off x="6906049" y="2939654"/>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 name="Google Shape;35;p7"/>
          <p:cNvSpPr txBox="1">
            <a:spLocks noGrp="1"/>
          </p:cNvSpPr>
          <p:nvPr>
            <p:ph type="subTitle" idx="1"/>
          </p:nvPr>
        </p:nvSpPr>
        <p:spPr>
          <a:xfrm>
            <a:off x="720000" y="1700300"/>
            <a:ext cx="4294800" cy="1910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36" name="Google Shape;36;p7"/>
          <p:cNvSpPr/>
          <p:nvPr/>
        </p:nvSpPr>
        <p:spPr>
          <a:xfrm rot="5400000">
            <a:off x="-1678050" y="3954635"/>
            <a:ext cx="5397188" cy="5291862"/>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2135550" y="1208313"/>
            <a:ext cx="4872900" cy="165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101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3" name="Google Shape;43;p9"/>
          <p:cNvSpPr txBox="1">
            <a:spLocks noGrp="1"/>
          </p:cNvSpPr>
          <p:nvPr>
            <p:ph type="subTitle" idx="1"/>
          </p:nvPr>
        </p:nvSpPr>
        <p:spPr>
          <a:xfrm>
            <a:off x="2135550" y="3264088"/>
            <a:ext cx="4872900" cy="6711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91"/>
        <p:cNvGrpSpPr/>
        <p:nvPr/>
      </p:nvGrpSpPr>
      <p:grpSpPr>
        <a:xfrm>
          <a:off x="0" y="0"/>
          <a:ext cx="0" cy="0"/>
          <a:chOff x="0" y="0"/>
          <a:chExt cx="0" cy="0"/>
        </a:xfrm>
      </p:grpSpPr>
      <p:sp>
        <p:nvSpPr>
          <p:cNvPr id="92" name="Google Shape;92;p20"/>
          <p:cNvSpPr txBox="1">
            <a:spLocks noGrp="1"/>
          </p:cNvSpPr>
          <p:nvPr>
            <p:ph type="title"/>
          </p:nvPr>
        </p:nvSpPr>
        <p:spPr>
          <a:xfrm>
            <a:off x="2186903" y="1291825"/>
            <a:ext cx="4770000" cy="106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3" name="Google Shape;93;p20"/>
          <p:cNvSpPr txBox="1">
            <a:spLocks noGrp="1"/>
          </p:cNvSpPr>
          <p:nvPr>
            <p:ph type="subTitle" idx="1"/>
          </p:nvPr>
        </p:nvSpPr>
        <p:spPr>
          <a:xfrm>
            <a:off x="1556200" y="2352625"/>
            <a:ext cx="6031800" cy="9981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1200"/>
              <a:buNone/>
              <a:defRPr sz="1600">
                <a:solidFill>
                  <a:schemeClr val="hlink"/>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4" name="Google Shape;94;p20"/>
          <p:cNvSpPr/>
          <p:nvPr/>
        </p:nvSpPr>
        <p:spPr>
          <a:xfrm rot="6519108">
            <a:off x="-2497629" y="-2809306"/>
            <a:ext cx="5215585" cy="5113803"/>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5" name="Google Shape;95;p20"/>
          <p:cNvPicPr preferRelativeResize="0"/>
          <p:nvPr/>
        </p:nvPicPr>
        <p:blipFill rotWithShape="1">
          <a:blip r:embed="rId2">
            <a:alphaModFix/>
          </a:blip>
          <a:srcRect t="10127" b="45416"/>
          <a:stretch/>
        </p:blipFill>
        <p:spPr>
          <a:xfrm rot="10800000" flipH="1">
            <a:off x="0" y="3301076"/>
            <a:ext cx="9144003" cy="1900699"/>
          </a:xfrm>
          <a:prstGeom prst="rect">
            <a:avLst/>
          </a:prstGeom>
          <a:noFill/>
          <a:ln>
            <a:noFill/>
          </a:ln>
        </p:spPr>
      </p:pic>
      <p:sp>
        <p:nvSpPr>
          <p:cNvPr id="96" name="Google Shape;96;p20"/>
          <p:cNvSpPr/>
          <p:nvPr/>
        </p:nvSpPr>
        <p:spPr>
          <a:xfrm rot="-5400000" flipH="1">
            <a:off x="6553624" y="3244766"/>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3"/>
        <p:cNvGrpSpPr/>
        <p:nvPr/>
      </p:nvGrpSpPr>
      <p:grpSpPr>
        <a:xfrm>
          <a:off x="0" y="0"/>
          <a:ext cx="0" cy="0"/>
          <a:chOff x="0" y="0"/>
          <a:chExt cx="0" cy="0"/>
        </a:xfrm>
      </p:grpSpPr>
      <p:pic>
        <p:nvPicPr>
          <p:cNvPr id="184" name="Google Shape;184;p31"/>
          <p:cNvPicPr preferRelativeResize="0"/>
          <p:nvPr/>
        </p:nvPicPr>
        <p:blipFill rotWithShape="1">
          <a:blip r:embed="rId2">
            <a:alphaModFix/>
          </a:blip>
          <a:srcRect t="10127" b="45416"/>
          <a:stretch/>
        </p:blipFill>
        <p:spPr>
          <a:xfrm rot="5400000">
            <a:off x="5492132" y="1594201"/>
            <a:ext cx="5380101" cy="1955100"/>
          </a:xfrm>
          <a:prstGeom prst="rect">
            <a:avLst/>
          </a:prstGeom>
          <a:noFill/>
          <a:ln>
            <a:noFill/>
          </a:ln>
        </p:spPr>
      </p:pic>
      <p:pic>
        <p:nvPicPr>
          <p:cNvPr id="185" name="Google Shape;185;p31"/>
          <p:cNvPicPr preferRelativeResize="0"/>
          <p:nvPr/>
        </p:nvPicPr>
        <p:blipFill rotWithShape="1">
          <a:blip r:embed="rId2">
            <a:alphaModFix/>
          </a:blip>
          <a:srcRect t="10127" b="45416"/>
          <a:stretch/>
        </p:blipFill>
        <p:spPr>
          <a:xfrm rot="-5400000" flipH="1">
            <a:off x="-1728233" y="1594201"/>
            <a:ext cx="5380101" cy="19551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6"/>
        <p:cNvGrpSpPr/>
        <p:nvPr/>
      </p:nvGrpSpPr>
      <p:grpSpPr>
        <a:xfrm>
          <a:off x="0" y="0"/>
          <a:ext cx="0" cy="0"/>
          <a:chOff x="0" y="0"/>
          <a:chExt cx="0" cy="0"/>
        </a:xfrm>
      </p:grpSpPr>
      <p:pic>
        <p:nvPicPr>
          <p:cNvPr id="187" name="Google Shape;187;p32"/>
          <p:cNvPicPr preferRelativeResize="0"/>
          <p:nvPr/>
        </p:nvPicPr>
        <p:blipFill rotWithShape="1">
          <a:blip r:embed="rId2">
            <a:alphaModFix/>
          </a:blip>
          <a:srcRect l="39171" r="5368"/>
          <a:stretch/>
        </p:blipFill>
        <p:spPr>
          <a:xfrm>
            <a:off x="6138774" y="0"/>
            <a:ext cx="3005225" cy="5143499"/>
          </a:xfrm>
          <a:prstGeom prst="rect">
            <a:avLst/>
          </a:prstGeom>
          <a:noFill/>
          <a:ln>
            <a:noFill/>
          </a:ln>
        </p:spPr>
      </p:pic>
      <p:sp>
        <p:nvSpPr>
          <p:cNvPr id="188" name="Google Shape;188;p32"/>
          <p:cNvSpPr/>
          <p:nvPr/>
        </p:nvSpPr>
        <p:spPr>
          <a:xfrm flipH="1">
            <a:off x="5785556" y="2848489"/>
            <a:ext cx="4270815" cy="4187470"/>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66" r:id="rId6"/>
    <p:sldLayoutId id="2147483677" r:id="rId7"/>
    <p:sldLayoutId id="214748367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9"/>
          <p:cNvSpPr txBox="1">
            <a:spLocks noGrp="1"/>
          </p:cNvSpPr>
          <p:nvPr>
            <p:ph type="ctrTitle"/>
          </p:nvPr>
        </p:nvSpPr>
        <p:spPr>
          <a:xfrm>
            <a:off x="911150" y="1424638"/>
            <a:ext cx="5637300" cy="17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INTELLIGENT LOG ANALYSIS</a:t>
            </a:r>
            <a:endParaRPr dirty="0">
              <a:solidFill>
                <a:schemeClr val="accent1"/>
              </a:solidFill>
            </a:endParaRPr>
          </a:p>
        </p:txBody>
      </p:sp>
      <p:sp>
        <p:nvSpPr>
          <p:cNvPr id="206" name="Google Shape;206;p39"/>
          <p:cNvSpPr txBox="1">
            <a:spLocks noGrp="1"/>
          </p:cNvSpPr>
          <p:nvPr>
            <p:ph type="subTitle" idx="1"/>
          </p:nvPr>
        </p:nvSpPr>
        <p:spPr>
          <a:xfrm>
            <a:off x="911150" y="3243063"/>
            <a:ext cx="45288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HARNESSING INSIGHTS FROM DATA LOGS</a:t>
            </a:r>
            <a:endParaRPr dirty="0"/>
          </a:p>
        </p:txBody>
      </p:sp>
      <p:pic>
        <p:nvPicPr>
          <p:cNvPr id="207" name="Google Shape;207;p39"/>
          <p:cNvPicPr preferRelativeResize="0"/>
          <p:nvPr/>
        </p:nvPicPr>
        <p:blipFill rotWithShape="1">
          <a:blip r:embed="rId3">
            <a:alphaModFix/>
          </a:blip>
          <a:srcRect l="39171" r="5368"/>
          <a:stretch/>
        </p:blipFill>
        <p:spPr>
          <a:xfrm>
            <a:off x="6153199" y="0"/>
            <a:ext cx="3005225" cy="5143499"/>
          </a:xfrm>
          <a:prstGeom prst="rect">
            <a:avLst/>
          </a:prstGeom>
          <a:noFill/>
          <a:ln>
            <a:noFill/>
          </a:ln>
        </p:spPr>
      </p:pic>
      <p:sp>
        <p:nvSpPr>
          <p:cNvPr id="208" name="Google Shape;208;p39"/>
          <p:cNvSpPr/>
          <p:nvPr/>
        </p:nvSpPr>
        <p:spPr>
          <a:xfrm rot="10800000">
            <a:off x="6153199" y="-1394796"/>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42"/>
          <p:cNvPicPr preferRelativeResize="0"/>
          <p:nvPr/>
        </p:nvPicPr>
        <p:blipFill rotWithShape="1">
          <a:blip r:embed="rId3">
            <a:alphaModFix/>
          </a:blip>
          <a:srcRect t="32564"/>
          <a:stretch/>
        </p:blipFill>
        <p:spPr>
          <a:xfrm rot="10800000">
            <a:off x="0" y="-407100"/>
            <a:ext cx="9144003" cy="3468499"/>
          </a:xfrm>
          <a:prstGeom prst="rect">
            <a:avLst/>
          </a:prstGeom>
          <a:noFill/>
          <a:ln>
            <a:noFill/>
          </a:ln>
        </p:spPr>
      </p:pic>
      <p:sp>
        <p:nvSpPr>
          <p:cNvPr id="240" name="Google Shape;240;p42"/>
          <p:cNvSpPr txBox="1">
            <a:spLocks noGrp="1"/>
          </p:cNvSpPr>
          <p:nvPr>
            <p:ph type="title"/>
          </p:nvPr>
        </p:nvSpPr>
        <p:spPr>
          <a:xfrm>
            <a:off x="2135550" y="1208313"/>
            <a:ext cx="4872900" cy="165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8000" dirty="0"/>
              <a:t>THANKS!</a:t>
            </a:r>
            <a:endParaRPr sz="8000" dirty="0"/>
          </a:p>
        </p:txBody>
      </p:sp>
      <p:sp>
        <p:nvSpPr>
          <p:cNvPr id="241" name="Google Shape;241;p42"/>
          <p:cNvSpPr txBox="1">
            <a:spLocks noGrp="1"/>
          </p:cNvSpPr>
          <p:nvPr>
            <p:ph type="subTitle" idx="1"/>
          </p:nvPr>
        </p:nvSpPr>
        <p:spPr>
          <a:xfrm>
            <a:off x="2259614" y="3125002"/>
            <a:ext cx="4872900" cy="1620370"/>
          </a:xfrm>
          <a:prstGeom prst="rect">
            <a:avLst/>
          </a:prstGeom>
          <a:solidFill>
            <a:schemeClr val="tx2">
              <a:lumMod val="20000"/>
              <a:lumOff val="80000"/>
            </a:schemeClr>
          </a:solidFill>
        </p:spPr>
        <p:txBody>
          <a:bodyPr spcFirstLastPara="1" wrap="square" lIns="91425" tIns="91425" rIns="91425" bIns="91425" anchor="t" anchorCtr="0">
            <a:noAutofit/>
          </a:bodyPr>
          <a:lstStyle/>
          <a:p>
            <a:pPr marL="0" lvl="0" indent="0" algn="l" rtl="0">
              <a:spcBef>
                <a:spcPts val="0"/>
              </a:spcBef>
              <a:spcAft>
                <a:spcPts val="0"/>
              </a:spcAft>
              <a:buNone/>
            </a:pPr>
            <a:r>
              <a:rPr lang="en" b="1" dirty="0"/>
              <a:t>PPT BY:</a:t>
            </a:r>
          </a:p>
          <a:p>
            <a:pPr marL="0" lvl="0" indent="0" algn="l" rtl="0">
              <a:spcBef>
                <a:spcPts val="0"/>
              </a:spcBef>
              <a:spcAft>
                <a:spcPts val="0"/>
              </a:spcAft>
              <a:buNone/>
            </a:pPr>
            <a:r>
              <a:rPr lang="en" dirty="0"/>
              <a:t>M.Naga Jahnavi - 245322748105</a:t>
            </a:r>
          </a:p>
          <a:p>
            <a:pPr marL="0" lvl="0" indent="0" algn="l" rtl="0">
              <a:spcBef>
                <a:spcPts val="0"/>
              </a:spcBef>
              <a:spcAft>
                <a:spcPts val="0"/>
              </a:spcAft>
              <a:buNone/>
            </a:pPr>
            <a:r>
              <a:rPr lang="en" dirty="0"/>
              <a:t>V.Lakshmi Gayatri - 245322733126</a:t>
            </a:r>
          </a:p>
          <a:p>
            <a:pPr marL="0" lvl="0" indent="0" algn="l" rtl="0">
              <a:spcBef>
                <a:spcPts val="0"/>
              </a:spcBef>
              <a:spcAft>
                <a:spcPts val="0"/>
              </a:spcAft>
              <a:buNone/>
            </a:pPr>
            <a:r>
              <a:rPr lang="en" dirty="0"/>
              <a:t>Ch.Nishitha Reddy - 245322748012</a:t>
            </a:r>
          </a:p>
          <a:p>
            <a:pPr marL="0" lvl="0" indent="0" algn="l" rtl="0">
              <a:spcBef>
                <a:spcPts val="0"/>
              </a:spcBef>
              <a:spcAft>
                <a:spcPts val="0"/>
              </a:spcAft>
              <a:buNone/>
            </a:pPr>
            <a:r>
              <a:rPr lang="en" dirty="0"/>
              <a:t>Ch.Jhansi Sai Sri - 245322748011</a:t>
            </a:r>
          </a:p>
          <a:p>
            <a:pPr marL="0" lvl="0" indent="0" algn="l" rtl="0">
              <a:spcBef>
                <a:spcPts val="0"/>
              </a:spcBef>
              <a:spcAft>
                <a:spcPts val="0"/>
              </a:spcAft>
              <a:buNone/>
            </a:pPr>
            <a:r>
              <a:rPr lang="en" dirty="0"/>
              <a:t>T.Deekshita Reddy - 245322748117</a:t>
            </a:r>
          </a:p>
          <a:p>
            <a:pPr marL="0" lvl="0" indent="0" algn="l" rtl="0">
              <a:spcBef>
                <a:spcPts val="0"/>
              </a:spcBef>
              <a:spcAft>
                <a:spcPts val="0"/>
              </a:spcAft>
              <a:buNone/>
            </a:pPr>
            <a:endParaRPr lang="en" b="1" dirty="0"/>
          </a:p>
          <a:p>
            <a:pPr marL="0" lvl="0" indent="0" algn="ctr" rtl="0">
              <a:spcBef>
                <a:spcPts val="0"/>
              </a:spcBef>
              <a:spcAft>
                <a:spcPts val="0"/>
              </a:spcAft>
              <a:buNone/>
            </a:pPr>
            <a:endParaRPr dirty="0"/>
          </a:p>
        </p:txBody>
      </p:sp>
      <p:sp>
        <p:nvSpPr>
          <p:cNvPr id="242" name="Google Shape;242;p42"/>
          <p:cNvSpPr/>
          <p:nvPr/>
        </p:nvSpPr>
        <p:spPr>
          <a:xfrm rot="8100000" flipH="1">
            <a:off x="-2116580" y="-3398252"/>
            <a:ext cx="5215162" cy="5113388"/>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2"/>
          <p:cNvSpPr/>
          <p:nvPr/>
        </p:nvSpPr>
        <p:spPr>
          <a:xfrm rot="-8100000">
            <a:off x="6068320" y="-3398252"/>
            <a:ext cx="5215162" cy="5113388"/>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a:spLocks noGrp="1"/>
          </p:cNvSpPr>
          <p:nvPr>
            <p:ph type="title"/>
          </p:nvPr>
        </p:nvSpPr>
        <p:spPr>
          <a:xfrm>
            <a:off x="1674485" y="77042"/>
            <a:ext cx="4770000" cy="1060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Abstract</a:t>
            </a:r>
            <a:endParaRPr dirty="0">
              <a:solidFill>
                <a:schemeClr val="accent1"/>
              </a:solidFill>
            </a:endParaRPr>
          </a:p>
        </p:txBody>
      </p:sp>
      <p:sp>
        <p:nvSpPr>
          <p:cNvPr id="257" name="Google Shape;257;p44"/>
          <p:cNvSpPr txBox="1">
            <a:spLocks noGrp="1"/>
          </p:cNvSpPr>
          <p:nvPr>
            <p:ph type="subTitle" idx="1"/>
          </p:nvPr>
        </p:nvSpPr>
        <p:spPr>
          <a:xfrm>
            <a:off x="519363" y="1385214"/>
            <a:ext cx="8105274" cy="2979169"/>
          </a:xfrm>
          <a:prstGeom prst="rect">
            <a:avLst/>
          </a:prstGeom>
          <a:solidFill>
            <a:schemeClr val="tx2">
              <a:lumMod val="20000"/>
              <a:lumOff val="80000"/>
            </a:schemeClr>
          </a:solidFill>
        </p:spPr>
        <p:txBody>
          <a:bodyPr spcFirstLastPara="1" wrap="square" lIns="91425" tIns="91425" rIns="91425" bIns="91425" anchor="t" anchorCtr="0">
            <a:noAutofit/>
          </a:bodyPr>
          <a:lstStyle/>
          <a:p>
            <a:pPr marL="0" lvl="0" indent="0" rtl="0">
              <a:spcBef>
                <a:spcPts val="0"/>
              </a:spcBef>
              <a:spcAft>
                <a:spcPts val="0"/>
              </a:spcAft>
              <a:buNone/>
            </a:pPr>
            <a:r>
              <a:rPr lang="en-US" sz="2000" dirty="0"/>
              <a:t>	</a:t>
            </a:r>
            <a:r>
              <a:rPr lang="en-US" sz="2200" dirty="0"/>
              <a:t>Computer logs are a rich source of information that can be analyzed to detect various issues. The large volumes of logs limit the effectiveness of manual approaches to log analysis. </a:t>
            </a:r>
          </a:p>
          <a:p>
            <a:pPr marL="0" lvl="0" indent="0" rtl="0">
              <a:spcBef>
                <a:spcPts val="0"/>
              </a:spcBef>
              <a:spcAft>
                <a:spcPts val="0"/>
              </a:spcAft>
              <a:buNone/>
            </a:pPr>
            <a:r>
              <a:rPr lang="en-US" sz="2200" dirty="0"/>
              <a:t>	Anomaly detection approaches can detect these issues. This is achieved by looking for unusual behavior in the logs utilizing machine learning (ML) models. In this project, we evaluated various ML techniques used for log anomaly detection.</a:t>
            </a:r>
            <a:endParaRPr sz="2200" dirty="0"/>
          </a:p>
          <a:p>
            <a:pPr marL="0" lvl="0" indent="0" rtl="0">
              <a:spcBef>
                <a:spcPts val="0"/>
              </a:spcBef>
              <a:spcAft>
                <a:spcPts val="0"/>
              </a:spcAft>
              <a:buNone/>
            </a:pPr>
            <a:endParaRPr dirty="0">
              <a:solidFill>
                <a:schemeClr val="tx2">
                  <a:lumMod val="60000"/>
                  <a:lumOff val="4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a:spLocks noGrp="1"/>
          </p:cNvSpPr>
          <p:nvPr>
            <p:ph type="title"/>
          </p:nvPr>
        </p:nvSpPr>
        <p:spPr>
          <a:xfrm>
            <a:off x="1674485" y="77042"/>
            <a:ext cx="4770000" cy="1060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Objective</a:t>
            </a:r>
            <a:endParaRPr dirty="0">
              <a:solidFill>
                <a:schemeClr val="accent1"/>
              </a:solidFill>
            </a:endParaRPr>
          </a:p>
        </p:txBody>
      </p:sp>
      <p:sp>
        <p:nvSpPr>
          <p:cNvPr id="257" name="Google Shape;257;p44"/>
          <p:cNvSpPr txBox="1">
            <a:spLocks noGrp="1"/>
          </p:cNvSpPr>
          <p:nvPr>
            <p:ph type="subTitle" idx="1"/>
          </p:nvPr>
        </p:nvSpPr>
        <p:spPr>
          <a:xfrm>
            <a:off x="519363" y="1518469"/>
            <a:ext cx="8105274" cy="2837568"/>
          </a:xfrm>
          <a:prstGeom prst="rect">
            <a:avLst/>
          </a:prstGeom>
          <a:solidFill>
            <a:schemeClr val="tx2">
              <a:lumMod val="20000"/>
              <a:lumOff val="80000"/>
            </a:schemeClr>
          </a:solidFill>
        </p:spPr>
        <p:txBody>
          <a:bodyPr spcFirstLastPara="1" wrap="square" lIns="91425" tIns="91425" rIns="91425" bIns="91425" anchor="t" anchorCtr="0">
            <a:noAutofit/>
          </a:bodyPr>
          <a:lstStyle/>
          <a:p>
            <a:pPr marL="0" lvl="0" indent="0" rtl="0">
              <a:spcBef>
                <a:spcPts val="0"/>
              </a:spcBef>
              <a:spcAft>
                <a:spcPts val="0"/>
              </a:spcAft>
              <a:buNone/>
            </a:pPr>
            <a:r>
              <a:rPr lang="en-US" sz="2000" dirty="0"/>
              <a:t>	</a:t>
            </a:r>
            <a:r>
              <a:rPr lang="en-US" sz="2200" dirty="0"/>
              <a:t>Our goal is to build an anomaly detection system that can identify anomalies based on analysis of computer-generated logs. We focus on semi-supervised log anomaly detection, as we believe this setting to be applicable to most real-world systems, where we won’t have labeled anomaly data, but could obtain data that is considered normal or sufficiently normal from some baseline period based on the system administrator’s evaluation.</a:t>
            </a:r>
            <a:endParaRPr dirty="0">
              <a:solidFill>
                <a:schemeClr val="tx2">
                  <a:lumMod val="60000"/>
                  <a:lumOff val="40000"/>
                </a:schemeClr>
              </a:solidFill>
            </a:endParaRPr>
          </a:p>
        </p:txBody>
      </p:sp>
    </p:spTree>
    <p:extLst>
      <p:ext uri="{BB962C8B-B14F-4D97-AF65-F5344CB8AC3E}">
        <p14:creationId xmlns:p14="http://schemas.microsoft.com/office/powerpoint/2010/main" val="104113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6"/>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Our approach</a:t>
            </a:r>
            <a:endParaRPr dirty="0">
              <a:solidFill>
                <a:schemeClr val="accent1"/>
              </a:solidFill>
            </a:endParaRPr>
          </a:p>
        </p:txBody>
      </p:sp>
      <p:sp>
        <p:nvSpPr>
          <p:cNvPr id="270" name="Google Shape;270;p46"/>
          <p:cNvSpPr txBox="1">
            <a:spLocks noGrp="1"/>
          </p:cNvSpPr>
          <p:nvPr>
            <p:ph type="subTitle" idx="1"/>
          </p:nvPr>
        </p:nvSpPr>
        <p:spPr>
          <a:xfrm>
            <a:off x="826017" y="1470596"/>
            <a:ext cx="4294800" cy="2686169"/>
          </a:xfrm>
          <a:prstGeom prst="rect">
            <a:avLst/>
          </a:prstGeom>
          <a:ln>
            <a:solidFill>
              <a:schemeClr val="tx2"/>
            </a:solidFill>
          </a:ln>
        </p:spPr>
        <p:txBody>
          <a:bodyPr spcFirstLastPara="1" wrap="square" lIns="91425" tIns="91425" rIns="91425" bIns="91425" anchor="t" anchorCtr="0">
            <a:noAutofit/>
          </a:bodyPr>
          <a:lstStyle/>
          <a:p>
            <a:pPr marL="171450" indent="-171450">
              <a:spcBef>
                <a:spcPts val="1000"/>
              </a:spcBef>
            </a:pPr>
            <a:r>
              <a:rPr lang="en-US" dirty="0"/>
              <a:t> </a:t>
            </a:r>
            <a:r>
              <a:rPr lang="en-US" sz="1400" dirty="0"/>
              <a:t>Our approach is build a system that can predict attacks using our ML model.</a:t>
            </a:r>
          </a:p>
          <a:p>
            <a:pPr marL="0" indent="0">
              <a:spcBef>
                <a:spcPts val="1000"/>
              </a:spcBef>
              <a:buNone/>
            </a:pPr>
            <a:r>
              <a:rPr lang="en-US" sz="1400" b="1" dirty="0"/>
              <a:t>About ML model:-</a:t>
            </a:r>
            <a:endParaRPr lang="en-US" sz="1400" dirty="0"/>
          </a:p>
          <a:p>
            <a:pPr marL="171450" indent="-171450">
              <a:spcBef>
                <a:spcPts val="1000"/>
              </a:spcBef>
            </a:pPr>
            <a:r>
              <a:rPr lang="en-US" sz="1400" dirty="0"/>
              <a:t>The ML model is applied to new, incoming events to detect if there’s a match.</a:t>
            </a:r>
          </a:p>
          <a:p>
            <a:pPr marL="171450" indent="-171450">
              <a:spcBef>
                <a:spcPts val="1000"/>
              </a:spcBef>
            </a:pPr>
            <a:r>
              <a:rPr lang="en-US" sz="1400" dirty="0"/>
              <a:t> If the new event that arrives agrees with our model’s prediction, then it is flagged as normal, otherwise it is treated as an anomaly</a:t>
            </a:r>
            <a:r>
              <a:rPr lang="en-US" sz="2000" dirty="0"/>
              <a:t>.</a:t>
            </a:r>
            <a:endParaRPr lang="en-US" sz="1400" dirty="0"/>
          </a:p>
          <a:p>
            <a:pPr marL="171450" indent="-171450">
              <a:spcBef>
                <a:spcPts val="1000"/>
              </a:spcBef>
            </a:pPr>
            <a:endParaRPr lang="en-US" sz="1400" dirty="0"/>
          </a:p>
          <a:p>
            <a:pPr marL="171450" indent="-171450">
              <a:spcBef>
                <a:spcPts val="1000"/>
              </a:spcBef>
            </a:pPr>
            <a:endParaRPr sz="1400" dirty="0"/>
          </a:p>
        </p:txBody>
      </p:sp>
      <p:pic>
        <p:nvPicPr>
          <p:cNvPr id="271" name="Google Shape;271;p46"/>
          <p:cNvPicPr preferRelativeResize="0"/>
          <p:nvPr/>
        </p:nvPicPr>
        <p:blipFill rotWithShape="1">
          <a:blip r:embed="rId3">
            <a:alphaModFix/>
          </a:blip>
          <a:srcRect t="18916"/>
          <a:stretch/>
        </p:blipFill>
        <p:spPr>
          <a:xfrm rot="-5400000">
            <a:off x="4788813" y="767088"/>
            <a:ext cx="5224699" cy="3609325"/>
          </a:xfrm>
          <a:prstGeom prst="rect">
            <a:avLst/>
          </a:prstGeom>
          <a:noFill/>
          <a:ln>
            <a:noFill/>
          </a:ln>
        </p:spPr>
      </p:pic>
      <p:sp>
        <p:nvSpPr>
          <p:cNvPr id="272" name="Google Shape;272;p46"/>
          <p:cNvSpPr/>
          <p:nvPr/>
        </p:nvSpPr>
        <p:spPr>
          <a:xfrm rot="-5400000">
            <a:off x="6740891"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6"/>
          <p:cNvSpPr txBox="1">
            <a:spLocks noGrp="1"/>
          </p:cNvSpPr>
          <p:nvPr>
            <p:ph type="title"/>
          </p:nvPr>
        </p:nvSpPr>
        <p:spPr>
          <a:xfrm>
            <a:off x="481461" y="52555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Attacks that can be detected</a:t>
            </a:r>
            <a:endParaRPr dirty="0">
              <a:solidFill>
                <a:schemeClr val="accent1"/>
              </a:solidFill>
            </a:endParaRPr>
          </a:p>
        </p:txBody>
      </p:sp>
      <p:sp>
        <p:nvSpPr>
          <p:cNvPr id="270" name="Google Shape;270;p46"/>
          <p:cNvSpPr txBox="1">
            <a:spLocks noGrp="1"/>
          </p:cNvSpPr>
          <p:nvPr>
            <p:ph type="subTitle" idx="1"/>
          </p:nvPr>
        </p:nvSpPr>
        <p:spPr>
          <a:xfrm>
            <a:off x="821600" y="1276625"/>
            <a:ext cx="4294800" cy="3149601"/>
          </a:xfrm>
          <a:prstGeom prst="rect">
            <a:avLst/>
          </a:prstGeom>
          <a:ln>
            <a:solidFill>
              <a:schemeClr val="tx2"/>
            </a:solidFill>
          </a:ln>
        </p:spPr>
        <p:txBody>
          <a:bodyPr spcFirstLastPara="1" wrap="square" lIns="91425" tIns="91425" rIns="91425" bIns="91425" anchor="t" anchorCtr="0">
            <a:noAutofit/>
          </a:bodyPr>
          <a:lstStyle/>
          <a:p>
            <a:pPr marL="285750" indent="-285750">
              <a:spcBef>
                <a:spcPts val="1000"/>
              </a:spcBef>
            </a:pPr>
            <a:r>
              <a:rPr lang="en-US" sz="1400" dirty="0"/>
              <a:t>DoS attacks-</a:t>
            </a:r>
            <a:r>
              <a:rPr lang="en-US" sz="1400" dirty="0" err="1"/>
              <a:t>GoldenEye</a:t>
            </a:r>
            <a:endParaRPr lang="en-US" sz="1400" dirty="0"/>
          </a:p>
          <a:p>
            <a:pPr marL="171450" indent="-171450">
              <a:spcBef>
                <a:spcPts val="1000"/>
              </a:spcBef>
            </a:pPr>
            <a:r>
              <a:rPr lang="en-US" sz="1400" dirty="0"/>
              <a:t>   SSH-</a:t>
            </a:r>
            <a:r>
              <a:rPr lang="en-US" sz="1400" dirty="0" err="1"/>
              <a:t>Bruteforce</a:t>
            </a:r>
            <a:endParaRPr lang="en-US" sz="1400" dirty="0"/>
          </a:p>
          <a:p>
            <a:pPr marL="171450" indent="-171450">
              <a:spcBef>
                <a:spcPts val="1000"/>
              </a:spcBef>
            </a:pPr>
            <a:r>
              <a:rPr lang="en-US" sz="1400" dirty="0"/>
              <a:t>   DDOS attack-HOIC</a:t>
            </a:r>
          </a:p>
          <a:p>
            <a:pPr marL="171450" indent="-171450">
              <a:spcBef>
                <a:spcPts val="1000"/>
              </a:spcBef>
            </a:pPr>
            <a:r>
              <a:rPr lang="en-US" sz="1400" dirty="0"/>
              <a:t>   DoS attacks-</a:t>
            </a:r>
            <a:r>
              <a:rPr lang="en-US" sz="1400" dirty="0" err="1"/>
              <a:t>SlowHTTPTest</a:t>
            </a:r>
            <a:endParaRPr lang="en-US" sz="1400" dirty="0"/>
          </a:p>
          <a:p>
            <a:pPr marL="171450" indent="-171450">
              <a:spcBef>
                <a:spcPts val="1000"/>
              </a:spcBef>
            </a:pPr>
            <a:r>
              <a:rPr lang="en-US" sz="1400" dirty="0"/>
              <a:t>   DoS attacks-Hulk</a:t>
            </a:r>
          </a:p>
          <a:p>
            <a:pPr marL="171450" indent="-171450">
              <a:spcBef>
                <a:spcPts val="1000"/>
              </a:spcBef>
            </a:pPr>
            <a:r>
              <a:rPr lang="en-US" sz="1400" dirty="0"/>
              <a:t>   </a:t>
            </a:r>
            <a:r>
              <a:rPr lang="en-US" sz="1400" dirty="0" err="1"/>
              <a:t>Infilteration</a:t>
            </a:r>
            <a:endParaRPr lang="en-US" sz="1400" dirty="0"/>
          </a:p>
          <a:p>
            <a:pPr marL="171450" indent="-171450">
              <a:spcBef>
                <a:spcPts val="1000"/>
              </a:spcBef>
            </a:pPr>
            <a:r>
              <a:rPr lang="en-US" sz="1400" dirty="0"/>
              <a:t>   Bot</a:t>
            </a:r>
          </a:p>
          <a:p>
            <a:pPr marL="171450" indent="-171450">
              <a:spcBef>
                <a:spcPts val="1000"/>
              </a:spcBef>
            </a:pPr>
            <a:r>
              <a:rPr lang="en-US" sz="1400" dirty="0"/>
              <a:t>   FTP-</a:t>
            </a:r>
            <a:r>
              <a:rPr lang="en-US" sz="1400" dirty="0" err="1"/>
              <a:t>BruteForce</a:t>
            </a:r>
            <a:endParaRPr lang="en-US" sz="1400" dirty="0"/>
          </a:p>
        </p:txBody>
      </p:sp>
      <p:pic>
        <p:nvPicPr>
          <p:cNvPr id="271" name="Google Shape;271;p46"/>
          <p:cNvPicPr preferRelativeResize="0"/>
          <p:nvPr/>
        </p:nvPicPr>
        <p:blipFill rotWithShape="1">
          <a:blip r:embed="rId3">
            <a:alphaModFix/>
          </a:blip>
          <a:srcRect t="18916"/>
          <a:stretch/>
        </p:blipFill>
        <p:spPr>
          <a:xfrm rot="-5400000">
            <a:off x="4788813" y="767088"/>
            <a:ext cx="5224699" cy="3609325"/>
          </a:xfrm>
          <a:prstGeom prst="rect">
            <a:avLst/>
          </a:prstGeom>
          <a:noFill/>
          <a:ln>
            <a:noFill/>
          </a:ln>
        </p:spPr>
      </p:pic>
      <p:sp>
        <p:nvSpPr>
          <p:cNvPr id="272" name="Google Shape;272;p46"/>
          <p:cNvSpPr/>
          <p:nvPr/>
        </p:nvSpPr>
        <p:spPr>
          <a:xfrm rot="-5400000">
            <a:off x="6740891"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2595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0271-0ADC-DC86-5224-4E5076D7C850}"/>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BC33FB19-B750-96D4-6C0C-6B41BEF0A2A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F70C5CA1-938C-C9EB-0563-513D0B9F5A64}"/>
              </a:ext>
            </a:extLst>
          </p:cNvPr>
          <p:cNvPicPr>
            <a:picLocks noChangeAspect="1"/>
          </p:cNvPicPr>
          <p:nvPr/>
        </p:nvPicPr>
        <p:blipFill>
          <a:blip r:embed="rId2"/>
          <a:stretch>
            <a:fillRect/>
          </a:stretch>
        </p:blipFill>
        <p:spPr>
          <a:xfrm>
            <a:off x="0" y="-349217"/>
            <a:ext cx="9180760" cy="5785072"/>
          </a:xfrm>
          <a:prstGeom prst="rect">
            <a:avLst/>
          </a:prstGeom>
        </p:spPr>
      </p:pic>
    </p:spTree>
    <p:extLst>
      <p:ext uri="{BB962C8B-B14F-4D97-AF65-F5344CB8AC3E}">
        <p14:creationId xmlns:p14="http://schemas.microsoft.com/office/powerpoint/2010/main" val="4250210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6"/>
          <p:cNvSpPr txBox="1">
            <a:spLocks noGrp="1"/>
          </p:cNvSpPr>
          <p:nvPr>
            <p:ph type="title"/>
          </p:nvPr>
        </p:nvSpPr>
        <p:spPr>
          <a:xfrm>
            <a:off x="481461" y="600921"/>
            <a:ext cx="2381008" cy="6494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accent1"/>
                </a:solidFill>
              </a:rPr>
              <a:t>Data Preprocessing</a:t>
            </a:r>
            <a:endParaRPr sz="2000" dirty="0">
              <a:solidFill>
                <a:schemeClr val="accent1"/>
              </a:solidFill>
            </a:endParaRPr>
          </a:p>
        </p:txBody>
      </p:sp>
      <p:sp>
        <p:nvSpPr>
          <p:cNvPr id="270" name="Google Shape;270;p46"/>
          <p:cNvSpPr txBox="1">
            <a:spLocks noGrp="1"/>
          </p:cNvSpPr>
          <p:nvPr>
            <p:ph type="subTitle" idx="1"/>
          </p:nvPr>
        </p:nvSpPr>
        <p:spPr>
          <a:xfrm>
            <a:off x="556556" y="1849506"/>
            <a:ext cx="2305913" cy="1444488"/>
          </a:xfrm>
          <a:prstGeom prst="rect">
            <a:avLst/>
          </a:prstGeom>
          <a:ln>
            <a:solidFill>
              <a:schemeClr val="tx2"/>
            </a:solidFill>
          </a:ln>
        </p:spPr>
        <p:txBody>
          <a:bodyPr spcFirstLastPara="1" wrap="square" lIns="91425" tIns="91425" rIns="91425" bIns="91425" anchor="t" anchorCtr="0">
            <a:noAutofit/>
          </a:bodyPr>
          <a:lstStyle/>
          <a:p>
            <a:pPr marL="285750" indent="-285750">
              <a:spcBef>
                <a:spcPts val="1000"/>
              </a:spcBef>
            </a:pPr>
            <a:r>
              <a:rPr lang="en-US" sz="1400" dirty="0"/>
              <a:t>CICIDS2018 Dataset</a:t>
            </a:r>
          </a:p>
          <a:p>
            <a:pPr marL="171450" indent="-171450">
              <a:spcBef>
                <a:spcPts val="1000"/>
              </a:spcBef>
            </a:pPr>
            <a:r>
              <a:rPr lang="en-US" sz="1400" dirty="0"/>
              <a:t>   </a:t>
            </a:r>
            <a:r>
              <a:rPr lang="en-US" sz="1400" dirty="0" err="1"/>
              <a:t>LabelEncoder</a:t>
            </a:r>
            <a:endParaRPr lang="en-US" sz="1400" dirty="0"/>
          </a:p>
          <a:p>
            <a:pPr marL="171450" indent="-171450">
              <a:spcBef>
                <a:spcPts val="1000"/>
              </a:spcBef>
            </a:pPr>
            <a:r>
              <a:rPr lang="en-US" sz="1400" dirty="0"/>
              <a:t>   </a:t>
            </a:r>
            <a:r>
              <a:rPr lang="en-US" sz="1400" dirty="0" err="1"/>
              <a:t>MinMaxScalar</a:t>
            </a:r>
            <a:endParaRPr lang="en-US" sz="1400" dirty="0"/>
          </a:p>
          <a:p>
            <a:pPr marL="0" indent="0">
              <a:spcBef>
                <a:spcPts val="1000"/>
              </a:spcBef>
              <a:buNone/>
            </a:pPr>
            <a:endParaRPr lang="en-US" sz="1400" dirty="0"/>
          </a:p>
        </p:txBody>
      </p:sp>
      <p:pic>
        <p:nvPicPr>
          <p:cNvPr id="271" name="Google Shape;271;p46"/>
          <p:cNvPicPr preferRelativeResize="0"/>
          <p:nvPr/>
        </p:nvPicPr>
        <p:blipFill rotWithShape="1">
          <a:blip r:embed="rId3">
            <a:alphaModFix/>
          </a:blip>
          <a:srcRect t="18916"/>
          <a:stretch/>
        </p:blipFill>
        <p:spPr>
          <a:xfrm rot="-5400000">
            <a:off x="4788813" y="767088"/>
            <a:ext cx="5224699" cy="3609325"/>
          </a:xfrm>
          <a:prstGeom prst="rect">
            <a:avLst/>
          </a:prstGeom>
          <a:noFill/>
          <a:ln>
            <a:noFill/>
          </a:ln>
        </p:spPr>
      </p:pic>
      <p:sp>
        <p:nvSpPr>
          <p:cNvPr id="272" name="Google Shape;272;p46"/>
          <p:cNvSpPr/>
          <p:nvPr/>
        </p:nvSpPr>
        <p:spPr>
          <a:xfrm rot="-5400000">
            <a:off x="6740891"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E5624D7-B4D5-F123-03C8-7AC1FD0B2616}"/>
              </a:ext>
            </a:extLst>
          </p:cNvPr>
          <p:cNvSpPr txBox="1"/>
          <p:nvPr/>
        </p:nvSpPr>
        <p:spPr>
          <a:xfrm>
            <a:off x="3419043" y="571716"/>
            <a:ext cx="1460656" cy="707886"/>
          </a:xfrm>
          <a:prstGeom prst="rect">
            <a:avLst/>
          </a:prstGeom>
          <a:noFill/>
        </p:spPr>
        <p:txBody>
          <a:bodyPr wrap="none" rtlCol="0">
            <a:spAutoFit/>
          </a:bodyPr>
          <a:lstStyle/>
          <a:p>
            <a:r>
              <a:rPr lang="en" sz="2000" b="1" dirty="0">
                <a:solidFill>
                  <a:schemeClr val="accent1"/>
                </a:solidFill>
                <a:latin typeface="Poppins" panose="00000500000000000000" pitchFamily="2" charset="0"/>
                <a:cs typeface="Poppins" panose="00000500000000000000" pitchFamily="2" charset="0"/>
              </a:rPr>
              <a:t>Model</a:t>
            </a:r>
          </a:p>
          <a:p>
            <a:r>
              <a:rPr lang="en" sz="2000" b="1" dirty="0">
                <a:solidFill>
                  <a:schemeClr val="accent1"/>
                </a:solidFill>
                <a:latin typeface="Poppins" panose="00000500000000000000" pitchFamily="2" charset="0"/>
                <a:cs typeface="Poppins" panose="00000500000000000000" pitchFamily="2" charset="0"/>
              </a:rPr>
              <a:t>Selection</a:t>
            </a:r>
            <a:endParaRPr lang="en-IN" sz="2000" b="1" dirty="0">
              <a:latin typeface="Poppins" panose="00000500000000000000" pitchFamily="2" charset="0"/>
              <a:cs typeface="Poppins" panose="00000500000000000000" pitchFamily="2" charset="0"/>
            </a:endParaRPr>
          </a:p>
        </p:txBody>
      </p:sp>
      <p:sp>
        <p:nvSpPr>
          <p:cNvPr id="5" name="Google Shape;270;p46">
            <a:extLst>
              <a:ext uri="{FF2B5EF4-FFF2-40B4-BE49-F238E27FC236}">
                <a16:creationId xmlns:a16="http://schemas.microsoft.com/office/drawing/2014/main" id="{30A14F7B-C16E-C3DA-AD09-6EC52F57293B}"/>
              </a:ext>
            </a:extLst>
          </p:cNvPr>
          <p:cNvSpPr txBox="1">
            <a:spLocks/>
          </p:cNvSpPr>
          <p:nvPr/>
        </p:nvSpPr>
        <p:spPr>
          <a:xfrm>
            <a:off x="3419043" y="1796497"/>
            <a:ext cx="2575357" cy="1497497"/>
          </a:xfrm>
          <a:prstGeom prst="rect">
            <a:avLst/>
          </a:prstGeom>
          <a:noFill/>
          <a:ln>
            <a:solidFill>
              <a:schemeClr val="tx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600"/>
              <a:buFont typeface="Nunito Light"/>
              <a:buChar char="●"/>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rchivo"/>
                <a:ea typeface="Archivo"/>
                <a:cs typeface="Archivo"/>
                <a:sym typeface="Archivo"/>
              </a:defRPr>
            </a:lvl9pPr>
          </a:lstStyle>
          <a:p>
            <a:pPr marL="285750" indent="-285750">
              <a:spcBef>
                <a:spcPts val="1000"/>
              </a:spcBef>
            </a:pPr>
            <a:r>
              <a:rPr lang="en-US" sz="1400" dirty="0" err="1"/>
              <a:t>RandomForestRegressor</a:t>
            </a:r>
            <a:endParaRPr lang="en-US" sz="1400" dirty="0"/>
          </a:p>
          <a:p>
            <a:pPr marL="285750" indent="-285750">
              <a:spcBef>
                <a:spcPts val="1000"/>
              </a:spcBef>
            </a:pPr>
            <a:r>
              <a:rPr lang="en-US" sz="1400" dirty="0" err="1"/>
              <a:t>RandomForestClassifier</a:t>
            </a:r>
            <a:endParaRPr lang="en-US" sz="1400" dirty="0"/>
          </a:p>
          <a:p>
            <a:pPr marL="285750" indent="-285750">
              <a:spcBef>
                <a:spcPts val="1000"/>
              </a:spcBef>
            </a:pPr>
            <a:endParaRPr lang="en-US" sz="1400" dirty="0"/>
          </a:p>
          <a:p>
            <a:pPr marL="285750" indent="-285750">
              <a:spcBef>
                <a:spcPts val="1000"/>
              </a:spcBef>
            </a:pPr>
            <a:endParaRPr lang="en-US" sz="1400" dirty="0"/>
          </a:p>
        </p:txBody>
      </p:sp>
    </p:spTree>
    <p:extLst>
      <p:ext uri="{BB962C8B-B14F-4D97-AF65-F5344CB8AC3E}">
        <p14:creationId xmlns:p14="http://schemas.microsoft.com/office/powerpoint/2010/main" val="1308486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6"/>
          <p:cNvSpPr txBox="1">
            <a:spLocks noGrp="1"/>
          </p:cNvSpPr>
          <p:nvPr>
            <p:ph type="title"/>
          </p:nvPr>
        </p:nvSpPr>
        <p:spPr>
          <a:xfrm>
            <a:off x="481461" y="600921"/>
            <a:ext cx="2381008" cy="6494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accent1"/>
                </a:solidFill>
              </a:rPr>
              <a:t>Model training and testing</a:t>
            </a:r>
            <a:endParaRPr sz="2000" dirty="0">
              <a:solidFill>
                <a:schemeClr val="accent1"/>
              </a:solidFill>
            </a:endParaRPr>
          </a:p>
        </p:txBody>
      </p:sp>
      <p:sp>
        <p:nvSpPr>
          <p:cNvPr id="270" name="Google Shape;270;p46"/>
          <p:cNvSpPr txBox="1">
            <a:spLocks noGrp="1"/>
          </p:cNvSpPr>
          <p:nvPr>
            <p:ph type="subTitle" idx="1"/>
          </p:nvPr>
        </p:nvSpPr>
        <p:spPr>
          <a:xfrm>
            <a:off x="556556" y="1602131"/>
            <a:ext cx="2990945" cy="2642981"/>
          </a:xfrm>
          <a:prstGeom prst="rect">
            <a:avLst/>
          </a:prstGeom>
          <a:ln>
            <a:solidFill>
              <a:schemeClr val="tx2"/>
            </a:solidFill>
          </a:ln>
        </p:spPr>
        <p:txBody>
          <a:bodyPr spcFirstLastPara="1" wrap="square" lIns="91425" tIns="91425" rIns="91425" bIns="91425" anchor="t" anchorCtr="0">
            <a:noAutofit/>
          </a:bodyPr>
          <a:lstStyle/>
          <a:p>
            <a:pPr marL="285750" indent="-285750">
              <a:spcBef>
                <a:spcPts val="1000"/>
              </a:spcBef>
            </a:pPr>
            <a:r>
              <a:rPr lang="en-US" sz="1400" dirty="0" err="1"/>
              <a:t>GaussianNB</a:t>
            </a:r>
            <a:endParaRPr lang="en-US" sz="1400" dirty="0"/>
          </a:p>
          <a:p>
            <a:pPr marL="171450" indent="-171450">
              <a:spcBef>
                <a:spcPts val="1000"/>
              </a:spcBef>
            </a:pPr>
            <a:r>
              <a:rPr lang="en-US" sz="1400" dirty="0"/>
              <a:t>   </a:t>
            </a:r>
            <a:r>
              <a:rPr lang="en-US" sz="1400" dirty="0" err="1"/>
              <a:t>RandomForestClassifier</a:t>
            </a:r>
            <a:endParaRPr lang="en-US" sz="1400" dirty="0"/>
          </a:p>
          <a:p>
            <a:pPr marL="171450" indent="-171450">
              <a:spcBef>
                <a:spcPts val="1000"/>
              </a:spcBef>
            </a:pPr>
            <a:r>
              <a:rPr lang="en-US" sz="1400" dirty="0"/>
              <a:t>   </a:t>
            </a:r>
            <a:r>
              <a:rPr lang="en-US" sz="1400" dirty="0" err="1"/>
              <a:t>QuadraticDiscriminantAnalysis</a:t>
            </a:r>
            <a:endParaRPr lang="en-US" sz="1400" dirty="0"/>
          </a:p>
          <a:p>
            <a:pPr marL="171450" indent="-171450">
              <a:spcBef>
                <a:spcPts val="1000"/>
              </a:spcBef>
            </a:pPr>
            <a:r>
              <a:rPr lang="en-US" sz="1400" dirty="0"/>
              <a:t>   MLP</a:t>
            </a:r>
          </a:p>
          <a:p>
            <a:pPr marL="171450" indent="-171450">
              <a:spcBef>
                <a:spcPts val="1000"/>
              </a:spcBef>
            </a:pPr>
            <a:r>
              <a:rPr lang="en-US" sz="1400" dirty="0"/>
              <a:t>   WKNN</a:t>
            </a:r>
          </a:p>
          <a:p>
            <a:pPr marL="171450" indent="-171450">
              <a:spcBef>
                <a:spcPts val="1000"/>
              </a:spcBef>
            </a:pPr>
            <a:r>
              <a:rPr lang="en-US" sz="1400" dirty="0"/>
              <a:t>   KNN</a:t>
            </a:r>
          </a:p>
          <a:p>
            <a:pPr marL="171450" indent="-171450">
              <a:spcBef>
                <a:spcPts val="1000"/>
              </a:spcBef>
            </a:pPr>
            <a:r>
              <a:rPr lang="en-US" sz="1400" dirty="0"/>
              <a:t>   </a:t>
            </a:r>
            <a:r>
              <a:rPr lang="en-US" sz="1400" dirty="0" err="1"/>
              <a:t>DecisionTree</a:t>
            </a:r>
            <a:endParaRPr lang="en-US" sz="1400" dirty="0"/>
          </a:p>
          <a:p>
            <a:pPr marL="171450" indent="-171450">
              <a:spcBef>
                <a:spcPts val="1000"/>
              </a:spcBef>
            </a:pPr>
            <a:endParaRPr lang="en-US" sz="1400" dirty="0"/>
          </a:p>
          <a:p>
            <a:pPr marL="171450" indent="-171450">
              <a:spcBef>
                <a:spcPts val="1000"/>
              </a:spcBef>
            </a:pPr>
            <a:endParaRPr lang="en-US" sz="1400" dirty="0"/>
          </a:p>
          <a:p>
            <a:pPr marL="0" indent="0">
              <a:spcBef>
                <a:spcPts val="1000"/>
              </a:spcBef>
              <a:buNone/>
            </a:pPr>
            <a:endParaRPr lang="en-US" sz="1400" dirty="0"/>
          </a:p>
        </p:txBody>
      </p:sp>
      <p:pic>
        <p:nvPicPr>
          <p:cNvPr id="271" name="Google Shape;271;p46"/>
          <p:cNvPicPr preferRelativeResize="0"/>
          <p:nvPr/>
        </p:nvPicPr>
        <p:blipFill rotWithShape="1">
          <a:blip r:embed="rId3">
            <a:alphaModFix/>
          </a:blip>
          <a:srcRect t="18916"/>
          <a:stretch/>
        </p:blipFill>
        <p:spPr>
          <a:xfrm rot="-5400000">
            <a:off x="4788813" y="767088"/>
            <a:ext cx="5224699" cy="3609325"/>
          </a:xfrm>
          <a:prstGeom prst="rect">
            <a:avLst/>
          </a:prstGeom>
          <a:noFill/>
          <a:ln>
            <a:noFill/>
          </a:ln>
        </p:spPr>
      </p:pic>
      <p:sp>
        <p:nvSpPr>
          <p:cNvPr id="272" name="Google Shape;272;p46"/>
          <p:cNvSpPr/>
          <p:nvPr/>
        </p:nvSpPr>
        <p:spPr>
          <a:xfrm rot="-5400000">
            <a:off x="6740891"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E5624D7-B4D5-F123-03C8-7AC1FD0B2616}"/>
              </a:ext>
            </a:extLst>
          </p:cNvPr>
          <p:cNvSpPr txBox="1"/>
          <p:nvPr/>
        </p:nvSpPr>
        <p:spPr>
          <a:xfrm>
            <a:off x="3821026" y="571716"/>
            <a:ext cx="1811714" cy="707886"/>
          </a:xfrm>
          <a:prstGeom prst="rect">
            <a:avLst/>
          </a:prstGeom>
          <a:noFill/>
        </p:spPr>
        <p:txBody>
          <a:bodyPr wrap="none" rtlCol="0">
            <a:spAutoFit/>
          </a:bodyPr>
          <a:lstStyle/>
          <a:p>
            <a:r>
              <a:rPr lang="en" sz="2000" b="1" dirty="0">
                <a:solidFill>
                  <a:schemeClr val="accent1"/>
                </a:solidFill>
                <a:latin typeface="Poppins" panose="00000500000000000000" pitchFamily="2" charset="0"/>
                <a:cs typeface="Poppins" panose="00000500000000000000" pitchFamily="2" charset="0"/>
              </a:rPr>
              <a:t>Model</a:t>
            </a:r>
          </a:p>
          <a:p>
            <a:r>
              <a:rPr lang="en" sz="2000" b="1" dirty="0">
                <a:solidFill>
                  <a:schemeClr val="accent1"/>
                </a:solidFill>
                <a:latin typeface="Poppins" panose="00000500000000000000" pitchFamily="2" charset="0"/>
                <a:cs typeface="Poppins" panose="00000500000000000000" pitchFamily="2" charset="0"/>
              </a:rPr>
              <a:t>Deployment</a:t>
            </a:r>
            <a:endParaRPr lang="en-IN" sz="2000" b="1" dirty="0">
              <a:latin typeface="Poppins" panose="00000500000000000000" pitchFamily="2" charset="0"/>
              <a:cs typeface="Poppins" panose="00000500000000000000" pitchFamily="2" charset="0"/>
            </a:endParaRPr>
          </a:p>
        </p:txBody>
      </p:sp>
      <p:sp>
        <p:nvSpPr>
          <p:cNvPr id="5" name="Google Shape;270;p46">
            <a:extLst>
              <a:ext uri="{FF2B5EF4-FFF2-40B4-BE49-F238E27FC236}">
                <a16:creationId xmlns:a16="http://schemas.microsoft.com/office/drawing/2014/main" id="{30A14F7B-C16E-C3DA-AD09-6EC52F57293B}"/>
              </a:ext>
            </a:extLst>
          </p:cNvPr>
          <p:cNvSpPr txBox="1">
            <a:spLocks/>
          </p:cNvSpPr>
          <p:nvPr/>
        </p:nvSpPr>
        <p:spPr>
          <a:xfrm>
            <a:off x="3951752" y="1602131"/>
            <a:ext cx="1903913" cy="2642981"/>
          </a:xfrm>
          <a:prstGeom prst="rect">
            <a:avLst/>
          </a:prstGeom>
          <a:noFill/>
          <a:ln>
            <a:solidFill>
              <a:schemeClr val="tx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600"/>
              <a:buFont typeface="Nunito Light"/>
              <a:buChar char="●"/>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rchivo"/>
                <a:ea typeface="Archivo"/>
                <a:cs typeface="Archivo"/>
                <a:sym typeface="Archivo"/>
              </a:defRPr>
            </a:lvl9pPr>
          </a:lstStyle>
          <a:p>
            <a:pPr marL="285750" indent="-285750">
              <a:spcBef>
                <a:spcPts val="1000"/>
              </a:spcBef>
            </a:pPr>
            <a:r>
              <a:rPr lang="en-US" sz="1400" dirty="0"/>
              <a:t>Flask</a:t>
            </a:r>
          </a:p>
          <a:p>
            <a:pPr marL="285750" indent="-285750">
              <a:spcBef>
                <a:spcPts val="1000"/>
              </a:spcBef>
            </a:pPr>
            <a:endParaRPr lang="en-US" sz="1400" dirty="0"/>
          </a:p>
        </p:txBody>
      </p:sp>
    </p:spTree>
    <p:extLst>
      <p:ext uri="{BB962C8B-B14F-4D97-AF65-F5344CB8AC3E}">
        <p14:creationId xmlns:p14="http://schemas.microsoft.com/office/powerpoint/2010/main" val="3760943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154062" y="133253"/>
            <a:ext cx="5824519" cy="14834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solidFill>
                  <a:schemeClr val="accent1"/>
                </a:solidFill>
              </a:rPr>
              <a:t>TECHNOLOGIES AND TOOLS USED</a:t>
            </a:r>
            <a:endParaRPr sz="4000" dirty="0">
              <a:solidFill>
                <a:schemeClr val="accent1"/>
              </a:solidFill>
            </a:endParaRPr>
          </a:p>
        </p:txBody>
      </p:sp>
      <p:pic>
        <p:nvPicPr>
          <p:cNvPr id="250" name="Google Shape;250;p43"/>
          <p:cNvPicPr preferRelativeResize="0"/>
          <p:nvPr/>
        </p:nvPicPr>
        <p:blipFill rotWithShape="1">
          <a:blip r:embed="rId3">
            <a:alphaModFix/>
          </a:blip>
          <a:srcRect l="39171" r="5368"/>
          <a:stretch/>
        </p:blipFill>
        <p:spPr>
          <a:xfrm flipH="1">
            <a:off x="-19251" y="0"/>
            <a:ext cx="3005225" cy="5143499"/>
          </a:xfrm>
          <a:prstGeom prst="rect">
            <a:avLst/>
          </a:prstGeom>
          <a:noFill/>
          <a:ln>
            <a:noFill/>
          </a:ln>
        </p:spPr>
      </p:pic>
      <p:sp>
        <p:nvSpPr>
          <p:cNvPr id="251" name="Google Shape;251;p43"/>
          <p:cNvSpPr/>
          <p:nvPr/>
        </p:nvSpPr>
        <p:spPr>
          <a:xfrm flipH="1">
            <a:off x="-1894501" y="1830691"/>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59423C26-E2DC-B90D-163E-BFBE3DE2B8ED}"/>
              </a:ext>
            </a:extLst>
          </p:cNvPr>
          <p:cNvSpPr txBox="1"/>
          <p:nvPr/>
        </p:nvSpPr>
        <p:spPr>
          <a:xfrm>
            <a:off x="3137151" y="1830691"/>
            <a:ext cx="3064866" cy="3077766"/>
          </a:xfrm>
          <a:prstGeom prst="rect">
            <a:avLst/>
          </a:prstGeom>
          <a:noFill/>
        </p:spPr>
        <p:txBody>
          <a:bodyPr wrap="square" rtlCol="0">
            <a:spAutoFit/>
          </a:bodyPr>
          <a:lstStyle/>
          <a:p>
            <a:r>
              <a:rPr lang="en-US" sz="1800" b="1" dirty="0"/>
              <a:t>Front End</a:t>
            </a:r>
            <a:r>
              <a:rPr lang="en-US" sz="1800" dirty="0"/>
              <a:t>:</a:t>
            </a:r>
          </a:p>
          <a:p>
            <a:pPr marL="285750" indent="-285750">
              <a:buFont typeface="Arial" panose="020B0604020202020204" pitchFamily="34" charset="0"/>
              <a:buChar char="•"/>
            </a:pPr>
            <a:r>
              <a:rPr lang="en-US" sz="1800" dirty="0"/>
              <a:t>HTML</a:t>
            </a:r>
          </a:p>
          <a:p>
            <a:pPr marL="285750" indent="-285750">
              <a:buFont typeface="Arial" panose="020B0604020202020204" pitchFamily="34" charset="0"/>
              <a:buChar char="•"/>
            </a:pPr>
            <a:r>
              <a:rPr lang="en-US" sz="1800" dirty="0"/>
              <a:t>CSS</a:t>
            </a:r>
          </a:p>
          <a:p>
            <a:pPr marL="285750" indent="-285750">
              <a:buFont typeface="Arial" panose="020B0604020202020204" pitchFamily="34" charset="0"/>
              <a:buChar char="•"/>
            </a:pPr>
            <a:endParaRPr lang="en-US" sz="1800" dirty="0"/>
          </a:p>
          <a:p>
            <a:r>
              <a:rPr lang="en-US" sz="1800" b="1" dirty="0"/>
              <a:t>Backend</a:t>
            </a:r>
            <a:r>
              <a:rPr lang="en-US" sz="1800" dirty="0"/>
              <a:t>:</a:t>
            </a:r>
          </a:p>
          <a:p>
            <a:pPr marL="285750" indent="-285750">
              <a:buFont typeface="Arial" panose="020B0604020202020204" pitchFamily="34" charset="0"/>
              <a:buChar char="•"/>
            </a:pPr>
            <a:r>
              <a:rPr lang="en-US" sz="1800" dirty="0"/>
              <a:t>Flask</a:t>
            </a:r>
          </a:p>
          <a:p>
            <a:pPr marL="285750" indent="-285750">
              <a:buFont typeface="Arial" panose="020B0604020202020204" pitchFamily="34" charset="0"/>
              <a:buChar char="•"/>
            </a:pPr>
            <a:endParaRPr lang="en-US" sz="1800" dirty="0"/>
          </a:p>
          <a:p>
            <a:r>
              <a:rPr lang="en-IN" sz="1800" b="1" dirty="0"/>
              <a:t>Programming Language:</a:t>
            </a:r>
            <a:r>
              <a:rPr lang="en-IN" sz="1800" dirty="0"/>
              <a:t>	</a:t>
            </a:r>
          </a:p>
          <a:p>
            <a:pPr marL="285750" indent="-285750">
              <a:buFont typeface="Arial" panose="020B0604020202020204" pitchFamily="34" charset="0"/>
              <a:buChar char="•"/>
            </a:pPr>
            <a:r>
              <a:rPr lang="en-IN" sz="1800" dirty="0"/>
              <a:t>Python</a:t>
            </a:r>
          </a:p>
          <a:p>
            <a:pPr marL="285750" indent="-285750">
              <a:buFont typeface="Arial" panose="020B0604020202020204" pitchFamily="34" charset="0"/>
              <a:buChar char="•"/>
            </a:pPr>
            <a:endParaRPr lang="en-US" sz="1800" dirty="0"/>
          </a:p>
          <a:p>
            <a:endParaRPr lang="en-IN" dirty="0"/>
          </a:p>
        </p:txBody>
      </p:sp>
      <p:sp>
        <p:nvSpPr>
          <p:cNvPr id="8" name="TextBox 7">
            <a:extLst>
              <a:ext uri="{FF2B5EF4-FFF2-40B4-BE49-F238E27FC236}">
                <a16:creationId xmlns:a16="http://schemas.microsoft.com/office/drawing/2014/main" id="{05BA17D7-ECDF-CE42-FA18-7C8CC5DCA823}"/>
              </a:ext>
            </a:extLst>
          </p:cNvPr>
          <p:cNvSpPr txBox="1"/>
          <p:nvPr/>
        </p:nvSpPr>
        <p:spPr>
          <a:xfrm>
            <a:off x="6202017" y="1830691"/>
            <a:ext cx="3005226" cy="2308324"/>
          </a:xfrm>
          <a:prstGeom prst="rect">
            <a:avLst/>
          </a:prstGeom>
          <a:noFill/>
        </p:spPr>
        <p:txBody>
          <a:bodyPr wrap="square" rtlCol="0">
            <a:spAutoFit/>
          </a:bodyPr>
          <a:lstStyle/>
          <a:p>
            <a:r>
              <a:rPr lang="en-IN" sz="1800" b="1" dirty="0"/>
              <a:t>Data Processing</a:t>
            </a:r>
            <a:r>
              <a:rPr lang="en-IN" sz="1800" dirty="0"/>
              <a:t>:</a:t>
            </a:r>
          </a:p>
          <a:p>
            <a:pPr marL="285750" indent="-285750">
              <a:buFont typeface="Arial" panose="020B0604020202020204" pitchFamily="34" charset="0"/>
              <a:buChar char="•"/>
            </a:pPr>
            <a:r>
              <a:rPr lang="en-IN" sz="1800" dirty="0"/>
              <a:t>Pandas	</a:t>
            </a:r>
          </a:p>
          <a:p>
            <a:pPr marL="285750" indent="-285750">
              <a:buFont typeface="Arial" panose="020B0604020202020204" pitchFamily="34" charset="0"/>
              <a:buChar char="•"/>
            </a:pPr>
            <a:r>
              <a:rPr lang="en-IN" sz="1800" dirty="0"/>
              <a:t>NumPy</a:t>
            </a:r>
          </a:p>
          <a:p>
            <a:pPr marL="285750" indent="-285750">
              <a:buFont typeface="Arial" panose="020B0604020202020204" pitchFamily="34" charset="0"/>
              <a:buChar char="•"/>
            </a:pPr>
            <a:r>
              <a:rPr lang="en-IN" sz="1800" dirty="0"/>
              <a:t>Seaborn</a:t>
            </a:r>
          </a:p>
          <a:p>
            <a:pPr marL="285750" indent="-285750">
              <a:buFont typeface="Arial" panose="020B0604020202020204" pitchFamily="34" charset="0"/>
              <a:buChar char="•"/>
            </a:pPr>
            <a:r>
              <a:rPr lang="en-IN" sz="1800" dirty="0"/>
              <a:t>Matplotlib</a:t>
            </a:r>
          </a:p>
          <a:p>
            <a:pPr marL="285750" indent="-285750">
              <a:buFont typeface="Arial" panose="020B0604020202020204" pitchFamily="34" charset="0"/>
              <a:buChar char="•"/>
            </a:pPr>
            <a:endParaRPr lang="en-IN" sz="1800" dirty="0"/>
          </a:p>
          <a:p>
            <a:r>
              <a:rPr lang="en-US" sz="1800" b="1" dirty="0"/>
              <a:t>ML Libraries</a:t>
            </a:r>
            <a:r>
              <a:rPr lang="en-US" sz="1800" dirty="0"/>
              <a:t>:</a:t>
            </a:r>
          </a:p>
          <a:p>
            <a:pPr marL="285750" indent="-285750">
              <a:buFont typeface="Arial" panose="020B0604020202020204" pitchFamily="34" charset="0"/>
              <a:buChar char="•"/>
            </a:pPr>
            <a:r>
              <a:rPr lang="en-US" sz="1800" dirty="0"/>
              <a:t>Scikit-learn</a:t>
            </a:r>
          </a:p>
        </p:txBody>
      </p:sp>
    </p:spTree>
  </p:cSld>
  <p:clrMapOvr>
    <a:masterClrMapping/>
  </p:clrMapOvr>
</p:sld>
</file>

<file path=ppt/theme/theme1.xml><?xml version="1.0" encoding="utf-8"?>
<a:theme xmlns:a="http://schemas.openxmlformats.org/drawingml/2006/main" name="Cybersecurity Industry by Slidesgo">
  <a:themeElements>
    <a:clrScheme name="Simple Light">
      <a:dk1>
        <a:srgbClr val="3A3E5F"/>
      </a:dk1>
      <a:lt1>
        <a:srgbClr val="FFFFFF"/>
      </a:lt1>
      <a:dk2>
        <a:srgbClr val="E0E0E0"/>
      </a:dk2>
      <a:lt2>
        <a:srgbClr val="8ED835"/>
      </a:lt2>
      <a:accent1>
        <a:srgbClr val="0BA391"/>
      </a:accent1>
      <a:accent2>
        <a:srgbClr val="09607D"/>
      </a:accent2>
      <a:accent3>
        <a:srgbClr val="F8C430"/>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TotalTime>
  <Words>346</Words>
  <Application>Microsoft Office PowerPoint</Application>
  <PresentationFormat>On-screen Show (16:9)</PresentationFormat>
  <Paragraphs>66</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Poppins</vt:lpstr>
      <vt:lpstr>Nunito Light</vt:lpstr>
      <vt:lpstr>Archivo</vt:lpstr>
      <vt:lpstr>Arial</vt:lpstr>
      <vt:lpstr>Cybersecurity Industry by Slidesgo</vt:lpstr>
      <vt:lpstr>INTELLIGENT LOG ANALYSIS</vt:lpstr>
      <vt:lpstr>Abstract</vt:lpstr>
      <vt:lpstr>Objective</vt:lpstr>
      <vt:lpstr>Our approach</vt:lpstr>
      <vt:lpstr>Attacks that can be detected</vt:lpstr>
      <vt:lpstr>PowerPoint Presentation</vt:lpstr>
      <vt:lpstr>Data Preprocessing</vt:lpstr>
      <vt:lpstr>Model training and testing</vt:lpstr>
      <vt:lpstr>TECHNOLOGIES AND TOOLS USED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LOG ANALYSIS</dc:title>
  <dc:creator>Deekshita Reddy</dc:creator>
  <cp:lastModifiedBy>Deekshita Reddy</cp:lastModifiedBy>
  <cp:revision>2</cp:revision>
  <dcterms:modified xsi:type="dcterms:W3CDTF">2024-01-23T17:21:38Z</dcterms:modified>
</cp:coreProperties>
</file>