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70" r:id="rId2"/>
    <p:sldId id="264" r:id="rId3"/>
    <p:sldId id="271" r:id="rId4"/>
    <p:sldId id="274" r:id="rId5"/>
    <p:sldId id="276" r:id="rId6"/>
    <p:sldId id="277" r:id="rId7"/>
    <p:sldId id="278" r:id="rId8"/>
    <p:sldId id="280" r:id="rId9"/>
    <p:sldId id="281" r:id="rId10"/>
    <p:sldId id="272" r:id="rId11"/>
    <p:sldId id="273"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8C860-4C39-4725-8107-644E38EC6436}"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180382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8C860-4C39-4725-8107-644E38EC6436}"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298623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8C860-4C39-4725-8107-644E38EC6436}"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2595018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8C860-4C39-4725-8107-644E38EC6436}"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20ABB-08BE-450B-907F-71E3832158C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426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8C860-4C39-4725-8107-644E38EC6436}"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2094159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A68C860-4C39-4725-8107-644E38EC6436}" type="datetimeFigureOut">
              <a:rPr lang="en-IN" smtClean="0"/>
              <a:t>04-05-2018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331188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A68C860-4C39-4725-8107-644E38EC6436}" type="datetimeFigureOut">
              <a:rPr lang="en-IN" smtClean="0"/>
              <a:t>04-05-2018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91919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8C860-4C39-4725-8107-644E38EC6436}"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550241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8C860-4C39-4725-8107-644E38EC6436}"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105779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8C860-4C39-4725-8107-644E38EC6436}"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173744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8C860-4C39-4725-8107-644E38EC6436}"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225762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8C860-4C39-4725-8107-644E38EC6436}"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14393480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8C860-4C39-4725-8107-644E38EC6436}" type="datetimeFigureOut">
              <a:rPr lang="en-IN" smtClean="0"/>
              <a:t>04-05-2018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396050075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8C860-4C39-4725-8107-644E38EC6436}" type="datetimeFigureOut">
              <a:rPr lang="en-IN" smtClean="0"/>
              <a:t>04-05-2018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210404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A68C860-4C39-4725-8107-644E38EC6436}" type="datetimeFigureOut">
              <a:rPr lang="en-IN" smtClean="0"/>
              <a:t>04-05-2018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342748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8C860-4C39-4725-8107-644E38EC6436}"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30292602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8C860-4C39-4725-8107-644E38EC6436}"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20ABB-08BE-450B-907F-71E3832158CE}" type="slidenum">
              <a:rPr lang="en-IN" smtClean="0"/>
              <a:t>‹#›</a:t>
            </a:fld>
            <a:endParaRPr lang="en-IN"/>
          </a:p>
        </p:txBody>
      </p:sp>
    </p:spTree>
    <p:extLst>
      <p:ext uri="{BB962C8B-B14F-4D97-AF65-F5344CB8AC3E}">
        <p14:creationId xmlns:p14="http://schemas.microsoft.com/office/powerpoint/2010/main" val="415058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A68C860-4C39-4725-8107-644E38EC6436}" type="datetimeFigureOut">
              <a:rPr lang="en-IN" smtClean="0"/>
              <a:t>04-05-2018</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9920ABB-08BE-450B-907F-71E3832158CE}" type="slidenum">
              <a:rPr lang="en-IN" smtClean="0"/>
              <a:t>‹#›</a:t>
            </a:fld>
            <a:endParaRPr lang="en-IN"/>
          </a:p>
        </p:txBody>
      </p:sp>
    </p:spTree>
    <p:extLst>
      <p:ext uri="{BB962C8B-B14F-4D97-AF65-F5344CB8AC3E}">
        <p14:creationId xmlns:p14="http://schemas.microsoft.com/office/powerpoint/2010/main" val="17297426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4F22141-C546-4CFB-AA4B-475821CE4F7C}"/>
              </a:ext>
            </a:extLst>
          </p:cNvPr>
          <p:cNvSpPr txBox="1"/>
          <p:nvPr/>
        </p:nvSpPr>
        <p:spPr>
          <a:xfrm>
            <a:off x="927652" y="331304"/>
            <a:ext cx="10668000" cy="707886"/>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TEXT SUMMARIZATION</a:t>
            </a:r>
          </a:p>
        </p:txBody>
      </p:sp>
      <p:pic>
        <p:nvPicPr>
          <p:cNvPr id="14" name="Picture 13">
            <a:extLst>
              <a:ext uri="{FF2B5EF4-FFF2-40B4-BE49-F238E27FC236}">
                <a16:creationId xmlns:a16="http://schemas.microsoft.com/office/drawing/2014/main" id="{B929F90E-AB90-41F1-9FDB-7A103FB31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50621"/>
            <a:ext cx="10668000" cy="5707379"/>
          </a:xfrm>
          <a:prstGeom prst="rect">
            <a:avLst/>
          </a:prstGeom>
        </p:spPr>
      </p:pic>
      <p:sp>
        <p:nvSpPr>
          <p:cNvPr id="15" name="TextBox 14">
            <a:extLst>
              <a:ext uri="{FF2B5EF4-FFF2-40B4-BE49-F238E27FC236}">
                <a16:creationId xmlns:a16="http://schemas.microsoft.com/office/drawing/2014/main" id="{2123A87E-D49F-4054-A68C-484DE41E946B}"/>
              </a:ext>
            </a:extLst>
          </p:cNvPr>
          <p:cNvSpPr txBox="1"/>
          <p:nvPr/>
        </p:nvSpPr>
        <p:spPr>
          <a:xfrm>
            <a:off x="1524000" y="1984765"/>
            <a:ext cx="3127513" cy="477078"/>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Name - Abhi Mahajan</a:t>
            </a:r>
          </a:p>
        </p:txBody>
      </p:sp>
      <p:sp>
        <p:nvSpPr>
          <p:cNvPr id="16" name="TextBox 15">
            <a:extLst>
              <a:ext uri="{FF2B5EF4-FFF2-40B4-BE49-F238E27FC236}">
                <a16:creationId xmlns:a16="http://schemas.microsoft.com/office/drawing/2014/main" id="{D3AA0BB7-26A0-414E-925C-0D7D3D51269B}"/>
              </a:ext>
            </a:extLst>
          </p:cNvPr>
          <p:cNvSpPr txBox="1"/>
          <p:nvPr/>
        </p:nvSpPr>
        <p:spPr>
          <a:xfrm>
            <a:off x="1656521" y="2760932"/>
            <a:ext cx="2994992" cy="461665"/>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Roll No - 101683033</a:t>
            </a:r>
          </a:p>
        </p:txBody>
      </p:sp>
      <p:sp>
        <p:nvSpPr>
          <p:cNvPr id="18" name="TextBox 17">
            <a:extLst>
              <a:ext uri="{FF2B5EF4-FFF2-40B4-BE49-F238E27FC236}">
                <a16:creationId xmlns:a16="http://schemas.microsoft.com/office/drawing/2014/main" id="{D82F94E2-C953-4E57-A1AE-CD9FFD1D1993}"/>
              </a:ext>
            </a:extLst>
          </p:cNvPr>
          <p:cNvSpPr txBox="1"/>
          <p:nvPr/>
        </p:nvSpPr>
        <p:spPr>
          <a:xfrm>
            <a:off x="1881809" y="3554366"/>
            <a:ext cx="2769704" cy="461665"/>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Group – COE1</a:t>
            </a:r>
            <a:endParaRPr lang="en-IN" dirty="0"/>
          </a:p>
        </p:txBody>
      </p:sp>
      <p:sp>
        <p:nvSpPr>
          <p:cNvPr id="19" name="TextBox 18">
            <a:extLst>
              <a:ext uri="{FF2B5EF4-FFF2-40B4-BE49-F238E27FC236}">
                <a16:creationId xmlns:a16="http://schemas.microsoft.com/office/drawing/2014/main" id="{B5450A97-72E1-49EE-A046-0F70535D07E9}"/>
              </a:ext>
            </a:extLst>
          </p:cNvPr>
          <p:cNvSpPr txBox="1"/>
          <p:nvPr/>
        </p:nvSpPr>
        <p:spPr>
          <a:xfrm>
            <a:off x="1881809" y="4347801"/>
            <a:ext cx="2994992" cy="461665"/>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NLP Application</a:t>
            </a:r>
          </a:p>
        </p:txBody>
      </p:sp>
      <p:sp>
        <p:nvSpPr>
          <p:cNvPr id="21" name="TextBox 20">
            <a:extLst>
              <a:ext uri="{FF2B5EF4-FFF2-40B4-BE49-F238E27FC236}">
                <a16:creationId xmlns:a16="http://schemas.microsoft.com/office/drawing/2014/main" id="{7A8E6247-B130-4074-8BCB-CFADF56E2CA9}"/>
              </a:ext>
            </a:extLst>
          </p:cNvPr>
          <p:cNvSpPr txBox="1"/>
          <p:nvPr/>
        </p:nvSpPr>
        <p:spPr>
          <a:xfrm>
            <a:off x="8110331" y="1993918"/>
            <a:ext cx="2743200" cy="461665"/>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Abhi Mahajan</a:t>
            </a:r>
          </a:p>
        </p:txBody>
      </p:sp>
      <p:sp>
        <p:nvSpPr>
          <p:cNvPr id="22" name="TextBox 21">
            <a:extLst>
              <a:ext uri="{FF2B5EF4-FFF2-40B4-BE49-F238E27FC236}">
                <a16:creationId xmlns:a16="http://schemas.microsoft.com/office/drawing/2014/main" id="{51E8A3CB-A217-4015-8563-22175C4521B8}"/>
              </a:ext>
            </a:extLst>
          </p:cNvPr>
          <p:cNvSpPr txBox="1"/>
          <p:nvPr/>
        </p:nvSpPr>
        <p:spPr>
          <a:xfrm>
            <a:off x="8388626" y="2760932"/>
            <a:ext cx="2756453" cy="461665"/>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101683033</a:t>
            </a:r>
          </a:p>
        </p:txBody>
      </p:sp>
      <p:sp>
        <p:nvSpPr>
          <p:cNvPr id="23" name="TextBox 22">
            <a:extLst>
              <a:ext uri="{FF2B5EF4-FFF2-40B4-BE49-F238E27FC236}">
                <a16:creationId xmlns:a16="http://schemas.microsoft.com/office/drawing/2014/main" id="{73D42EB6-061C-4FF4-9EC6-4E3F6018FB27}"/>
              </a:ext>
            </a:extLst>
          </p:cNvPr>
          <p:cNvSpPr txBox="1"/>
          <p:nvPr/>
        </p:nvSpPr>
        <p:spPr>
          <a:xfrm>
            <a:off x="1656521" y="5194852"/>
            <a:ext cx="2769704"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TIET</a:t>
            </a:r>
          </a:p>
        </p:txBody>
      </p:sp>
      <p:pic>
        <p:nvPicPr>
          <p:cNvPr id="1028" name="Picture 4" descr="Related image">
            <a:extLst>
              <a:ext uri="{FF2B5EF4-FFF2-40B4-BE49-F238E27FC236}">
                <a16:creationId xmlns:a16="http://schemas.microsoft.com/office/drawing/2014/main" id="{68AE8907-BB71-48E4-9EEE-A90F65CB613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08105" y="1709529"/>
            <a:ext cx="1736034" cy="21601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5C1655D3-CC1E-4593-937C-8050DA0BF69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08105" y="4206036"/>
            <a:ext cx="1736034" cy="188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0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4A7AC-CDE3-4703-BF27-4318B89CAA97}"/>
              </a:ext>
            </a:extLst>
          </p:cNvPr>
          <p:cNvSpPr>
            <a:spLocks noGrp="1"/>
          </p:cNvSpPr>
          <p:nvPr>
            <p:ph sz="quarter" idx="13"/>
          </p:nvPr>
        </p:nvSpPr>
        <p:spPr>
          <a:xfrm>
            <a:off x="0" y="0"/>
            <a:ext cx="11277600" cy="6858000"/>
          </a:xfrm>
        </p:spPr>
        <p:txBody>
          <a:bodyPr>
            <a:normAutofit/>
          </a:bodyPr>
          <a:lstStyle/>
          <a:p>
            <a:pPr marL="0" indent="0" algn="ctr">
              <a:buNone/>
            </a:pPr>
            <a:r>
              <a:rPr lang="en-IN" sz="2600" dirty="0">
                <a:latin typeface="Times New Roman" panose="02020603050405020304" pitchFamily="18" charset="0"/>
                <a:cs typeface="Times New Roman" panose="02020603050405020304" pitchFamily="18" charset="0"/>
              </a:rPr>
              <a:t>RESULT:</a:t>
            </a:r>
          </a:p>
          <a:p>
            <a:pPr marL="0" indent="0" algn="ctr">
              <a:buNone/>
            </a:pPr>
            <a:r>
              <a:rPr lang="en-IN" sz="2600" dirty="0">
                <a:latin typeface="Times New Roman" panose="02020603050405020304" pitchFamily="18" charset="0"/>
                <a:cs typeface="Times New Roman" panose="02020603050405020304" pitchFamily="18" charset="0"/>
              </a:rPr>
              <a:t>File to be summarized</a:t>
            </a:r>
          </a:p>
        </p:txBody>
      </p:sp>
      <p:pic>
        <p:nvPicPr>
          <p:cNvPr id="4" name="Content Placeholder 4">
            <a:extLst>
              <a:ext uri="{FF2B5EF4-FFF2-40B4-BE49-F238E27FC236}">
                <a16:creationId xmlns:a16="http://schemas.microsoft.com/office/drawing/2014/main" id="{9ACE70C8-E70A-4B0E-963F-1B292BADC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3657"/>
            <a:ext cx="6188765" cy="5584343"/>
          </a:xfrm>
          <a:prstGeom prst="rect">
            <a:avLst/>
          </a:prstGeom>
        </p:spPr>
      </p:pic>
      <p:pic>
        <p:nvPicPr>
          <p:cNvPr id="5" name="Content Placeholder 4">
            <a:extLst>
              <a:ext uri="{FF2B5EF4-FFF2-40B4-BE49-F238E27FC236}">
                <a16:creationId xmlns:a16="http://schemas.microsoft.com/office/drawing/2014/main" id="{DF5BDCEA-C547-4369-9EF5-7FC969995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765" y="1273658"/>
            <a:ext cx="6003235" cy="5584342"/>
          </a:xfrm>
          <a:prstGeom prst="rect">
            <a:avLst/>
          </a:prstGeom>
        </p:spPr>
      </p:pic>
    </p:spTree>
    <p:extLst>
      <p:ext uri="{BB962C8B-B14F-4D97-AF65-F5344CB8AC3E}">
        <p14:creationId xmlns:p14="http://schemas.microsoft.com/office/powerpoint/2010/main" val="255378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B0C1B-7AD9-4227-8734-770B4F8A9489}"/>
              </a:ext>
            </a:extLst>
          </p:cNvPr>
          <p:cNvSpPr>
            <a:spLocks noGrp="1"/>
          </p:cNvSpPr>
          <p:nvPr>
            <p:ph sz="quarter" idx="13"/>
          </p:nvPr>
        </p:nvSpPr>
        <p:spPr>
          <a:xfrm>
            <a:off x="689113" y="337789"/>
            <a:ext cx="10522539" cy="1458022"/>
          </a:xfrm>
        </p:spPr>
        <p:txBody>
          <a:bodyPr>
            <a:normAutofit/>
          </a:bodyPr>
          <a:lstStyle/>
          <a:p>
            <a:pPr marL="0" indent="0" algn="ctr">
              <a:buNone/>
            </a:pPr>
            <a:r>
              <a:rPr lang="en-IN" sz="2600" dirty="0">
                <a:latin typeface="Times New Roman" panose="02020603050405020304" pitchFamily="18" charset="0"/>
                <a:cs typeface="Times New Roman" panose="02020603050405020304" pitchFamily="18" charset="0"/>
              </a:rPr>
              <a:t>SUMMARIZED FILE</a:t>
            </a:r>
          </a:p>
        </p:txBody>
      </p:sp>
      <p:pic>
        <p:nvPicPr>
          <p:cNvPr id="4" name="Content Placeholder 4">
            <a:extLst>
              <a:ext uri="{FF2B5EF4-FFF2-40B4-BE49-F238E27FC236}">
                <a16:creationId xmlns:a16="http://schemas.microsoft.com/office/drawing/2014/main" id="{8C628988-34BE-40EF-B6E5-C107B8FD6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04" y="1335155"/>
            <a:ext cx="8242853" cy="4766253"/>
          </a:xfrm>
          <a:prstGeom prst="rect">
            <a:avLst/>
          </a:prstGeom>
        </p:spPr>
      </p:pic>
    </p:spTree>
    <p:extLst>
      <p:ext uri="{BB962C8B-B14F-4D97-AF65-F5344CB8AC3E}">
        <p14:creationId xmlns:p14="http://schemas.microsoft.com/office/powerpoint/2010/main" val="222431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a:extLst>
              <a:ext uri="{FF2B5EF4-FFF2-40B4-BE49-F238E27FC236}">
                <a16:creationId xmlns:a16="http://schemas.microsoft.com/office/drawing/2014/main" id="{94DAF5F6-376F-47E5-B5CD-64D0D30E685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46782" y="1217808"/>
            <a:ext cx="5208105" cy="473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08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A9EB59-1FD4-4D53-9ECE-89056BC0A9CF}"/>
              </a:ext>
            </a:extLst>
          </p:cNvPr>
          <p:cNvSpPr>
            <a:spLocks noGrp="1"/>
          </p:cNvSpPr>
          <p:nvPr>
            <p:ph type="subTitle" idx="1"/>
          </p:nvPr>
        </p:nvSpPr>
        <p:spPr>
          <a:xfrm>
            <a:off x="0" y="0"/>
            <a:ext cx="12192000" cy="6858000"/>
          </a:xfrm>
        </p:spPr>
        <p:txBody>
          <a:bodyPr>
            <a:normAutofit/>
          </a:bodyPr>
          <a:lstStyle/>
          <a:p>
            <a:pPr algn="l"/>
            <a:endParaRPr lang="en-IN" sz="2600" dirty="0">
              <a:solidFill>
                <a:schemeClr val="tx1"/>
              </a:solidFill>
              <a:latin typeface="Times New Roman" panose="02020603050405020304" pitchFamily="18" charset="0"/>
              <a:cs typeface="Times New Roman" panose="02020603050405020304" pitchFamily="18" charset="0"/>
            </a:endParaRPr>
          </a:p>
          <a:p>
            <a:endParaRPr lang="en-IN" sz="2600" dirty="0">
              <a:solidFill>
                <a:schemeClr val="tx1"/>
              </a:solidFill>
              <a:latin typeface="Times New Roman" panose="02020603050405020304" pitchFamily="18" charset="0"/>
              <a:cs typeface="Times New Roman" panose="02020603050405020304" pitchFamily="18" charset="0"/>
            </a:endParaRPr>
          </a:p>
          <a:p>
            <a:r>
              <a:rPr lang="en-IN" sz="2600" dirty="0">
                <a:solidFill>
                  <a:schemeClr val="tx1"/>
                </a:solidFill>
                <a:latin typeface="Times New Roman" panose="02020603050405020304" pitchFamily="18" charset="0"/>
                <a:cs typeface="Times New Roman" panose="02020603050405020304" pitchFamily="18" charset="0"/>
              </a:rPr>
              <a:t>Goal : </a:t>
            </a:r>
          </a:p>
          <a:p>
            <a:pPr algn="l"/>
            <a:r>
              <a:rPr lang="en-IN" cap="none" dirty="0">
                <a:solidFill>
                  <a:schemeClr val="tx1"/>
                </a:solidFill>
                <a:latin typeface="Times New Roman" panose="02020603050405020304" pitchFamily="18" charset="0"/>
                <a:cs typeface="Times New Roman" panose="02020603050405020304" pitchFamily="18" charset="0"/>
              </a:rPr>
              <a:t>To Reduce A Textual Document To A Summary That Retains The Pivotal Points Of The Original Document. Naive Summ Approach Is Developed Which Makes Use Of A Word's Frequencies For The Computation And Extraction Of Sentences That Consist Of The Most Frequent Words To Extract A Few Specific Sentences</a:t>
            </a:r>
            <a:r>
              <a:rPr lang="en-IN" dirty="0">
                <a:solidFill>
                  <a:schemeClr val="tx1"/>
                </a:solidFill>
                <a:latin typeface="Times New Roman" panose="02020603050405020304" pitchFamily="18" charset="0"/>
                <a:cs typeface="Times New Roman" panose="02020603050405020304" pitchFamily="18" charset="0"/>
              </a:rPr>
              <a:t>.</a:t>
            </a:r>
          </a:p>
          <a:p>
            <a:r>
              <a:rPr lang="en-IN" sz="2600" dirty="0">
                <a:solidFill>
                  <a:schemeClr val="tx1"/>
                </a:solidFill>
                <a:latin typeface="Times New Roman" panose="02020603050405020304" pitchFamily="18" charset="0"/>
                <a:cs typeface="Times New Roman" panose="02020603050405020304" pitchFamily="18" charset="0"/>
              </a:rPr>
              <a:t>Applications:</a:t>
            </a:r>
          </a:p>
          <a:p>
            <a:pPr marL="342900" indent="-342900" algn="l">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Summaries Of Email Threads</a:t>
            </a:r>
          </a:p>
          <a:p>
            <a:pPr marL="342900" indent="-342900" algn="l">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Action Items From A Meeting</a:t>
            </a:r>
          </a:p>
          <a:p>
            <a:pPr marL="342900" indent="-342900" algn="l">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Simplifying Text By Compressing Sentences</a:t>
            </a:r>
          </a:p>
        </p:txBody>
      </p:sp>
    </p:spTree>
    <p:extLst>
      <p:ext uri="{BB962C8B-B14F-4D97-AF65-F5344CB8AC3E}">
        <p14:creationId xmlns:p14="http://schemas.microsoft.com/office/powerpoint/2010/main" val="85851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56490F-75ED-443A-A4D2-3832BCEDFDCD}"/>
              </a:ext>
            </a:extLst>
          </p:cNvPr>
          <p:cNvSpPr/>
          <p:nvPr/>
        </p:nvSpPr>
        <p:spPr>
          <a:xfrm>
            <a:off x="0" y="424070"/>
            <a:ext cx="12192000" cy="4924425"/>
          </a:xfrm>
          <a:prstGeom prst="rect">
            <a:avLst/>
          </a:prstGeom>
        </p:spPr>
        <p:txBody>
          <a:bodyPr wrap="square">
            <a:spAutoFit/>
          </a:bodyPr>
          <a:lstStyle/>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ALGORITHM : </a:t>
            </a:r>
          </a:p>
          <a:p>
            <a:pPr algn="ctr"/>
            <a:r>
              <a:rPr lang="en-IN" dirty="0"/>
              <a:t>		</a:t>
            </a:r>
            <a:r>
              <a:rPr lang="en-IN" sz="2600" dirty="0">
                <a:latin typeface="Times New Roman" panose="02020603050405020304" pitchFamily="18" charset="0"/>
                <a:cs typeface="Times New Roman" panose="02020603050405020304" pitchFamily="18" charset="0"/>
              </a:rPr>
              <a:t>Term Frequency-Inverse Document Frequency</a:t>
            </a:r>
          </a:p>
          <a:p>
            <a:pPr algn="ct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Get URL from user input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Web crawl to extract the natural language from the URL html (by paragraphs &lt;p&gt;).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Execute the summarize class algorithm (implemented using NLTK) on the extracted sentences stemmed to their root stems.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algorithm ranks sentences according to the frequency of the words they contain, and the top sentences are selected for the final summary.</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Return the highest ranked sentences as a final summary.</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p>
        </p:txBody>
      </p:sp>
      <p:pic>
        <p:nvPicPr>
          <p:cNvPr id="2052" name="Picture 4" descr="Image result for giphy for ppt">
            <a:extLst>
              <a:ext uri="{FF2B5EF4-FFF2-40B4-BE49-F238E27FC236}">
                <a16:creationId xmlns:a16="http://schemas.microsoft.com/office/drawing/2014/main" id="{C6BB3740-CB3E-439F-87DC-18AA5722581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05948" y="594935"/>
            <a:ext cx="2292626" cy="165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68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9DE36-B1D7-4410-937D-C14A96B45DB9}"/>
              </a:ext>
            </a:extLst>
          </p:cNvPr>
          <p:cNvSpPr>
            <a:spLocks noGrp="1"/>
          </p:cNvSpPr>
          <p:nvPr>
            <p:ph sz="quarter" idx="13"/>
          </p:nvPr>
        </p:nvSpPr>
        <p:spPr>
          <a:xfrm>
            <a:off x="477077" y="1464366"/>
            <a:ext cx="11145079" cy="5393634"/>
          </a:xfrm>
        </p:spPr>
        <p:txBody>
          <a:bodyPr/>
          <a:lstStyle/>
          <a:p>
            <a:pPr marL="0" indent="0">
              <a:buNone/>
            </a:pPr>
            <a:r>
              <a:rPr lang="en-IN" sz="2200" b="1" dirty="0">
                <a:latin typeface="Times New Roman" panose="02020603050405020304" pitchFamily="18" charset="0"/>
                <a:cs typeface="Times New Roman" panose="02020603050405020304" pitchFamily="18" charset="0"/>
              </a:rPr>
              <a:t>Web crawling</a:t>
            </a:r>
            <a:r>
              <a:rPr lang="en-IN" dirty="0"/>
              <a:t> - </a:t>
            </a:r>
            <a:r>
              <a:rPr lang="en-IN" b="1" dirty="0">
                <a:latin typeface="Times New Roman" panose="02020603050405020304" pitchFamily="18" charset="0"/>
                <a:cs typeface="Times New Roman" panose="02020603050405020304" pitchFamily="18" charset="0"/>
              </a:rPr>
              <a:t>Beautiful Soup </a:t>
            </a:r>
            <a:r>
              <a:rPr lang="en-IN" dirty="0"/>
              <a:t>is a Python library for pulling data out of HTML and XML files. It works to provide idiomatic ways of navigating, searching, and modifying the parse tree. It commonly saves programmers hours or days of work.</a:t>
            </a:r>
          </a:p>
          <a:p>
            <a:pPr marL="0" indent="0">
              <a:buNone/>
            </a:pPr>
            <a:r>
              <a:rPr lang="en-IN" sz="2200" b="1" dirty="0">
                <a:latin typeface="Times New Roman" panose="02020603050405020304" pitchFamily="18" charset="0"/>
                <a:cs typeface="Times New Roman" panose="02020603050405020304" pitchFamily="18" charset="0"/>
              </a:rPr>
              <a:t>Text summarization</a:t>
            </a:r>
            <a:r>
              <a:rPr lang="en-IN" dirty="0"/>
              <a:t> - </a:t>
            </a:r>
            <a:r>
              <a:rPr lang="en-IN" b="1" dirty="0">
                <a:latin typeface="Times New Roman" panose="02020603050405020304" pitchFamily="18" charset="0"/>
                <a:cs typeface="Times New Roman" panose="02020603050405020304" pitchFamily="18" charset="0"/>
              </a:rPr>
              <a:t>Nltk</a:t>
            </a:r>
            <a:r>
              <a:rPr lang="en-IN" dirty="0"/>
              <a:t> (Natural Language Toolkit) is a leading platform for building Python programs to work with human language data. It provides easy-to-use interfaces to over 50 corpora and lexical resources such as WordNet, along with a suite of text processing libraries for classification, tokenization, stemming, tagging, parsing, and semantic reasoning, wrappers for industrial-strength NLP libraries.</a:t>
            </a:r>
          </a:p>
          <a:p>
            <a:endParaRPr lang="en-IN" dirty="0"/>
          </a:p>
        </p:txBody>
      </p:sp>
    </p:spTree>
    <p:extLst>
      <p:ext uri="{BB962C8B-B14F-4D97-AF65-F5344CB8AC3E}">
        <p14:creationId xmlns:p14="http://schemas.microsoft.com/office/powerpoint/2010/main" val="231728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40F30-672C-4439-B96E-CDA84F04B3D3}"/>
              </a:ext>
            </a:extLst>
          </p:cNvPr>
          <p:cNvSpPr>
            <a:spLocks noGrp="1"/>
          </p:cNvSpPr>
          <p:nvPr>
            <p:ph sz="quarter" idx="13"/>
          </p:nvPr>
        </p:nvSpPr>
        <p:spPr>
          <a:xfrm>
            <a:off x="728243" y="-137569"/>
            <a:ext cx="10363826" cy="1210995"/>
          </a:xfrm>
        </p:spPr>
        <p:txBody>
          <a:bodyPr/>
          <a:lstStyle/>
          <a:p>
            <a:endParaRPr lang="en-IN" sz="1600" dirty="0">
              <a:latin typeface="Times New Roman" panose="02020603050405020304" pitchFamily="18" charset="0"/>
              <a:cs typeface="Times New Roman" panose="02020603050405020304" pitchFamily="18" charset="0"/>
            </a:endParaRPr>
          </a:p>
          <a:p>
            <a:pPr marL="0" indent="0" algn="ctr">
              <a:buNone/>
            </a:pPr>
            <a:r>
              <a:rPr lang="en-IN" sz="3600" dirty="0">
                <a:latin typeface="Times New Roman" panose="02020603050405020304" pitchFamily="18" charset="0"/>
                <a:cs typeface="Times New Roman" panose="02020603050405020304" pitchFamily="18" charset="0"/>
              </a:rPr>
              <a:t>CODE : </a:t>
            </a:r>
          </a:p>
        </p:txBody>
      </p:sp>
      <p:pic>
        <p:nvPicPr>
          <p:cNvPr id="5" name="Picture 4">
            <a:extLst>
              <a:ext uri="{FF2B5EF4-FFF2-40B4-BE49-F238E27FC236}">
                <a16:creationId xmlns:a16="http://schemas.microsoft.com/office/drawing/2014/main" id="{E2AE2DC8-BC67-49F5-9514-095670B41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523" y="1073426"/>
            <a:ext cx="8368954" cy="5712486"/>
          </a:xfrm>
          <a:prstGeom prst="rect">
            <a:avLst/>
          </a:prstGeom>
        </p:spPr>
      </p:pic>
    </p:spTree>
    <p:extLst>
      <p:ext uri="{BB962C8B-B14F-4D97-AF65-F5344CB8AC3E}">
        <p14:creationId xmlns:p14="http://schemas.microsoft.com/office/powerpoint/2010/main" val="7781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C67A1C-DED6-4827-8CAB-7CBE1EA77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255199"/>
            <a:ext cx="8140700" cy="6167826"/>
          </a:xfrm>
          <a:prstGeom prst="rect">
            <a:avLst/>
          </a:prstGeom>
        </p:spPr>
      </p:pic>
    </p:spTree>
    <p:extLst>
      <p:ext uri="{BB962C8B-B14F-4D97-AF65-F5344CB8AC3E}">
        <p14:creationId xmlns:p14="http://schemas.microsoft.com/office/powerpoint/2010/main" val="296633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591A02-B396-4D44-9582-7A266A147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400" y="177478"/>
            <a:ext cx="8334375" cy="6066159"/>
          </a:xfrm>
          <a:prstGeom prst="rect">
            <a:avLst/>
          </a:prstGeom>
        </p:spPr>
      </p:pic>
    </p:spTree>
    <p:extLst>
      <p:ext uri="{BB962C8B-B14F-4D97-AF65-F5344CB8AC3E}">
        <p14:creationId xmlns:p14="http://schemas.microsoft.com/office/powerpoint/2010/main" val="398328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1D2ADD-10CF-4103-A7EB-0CA64FEA4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520683"/>
            <a:ext cx="8385175" cy="5414979"/>
          </a:xfrm>
          <a:prstGeom prst="rect">
            <a:avLst/>
          </a:prstGeom>
        </p:spPr>
      </p:pic>
    </p:spTree>
    <p:extLst>
      <p:ext uri="{BB962C8B-B14F-4D97-AF65-F5344CB8AC3E}">
        <p14:creationId xmlns:p14="http://schemas.microsoft.com/office/powerpoint/2010/main" val="176309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4EF7D4-18CD-481D-91C3-FC77A33396C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44700" y="649173"/>
            <a:ext cx="7619999" cy="5559653"/>
          </a:xfrm>
        </p:spPr>
      </p:pic>
    </p:spTree>
    <p:extLst>
      <p:ext uri="{BB962C8B-B14F-4D97-AF65-F5344CB8AC3E}">
        <p14:creationId xmlns:p14="http://schemas.microsoft.com/office/powerpoint/2010/main" val="34526133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1031</TotalTime>
  <Words>103</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abhimahajan259@gmail.com</dc:creator>
  <cp:lastModifiedBy>abhimahajan259@gmail.com</cp:lastModifiedBy>
  <cp:revision>22</cp:revision>
  <dcterms:created xsi:type="dcterms:W3CDTF">2018-05-03T06:33:05Z</dcterms:created>
  <dcterms:modified xsi:type="dcterms:W3CDTF">2018-05-04T11:06:24Z</dcterms:modified>
</cp:coreProperties>
</file>