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1" d="100"/>
          <a:sy n="91" d="100"/>
        </p:scale>
        <p:origin x="92" y="44"/>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bhimakoppera/IBMskillsbuild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33600"/>
            <a:ext cx="9695180" cy="508635"/>
          </a:xfrm>
          <a:prstGeom prst="rect">
            <a:avLst/>
          </a:prstGeom>
        </p:spPr>
        <p:txBody>
          <a:bodyPr vert="horz" wrap="square" lIns="0" tIns="16510" rIns="0" bIns="0" rtlCol="0">
            <a:spAutoFit/>
          </a:bodyPr>
          <a:lstStyle/>
          <a:p>
            <a:pPr marL="3213735">
              <a:lnSpc>
                <a:spcPct val="100000"/>
              </a:lnSpc>
              <a:spcBef>
                <a:spcPts val="130"/>
              </a:spcBef>
            </a:pPr>
            <a:r>
              <a:rPr lang="en-IN" spc="15"/>
              <a:t>Abhima Sri Koppera</a:t>
            </a:r>
            <a:endParaRPr 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3"/>
          <a:stretch>
            <a:fillRect/>
          </a:stretch>
        </p:blipFill>
        <p:spPr>
          <a:xfrm>
            <a:off x="1219200" y="1828800"/>
            <a:ext cx="2453640" cy="2712720"/>
          </a:xfrm>
          <a:prstGeom prst="rect">
            <a:avLst/>
          </a:prstGeom>
        </p:spPr>
      </p:pic>
      <p:pic>
        <p:nvPicPr>
          <p:cNvPr id="10" name="Picture 9" descr="vedha output2"/>
          <p:cNvPicPr>
            <a:picLocks noChangeAspect="1"/>
          </p:cNvPicPr>
          <p:nvPr/>
        </p:nvPicPr>
        <p:blipFill>
          <a:blip r:embed="rId4"/>
          <a:stretch>
            <a:fillRect/>
          </a:stretch>
        </p:blipFill>
        <p:spPr>
          <a:xfrm>
            <a:off x="4191000" y="1752600"/>
            <a:ext cx="2415540" cy="2705100"/>
          </a:xfrm>
          <a:prstGeom prst="rect">
            <a:avLst/>
          </a:prstGeom>
        </p:spPr>
      </p:pic>
      <p:pic>
        <p:nvPicPr>
          <p:cNvPr id="11" name="Picture 10" descr="vedha output3"/>
          <p:cNvPicPr>
            <a:picLocks noChangeAspect="1"/>
          </p:cNvPicPr>
          <p:nvPr/>
        </p:nvPicPr>
        <p:blipFill>
          <a:blip r:embed="rId5"/>
          <a:stretch>
            <a:fillRect/>
          </a:stretch>
        </p:blipFill>
        <p:spPr>
          <a:xfrm>
            <a:off x="7086600" y="1676400"/>
            <a:ext cx="2407920" cy="2758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1143000"/>
            <a:ext cx="10681335" cy="990600"/>
          </a:xfrm>
        </p:spPr>
        <p:txBody>
          <a:bodyPr/>
          <a:lstStyle/>
          <a:p>
            <a:r>
              <a:rPr lang="en-IN" altLang="en-US"/>
              <a:t>Project link</a:t>
            </a:r>
          </a:p>
        </p:txBody>
      </p:sp>
      <p:sp>
        <p:nvSpPr>
          <p:cNvPr id="3" name="TextBox 2">
            <a:extLst>
              <a:ext uri="{FF2B5EF4-FFF2-40B4-BE49-F238E27FC236}">
                <a16:creationId xmlns:a16="http://schemas.microsoft.com/office/drawing/2014/main" id="{67DCCB6B-8749-BA28-12FE-73B40FF98309}"/>
              </a:ext>
            </a:extLst>
          </p:cNvPr>
          <p:cNvSpPr txBox="1"/>
          <p:nvPr/>
        </p:nvSpPr>
        <p:spPr>
          <a:xfrm>
            <a:off x="914400" y="2057400"/>
            <a:ext cx="8686800" cy="461665"/>
          </a:xfrm>
          <a:prstGeom prst="rect">
            <a:avLst/>
          </a:prstGeom>
          <a:noFill/>
        </p:spPr>
        <p:txBody>
          <a:bodyPr wrap="square" rtlCol="0">
            <a:spAutoFit/>
          </a:bodyPr>
          <a:lstStyle/>
          <a:p>
            <a:r>
              <a:rPr lang="en-US" sz="2400">
                <a:hlinkClick r:id="rId2"/>
              </a:rPr>
              <a:t>https://github.com/abhimakoppera/IBMskillsbuildproject.git</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127760" y="1694815"/>
            <a:ext cx="8345805" cy="3569970"/>
          </a:xfrm>
        </p:spPr>
        <p:txBody>
          <a:bodyPr>
            <a:noAutofit/>
          </a:bodyPr>
          <a:lstStyle/>
          <a:p>
            <a:pPr algn="just"/>
            <a:r>
              <a:rPr lang="en-US">
                <a:latin typeface="Times New Roman" panose="02020603050405020304" charset="0"/>
                <a:cs typeface="Times New Roman" panose="02020603050405020304" charset="0"/>
              </a:rPr>
              <a:t>Keyloggers are malicious software designed to record keystrokes, capturing sensitive information such as passwords and personal data. They pose significant security risks by potentially transmitting this information to unauthorized parties. Effective protection includes using updated antivirus software, enabling two-factor authentication, and being cautious about downloading and installing software from untrusted sources.</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Hardware Keyloggers:</a:t>
            </a:r>
            <a:r>
              <a:rPr lang="en-US">
                <a:latin typeface="Times New Roman" panose="02020603050405020304" charset="0"/>
                <a:cs typeface="Times New Roman" panose="02020603050405020304" charset="0"/>
              </a:rPr>
              <a:t> These are physical devices that are plugged into the keyboard or installed within the computer's hardware. They capture keystrokes directly from the keyboard.</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Software Keyloggers:</a:t>
            </a:r>
            <a:r>
              <a:rPr lang="en-US">
                <a:latin typeface="Times New Roman" panose="02020603050405020304" charset="0"/>
                <a:cs typeface="Times New Roman" panose="02020603050405020304" charset="0"/>
              </a:rPr>
              <a:t> These are programs that run silently in the background, recording keystrokes and sending the captured data to an attacker. They can be installed through malicious downloads, phishing emails, or exploit vulnerabilities in software.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1127760" y="762000"/>
            <a:ext cx="5397500" cy="669925"/>
          </a:xfrm>
          <a:prstGeom prst="rect">
            <a:avLst/>
          </a:prstGeom>
        </p:spPr>
        <p:txBody>
          <a:bodyPr vert="horz" wrap="square" lIns="0" tIns="16510" rIns="0" bIns="0" rtlCol="0">
            <a:spAutoFit/>
          </a:bodyPr>
          <a:lstStyle/>
          <a:p>
            <a:pPr marL="12700">
              <a:lnSpc>
                <a:spcPct val="100000"/>
              </a:lnSpc>
              <a:spcBef>
                <a:spcPts val="130"/>
              </a:spcBef>
            </a:pPr>
            <a:r>
              <a:rPr lang="en-IN" sz="4250">
                <a:latin typeface="Times New Roman" panose="02020603050405020304" charset="0"/>
                <a:cs typeface="Times New Roman" panose="02020603050405020304" charset="0"/>
              </a:rPr>
              <a:t>KeyLogger&amp;Security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828800" y="1433195"/>
            <a:ext cx="8534400" cy="3028315"/>
          </a:xfrm>
        </p:spPr>
        <p:txBody>
          <a:bodyPr>
            <a:noAutofit/>
          </a:bodyPr>
          <a:lstStyle/>
          <a:p>
            <a:pPr marL="342900" indent="-342900">
              <a:buAutoNum type="arabicPeriod"/>
            </a:pPr>
            <a:r>
              <a:rPr lang="en-US" sz="2400">
                <a:latin typeface="Times New Roman" panose="02020603050405020304" charset="0"/>
                <a:cs typeface="Times New Roman" panose="02020603050405020304" charset="0"/>
              </a:rPr>
              <a:t>Problem statement</a:t>
            </a:r>
          </a:p>
          <a:p>
            <a:pPr marL="342900" indent="-342900">
              <a:buAutoNum type="arabicPeriod"/>
            </a:pPr>
            <a:r>
              <a:rPr lang="en-US" sz="2400">
                <a:latin typeface="Times New Roman" panose="02020603050405020304" charset="0"/>
                <a:cs typeface="Times New Roman" panose="02020603050405020304" charset="0"/>
              </a:rPr>
              <a:t>Project overview</a:t>
            </a:r>
          </a:p>
          <a:p>
            <a:pPr marL="342900" indent="-342900">
              <a:buAutoNum type="arabicPeriod"/>
            </a:pPr>
            <a:r>
              <a:rPr lang="en-US" sz="2400">
                <a:latin typeface="Times New Roman" panose="02020603050405020304" charset="0"/>
                <a:cs typeface="Times New Roman" panose="02020603050405020304" charset="0"/>
              </a:rPr>
              <a:t>Who are the end users?</a:t>
            </a:r>
          </a:p>
          <a:p>
            <a:pPr marL="342900" indent="-342900">
              <a:buAutoNum type="arabicPeriod"/>
            </a:pPr>
            <a:r>
              <a:rPr lang="en-US" sz="2400">
                <a:latin typeface="Times New Roman" panose="02020603050405020304" charset="0"/>
                <a:cs typeface="Times New Roman" panose="02020603050405020304" charset="0"/>
              </a:rPr>
              <a:t>Solution and its value proposition</a:t>
            </a:r>
          </a:p>
          <a:p>
            <a:pPr marL="342900" indent="-342900">
              <a:buAutoNum type="arabicPeriod"/>
            </a:pPr>
            <a:r>
              <a:rPr lang="en-US" sz="2400">
                <a:latin typeface="Times New Roman" panose="02020603050405020304" charset="0"/>
                <a:cs typeface="Times New Roman" panose="02020603050405020304" charset="0"/>
              </a:rPr>
              <a:t>The wow in your solution</a:t>
            </a:r>
          </a:p>
          <a:p>
            <a:pPr marL="342900" indent="-342900">
              <a:buAutoNum type="arabicPeriod"/>
            </a:pPr>
            <a:r>
              <a:rPr lang="en-US" sz="2400">
                <a:latin typeface="Times New Roman" panose="02020603050405020304" charset="0"/>
                <a:cs typeface="Times New Roman" panose="02020603050405020304" charset="0"/>
              </a:rPr>
              <a:t>Modelling</a:t>
            </a:r>
          </a:p>
          <a:p>
            <a:pPr marL="342900" indent="-342900">
              <a:buAutoNum type="arabicPeriod"/>
            </a:pPr>
            <a:r>
              <a:rPr lang="en-US" sz="2400">
                <a:latin typeface="Times New Roman" panose="02020603050405020304" charset="0"/>
                <a:cs typeface="Times New Roman" panose="02020603050405020304" charset="0"/>
              </a:rPr>
              <a:t>Results</a:t>
            </a:r>
          </a:p>
          <a:p>
            <a:pPr marL="342900" indent="-342900">
              <a:buAutoNum type="arabicPeriod"/>
            </a:pPr>
            <a:r>
              <a:rPr lang="en-US" sz="2400">
                <a:latin typeface="Times New Roman" panose="02020603050405020304" charset="0"/>
                <a:cs typeface="Times New Roman" panose="02020603050405020304" charset="0"/>
              </a:rPr>
              <a:t>Project Link</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739775" y="445388"/>
            <a:ext cx="2357120" cy="50546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1" name="Subtitle 10"/>
          <p:cNvSpPr>
            <a:spLocks noGrp="1"/>
          </p:cNvSpPr>
          <p:nvPr>
            <p:ph type="subTitle" idx="4"/>
          </p:nvPr>
        </p:nvSpPr>
        <p:spPr>
          <a:xfrm>
            <a:off x="914401" y="1828800"/>
            <a:ext cx="8382000" cy="3693319"/>
          </a:xfrm>
        </p:spPr>
        <p:txBody>
          <a:bodyPr wrap="square"/>
          <a:lstStyle/>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increasing prevalence of keyloggers poses a significant threat to digital security by covertly recording keystrokes and capturing sensitive information such as passwords, credit card numbers, and personal identification details. These malicious programs can lead to unauthorized access to personal and financial accounts, resulting in identity theft, financial loss, and privacy breaches.</a:t>
            </a: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challenge is to develop robust and proactive security measures that can detect, prevent, and mitigate the impact of keyloggers, ensuring the protection of users' data and maintaining the integrity of digital systems. This involves a combination of advanced detection algorithms, user education, and secure software practices to create a comprehensive defense against keylogging attacks.</a:t>
            </a:r>
          </a:p>
        </p:txBody>
      </p:sp>
      <p:sp>
        <p:nvSpPr>
          <p:cNvPr id="7" name="object 7"/>
          <p:cNvSpPr txBox="1">
            <a:spLocks noGrp="1"/>
          </p:cNvSpPr>
          <p:nvPr>
            <p:ph type="ctrTitle"/>
          </p:nvPr>
        </p:nvSpPr>
        <p:spPr>
          <a:xfrm>
            <a:off x="879379" y="548481"/>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sz="4000">
                <a:latin typeface="Times New Roman" panose="02020603050405020304" pitchFamily="18" charset="0"/>
                <a:cs typeface="Times New Roman" panose="02020603050405020304" pitchFamily="18" charset="0"/>
              </a:rPr>
              <a:t>	</a:t>
            </a:r>
            <a:r>
              <a:rPr sz="4000" spc="10">
                <a:latin typeface="Times New Roman" panose="02020603050405020304" pitchFamily="18" charset="0"/>
                <a:cs typeface="Times New Roman" panose="02020603050405020304" pitchFamily="18" charset="0"/>
              </a:rPr>
              <a:t>S</a:t>
            </a:r>
            <a:r>
              <a:rPr sz="4000" spc="-370">
                <a:latin typeface="Times New Roman" panose="02020603050405020304" pitchFamily="18" charset="0"/>
                <a:cs typeface="Times New Roman" panose="02020603050405020304" pitchFamily="18" charset="0"/>
              </a:rPr>
              <a:t>T</a:t>
            </a:r>
            <a:r>
              <a:rPr sz="4000" spc="-375">
                <a:latin typeface="Times New Roman" panose="02020603050405020304" pitchFamily="18" charset="0"/>
                <a:cs typeface="Times New Roman" panose="02020603050405020304" pitchFamily="18" charset="0"/>
              </a:rPr>
              <a:t>A</a:t>
            </a:r>
            <a:r>
              <a:rPr sz="4000" spc="15">
                <a:latin typeface="Times New Roman" panose="02020603050405020304" pitchFamily="18" charset="0"/>
                <a:cs typeface="Times New Roman" panose="02020603050405020304" pitchFamily="18" charset="0"/>
              </a:rPr>
              <a:t>T</a:t>
            </a:r>
            <a:r>
              <a:rPr sz="4000" spc="-10">
                <a:latin typeface="Times New Roman" panose="02020603050405020304" pitchFamily="18" charset="0"/>
                <a:cs typeface="Times New Roman" panose="02020603050405020304" pitchFamily="18" charset="0"/>
              </a:rPr>
              <a:t>E</a:t>
            </a:r>
            <a:r>
              <a:rPr sz="4000" spc="-20">
                <a:latin typeface="Times New Roman" panose="02020603050405020304" pitchFamily="18" charset="0"/>
                <a:cs typeface="Times New Roman" panose="02020603050405020304" pitchFamily="18" charset="0"/>
              </a:rPr>
              <a:t>ME</a:t>
            </a:r>
            <a:r>
              <a:rPr sz="4000" spc="10">
                <a:latin typeface="Times New Roman" panose="02020603050405020304" pitchFamily="18" charset="0"/>
                <a:cs typeface="Times New Roman" panose="02020603050405020304" pitchFamily="18" charset="0"/>
              </a:rPr>
              <a:t>N</a:t>
            </a:r>
            <a:r>
              <a:rPr lang="en-US" sz="3600" spc="10">
                <a:latin typeface="Times New Roman" panose="02020603050405020304" pitchFamily="18" charset="0"/>
                <a:cs typeface="Times New Roman" panose="02020603050405020304" pitchFamily="18" charset="0"/>
              </a:rPr>
              <a:t>T</a:t>
            </a:r>
            <a:endParaRPr sz="400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1" name="Subtitle 10"/>
          <p:cNvSpPr>
            <a:spLocks noGrp="1"/>
          </p:cNvSpPr>
          <p:nvPr>
            <p:ph type="subTitle" idx="4"/>
          </p:nvPr>
        </p:nvSpPr>
        <p:spPr>
          <a:xfrm>
            <a:off x="1143000" y="1600200"/>
            <a:ext cx="8009890" cy="3693160"/>
          </a:xfrm>
        </p:spPr>
        <p:txBody>
          <a:bodyPr wrap="square"/>
          <a:lstStyle/>
          <a:p>
            <a:pPr algn="just"/>
            <a:r>
              <a:rPr lang="en-US" sz="2000" b="1">
                <a:latin typeface="Times New Roman" panose="02020603050405020304" charset="0"/>
                <a:cs typeface="Times New Roman" panose="02020603050405020304" charset="0"/>
              </a:rPr>
              <a:t>Objective:</a:t>
            </a:r>
          </a:p>
          <a:p>
            <a:pPr algn="just"/>
            <a:r>
              <a:rPr lang="en-US">
                <a:latin typeface="Times New Roman" panose="02020603050405020304" charset="0"/>
                <a:cs typeface="Times New Roman" panose="02020603050405020304" charset="0"/>
              </a:rPr>
              <a:t>Develop solutions to identify, mitigate, and prevent keylogger attacks, protecting sensitive information.</a:t>
            </a:r>
          </a:p>
          <a:p>
            <a:pPr algn="just"/>
            <a:endParaRPr lang="en-US" sz="2000" b="1">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Key Components:</a:t>
            </a:r>
          </a:p>
          <a:p>
            <a:pPr marL="342900" indent="-342900" algn="just">
              <a:buFont typeface="+mj-lt"/>
              <a:buAutoNum type="arabicPeriod"/>
            </a:pPr>
            <a:r>
              <a:rPr lang="en-US" b="1">
                <a:latin typeface="Times New Roman" panose="02020603050405020304" charset="0"/>
                <a:cs typeface="Times New Roman" panose="02020603050405020304" charset="0"/>
              </a:rPr>
              <a:t>Detection Mechanisms:</a:t>
            </a:r>
            <a:r>
              <a:rPr lang="en-US">
                <a:latin typeface="Times New Roman" panose="02020603050405020304" charset="0"/>
                <a:cs typeface="Times New Roman" panose="02020603050405020304" charset="0"/>
              </a:rPr>
              <a:t> Enhance antivirus software, use machine learning for behavioral analysis, and detect hardware keyloggers.</a:t>
            </a:r>
          </a:p>
          <a:p>
            <a:pPr marL="342900" indent="-342900" algn="just">
              <a:buFont typeface="+mj-lt"/>
              <a:buAutoNum type="arabicPeriod"/>
            </a:pPr>
            <a:r>
              <a:rPr lang="en-US" b="1">
                <a:latin typeface="Times New Roman" panose="02020603050405020304" charset="0"/>
                <a:cs typeface="Times New Roman" panose="02020603050405020304" charset="0"/>
              </a:rPr>
              <a:t>Preventive Measures:</a:t>
            </a:r>
            <a:r>
              <a:rPr lang="en-US">
                <a:latin typeface="Times New Roman" panose="02020603050405020304" charset="0"/>
                <a:cs typeface="Times New Roman" panose="02020603050405020304" charset="0"/>
              </a:rPr>
              <a:t> Regular software updates, firewall configurations, and secure authentication with 2FA and password managers.</a:t>
            </a:r>
          </a:p>
          <a:p>
            <a:pPr marL="342900" indent="-342900" algn="just">
              <a:buFont typeface="+mj-lt"/>
              <a:buAutoNum type="arabicPeriod"/>
            </a:pPr>
            <a:r>
              <a:rPr lang="en-US" b="1">
                <a:latin typeface="Times New Roman" panose="02020603050405020304" charset="0"/>
                <a:cs typeface="Times New Roman" panose="02020603050405020304" charset="0"/>
              </a:rPr>
              <a:t>User Education:</a:t>
            </a:r>
            <a:r>
              <a:rPr lang="en-US">
                <a:latin typeface="Times New Roman" panose="02020603050405020304" charset="0"/>
                <a:cs typeface="Times New Roman" panose="02020603050405020304" charset="0"/>
              </a:rPr>
              <a:t> Conduct training programs and awareness campaigns on phishing and safe practices.</a:t>
            </a:r>
          </a:p>
          <a:p>
            <a:pPr marL="342900" indent="-342900" algn="just">
              <a:buFont typeface="+mj-lt"/>
              <a:buAutoNum type="arabicPeriod"/>
            </a:pPr>
            <a:r>
              <a:rPr lang="en-US" b="1">
                <a:latin typeface="Times New Roman" panose="02020603050405020304" charset="0"/>
                <a:cs typeface="Times New Roman" panose="02020603050405020304" charset="0"/>
              </a:rPr>
              <a:t>Response Protocols:</a:t>
            </a:r>
            <a:r>
              <a:rPr lang="en-US">
                <a:latin typeface="Times New Roman" panose="02020603050405020304" charset="0"/>
                <a:cs typeface="Times New Roman" panose="02020603050405020304" charset="0"/>
              </a:rPr>
              <a:t> Implement incident response plans, continuous monitoring, and regular security audits.</a:t>
            </a:r>
          </a:p>
        </p:txBody>
      </p:sp>
      <p:sp>
        <p:nvSpPr>
          <p:cNvPr id="7" name="object 7"/>
          <p:cNvSpPr txBox="1">
            <a:spLocks noGrp="1"/>
          </p:cNvSpPr>
          <p:nvPr>
            <p:ph type="ctrTitle"/>
          </p:nvPr>
        </p:nvSpPr>
        <p:spPr>
          <a:xfrm>
            <a:off x="914400" y="76200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IN"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p:cNvSpPr>
            <a:spLocks noGrp="1"/>
          </p:cNvSpPr>
          <p:nvPr>
            <p:ph type="subTitle" idx="4"/>
          </p:nvPr>
        </p:nvSpPr>
        <p:spPr>
          <a:xfrm>
            <a:off x="1276350" y="1219200"/>
            <a:ext cx="8355965" cy="4681855"/>
          </a:xfrm>
        </p:spPr>
        <p:txBody>
          <a:bodyPr>
            <a:noAutofit/>
          </a:bodyPr>
          <a:lstStyle/>
          <a:p>
            <a:pPr algn="just"/>
            <a:r>
              <a:rPr lang="en-US" b="1">
                <a:latin typeface="Times New Roman" panose="02020603050405020304" charset="0"/>
                <a:cs typeface="Times New Roman" panose="02020603050405020304" charset="0"/>
              </a:rPr>
              <a:t>Cybercriminals:</a:t>
            </a:r>
            <a:r>
              <a:rPr lang="en-US">
                <a:latin typeface="Times New Roman" panose="02020603050405020304" charset="0"/>
                <a:cs typeface="Times New Roman" panose="02020603050405020304" charset="0"/>
              </a:rPr>
              <a:t> The primary end users, using keyloggers to steal sensitive information such as login credentials, credit card numbers, and personal data for financial gain or identity theft.</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Industrial Spies:</a:t>
            </a:r>
            <a:r>
              <a:rPr lang="en-US">
                <a:latin typeface="Times New Roman" panose="02020603050405020304" charset="0"/>
                <a:cs typeface="Times New Roman" panose="02020603050405020304" charset="0"/>
              </a:rPr>
              <a:t> Individuals or entities using keyloggers to gather confidential business information, trade secrets, and competitive intelligence from rival companies.</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Disgruntled Employees:</a:t>
            </a:r>
            <a:r>
              <a:rPr lang="en-US">
                <a:latin typeface="Times New Roman" panose="02020603050405020304" charset="0"/>
                <a:cs typeface="Times New Roman" panose="02020603050405020304" charset="0"/>
              </a:rPr>
              <a:t> Employees who may use keyloggers to collect sensitive information from their employers for sabotage, theft, or personal revenge.</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Governments and Intelligence Agencies: </a:t>
            </a:r>
            <a:r>
              <a:rPr lang="en-US">
                <a:latin typeface="Times New Roman" panose="02020603050405020304" charset="0"/>
                <a:cs typeface="Times New Roman" panose="02020603050405020304" charset="0"/>
              </a:rPr>
              <a:t>Entities using keyloggers for surveillance and intelligence gathering on individuals or groups of interest, both domestically and internationally.</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Private Investigators: </a:t>
            </a:r>
            <a:r>
              <a:rPr lang="en-US">
                <a:latin typeface="Times New Roman" panose="02020603050405020304" charset="0"/>
                <a:cs typeface="Times New Roman" panose="02020603050405020304" charset="0"/>
              </a:rPr>
              <a:t>Individuals who might use keyloggers in investigations to monitor and gather evidence on suspects, often in cases of fraud, infidelity, or other personal matters.</a:t>
            </a:r>
          </a:p>
          <a:p>
            <a:pPr algn="just"/>
            <a:endParaRPr lang="en-US">
              <a:latin typeface="Times New Roman" panose="02020603050405020304" charset="0"/>
              <a:cs typeface="Times New Roman" panose="0202060305040502030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1143254" y="609345"/>
            <a:ext cx="5800851" cy="508635"/>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1964055" cy="2496185"/>
          </a:xfrm>
          <a:prstGeom prst="rect">
            <a:avLst/>
          </a:prstGeom>
        </p:spPr>
      </p:pic>
      <p:sp>
        <p:nvSpPr>
          <p:cNvPr id="10" name="Subtitle 9"/>
          <p:cNvSpPr>
            <a:spLocks noGrp="1"/>
          </p:cNvSpPr>
          <p:nvPr>
            <p:ph type="subTitle" idx="4"/>
          </p:nvPr>
        </p:nvSpPr>
        <p:spPr>
          <a:xfrm>
            <a:off x="2269490" y="1695450"/>
            <a:ext cx="7113270" cy="4458970"/>
          </a:xfrm>
        </p:spPr>
        <p:txBody>
          <a:bodyPr wrap="square">
            <a:noAutofit/>
          </a:bodyPr>
          <a:lstStyle/>
          <a:p>
            <a:pPr algn="just"/>
            <a:r>
              <a:rPr lang="en-US">
                <a:latin typeface="Times New Roman" panose="02020603050405020304" pitchFamily="18" charset="0"/>
                <a:cs typeface="Times New Roman" panose="02020603050405020304" pitchFamily="18" charset="0"/>
              </a:rPr>
              <a:t>The Keylogger Detection and Prevention Project offers a comprehensive security framework designed to detect, prevent, and respond to keylogger threats. The solution encompasses the following components:</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Enhanced Detection Mechanisms:</a:t>
            </a:r>
          </a:p>
          <a:p>
            <a:pPr marL="342900" indent="-342900" algn="just">
              <a:buAutoNum type="arabicPeriod"/>
            </a:pPr>
            <a:r>
              <a:rPr lang="en-US">
                <a:latin typeface="Times New Roman" panose="02020603050405020304" pitchFamily="18" charset="0"/>
                <a:cs typeface="Times New Roman" panose="02020603050405020304" pitchFamily="18" charset="0"/>
              </a:rPr>
              <a:t>Advanced Encryption Techniques</a:t>
            </a:r>
          </a:p>
          <a:p>
            <a:pPr marL="342900" indent="-342900" algn="just">
              <a:buAutoNum type="arabicPeriod"/>
            </a:pPr>
            <a:r>
              <a:rPr lang="en-US">
                <a:latin typeface="Times New Roman" panose="02020603050405020304" pitchFamily="18" charset="0"/>
                <a:cs typeface="Times New Roman" panose="02020603050405020304" pitchFamily="18" charset="0"/>
              </a:rPr>
              <a:t>User Behavioral Analysis Tools</a:t>
            </a:r>
          </a:p>
          <a:p>
            <a:pPr marL="342900" indent="-342900" algn="just">
              <a:buAutoNum type="arabicPeriod"/>
            </a:pPr>
            <a:r>
              <a:rPr lang="en-US">
                <a:latin typeface="Times New Roman" panose="02020603050405020304" pitchFamily="18" charset="0"/>
                <a:cs typeface="Times New Roman" panose="02020603050405020304" pitchFamily="18" charset="0"/>
              </a:rPr>
              <a:t>Hardware Scanning Tools</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Real-Time Keylogger Detection:</a:t>
            </a:r>
            <a:r>
              <a:rPr lang="en-US">
                <a:latin typeface="Times New Roman" panose="02020603050405020304" pitchFamily="18" charset="0"/>
                <a:cs typeface="Times New Roman" panose="02020603050405020304" pitchFamily="18" charset="0"/>
              </a:rPr>
              <a:t> Implement advanced machine learning algorithms to analyze keystroke patterns and detect suspicious behavior indicative of keylogger activity in real-time.</a:t>
            </a:r>
          </a:p>
          <a:p>
            <a:pPr algn="just"/>
            <a:r>
              <a:rPr lang="en-US" b="1">
                <a:latin typeface="Times New Roman" panose="02020603050405020304" pitchFamily="18" charset="0"/>
                <a:cs typeface="Times New Roman" panose="02020603050405020304" pitchFamily="18" charset="0"/>
              </a:rPr>
              <a:t>Anti-Keylogging Encryption:</a:t>
            </a:r>
            <a:r>
              <a:rPr lang="en-US">
                <a:latin typeface="Times New Roman" panose="02020603050405020304" pitchFamily="18" charset="0"/>
                <a:cs typeface="Times New Roman" panose="02020603050405020304" pitchFamily="18" charset="0"/>
              </a:rPr>
              <a:t> Provide real-time encryption of keystrokes from the keyboard to the application, rendering any captured keystrokes unintelligible to the keylogger.</a:t>
            </a:r>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8298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spc="-40" dirty="0">
                <a:latin typeface="Times New Roman" panose="02020603050405020304" pitchFamily="18" charset="0"/>
                <a:cs typeface="Times New Roman" panose="02020603050405020304" pitchFamily="18" charset="0"/>
              </a:rPr>
              <a:t>Y</a:t>
            </a: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U</a:t>
            </a:r>
            <a:r>
              <a:rPr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LU</a:t>
            </a:r>
            <a:r>
              <a:rPr spc="-35" dirty="0">
                <a:latin typeface="Times New Roman" panose="02020603050405020304" pitchFamily="18" charset="0"/>
                <a:cs typeface="Times New Roman" panose="02020603050405020304" pitchFamily="18" charset="0"/>
              </a:rPr>
              <a:t>T</a:t>
            </a:r>
            <a:r>
              <a:rPr spc="-30"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N</a:t>
            </a:r>
            <a:r>
              <a:rPr spc="-345"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t>
            </a:r>
            <a:r>
              <a:rPr spc="35"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I</a:t>
            </a:r>
            <a:r>
              <a:rPr spc="-35" dirty="0">
                <a:latin typeface="Times New Roman" panose="02020603050405020304" pitchFamily="18" charset="0"/>
                <a:cs typeface="Times New Roman" panose="02020603050405020304" pitchFamily="18" charset="0"/>
              </a:rPr>
              <a:t>T</a:t>
            </a:r>
            <a:r>
              <a:rPr dirty="0">
                <a:latin typeface="Times New Roman" panose="02020603050405020304" pitchFamily="18" charset="0"/>
                <a:cs typeface="Times New Roman" panose="02020603050405020304" pitchFamily="18" charset="0"/>
              </a:rPr>
              <a:t>S</a:t>
            </a:r>
            <a:r>
              <a:rPr spc="60" dirty="0">
                <a:latin typeface="Times New Roman" panose="02020603050405020304" pitchFamily="18" charset="0"/>
                <a:cs typeface="Times New Roman" panose="02020603050405020304" pitchFamily="18" charset="0"/>
              </a:rPr>
              <a:t> </a:t>
            </a:r>
            <a:r>
              <a:rPr spc="-295" dirty="0">
                <a:latin typeface="Times New Roman" panose="02020603050405020304" pitchFamily="18" charset="0"/>
                <a:cs typeface="Times New Roman" panose="02020603050405020304" pitchFamily="18" charset="0"/>
              </a:rPr>
              <a:t>V</a:t>
            </a:r>
            <a:r>
              <a:rPr spc="-35" dirty="0">
                <a:latin typeface="Times New Roman" panose="02020603050405020304" pitchFamily="18" charset="0"/>
                <a:cs typeface="Times New Roman" panose="02020603050405020304" pitchFamily="18" charset="0"/>
              </a:rPr>
              <a:t>A</a:t>
            </a:r>
            <a:r>
              <a:rPr spc="25" dirty="0">
                <a:latin typeface="Times New Roman" panose="02020603050405020304" pitchFamily="18" charset="0"/>
                <a:cs typeface="Times New Roman" panose="02020603050405020304" pitchFamily="18" charset="0"/>
              </a:rPr>
              <a:t>LU</a:t>
            </a:r>
            <a:r>
              <a:rPr dirty="0">
                <a:latin typeface="Times New Roman" panose="02020603050405020304" pitchFamily="18" charset="0"/>
                <a:cs typeface="Times New Roman" panose="02020603050405020304" pitchFamily="18" charset="0"/>
              </a:rPr>
              <a:t>E</a:t>
            </a:r>
            <a:r>
              <a:rPr spc="-6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a:t>
            </a:r>
            <a:r>
              <a:rPr spc="-30" dirty="0">
                <a:latin typeface="Times New Roman" panose="02020603050405020304" pitchFamily="18" charset="0"/>
                <a:cs typeface="Times New Roman" panose="02020603050405020304" pitchFamily="18" charset="0"/>
              </a:rPr>
              <a:t>R</a:t>
            </a:r>
            <a:r>
              <a:rPr spc="10" dirty="0">
                <a:latin typeface="Times New Roman" panose="02020603050405020304" pitchFamily="18" charset="0"/>
                <a:cs typeface="Times New Roman" panose="02020603050405020304" pitchFamily="18" charset="0"/>
              </a:rPr>
              <a:t>O</a:t>
            </a:r>
            <a:r>
              <a:rPr spc="-15" dirty="0">
                <a:latin typeface="Times New Roman" panose="02020603050405020304" pitchFamily="18" charset="0"/>
                <a:cs typeface="Times New Roman" panose="02020603050405020304" pitchFamily="18" charset="0"/>
              </a:rPr>
              <a:t>P</a:t>
            </a: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I</a:t>
            </a:r>
            <a:r>
              <a:rPr spc="-35" dirty="0">
                <a:latin typeface="Times New Roman" panose="02020603050405020304" pitchFamily="18" charset="0"/>
                <a:cs typeface="Times New Roman" panose="02020603050405020304" pitchFamily="18" charset="0"/>
              </a:rPr>
              <a:t>T</a:t>
            </a:r>
            <a:r>
              <a:rPr spc="-30"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N</a:t>
            </a:r>
            <a:endParaRPr>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Subtitle 8"/>
          <p:cNvSpPr>
            <a:spLocks noGrp="1"/>
          </p:cNvSpPr>
          <p:nvPr>
            <p:ph type="subTitle" idx="4"/>
          </p:nvPr>
        </p:nvSpPr>
        <p:spPr>
          <a:xfrm>
            <a:off x="929005" y="1447800"/>
            <a:ext cx="8357235" cy="4613910"/>
          </a:xfrm>
        </p:spPr>
        <p:txBody>
          <a:bodyPr>
            <a:noAutofit/>
          </a:bodyPr>
          <a:lstStyle/>
          <a:p>
            <a:r>
              <a:rPr lang="en-US" b="1">
                <a:latin typeface="Times New Roman" panose="02020603050405020304" charset="0"/>
                <a:cs typeface="Times New Roman" panose="02020603050405020304" charset="0"/>
              </a:rPr>
              <a:t>1</a:t>
            </a:r>
            <a:r>
              <a:rPr lang="en-US" b="1">
                <a:latin typeface="Times New Roman" panose="02020603050405020304" pitchFamily="18" charset="0"/>
                <a:cs typeface="Times New Roman" panose="02020603050405020304" pitchFamily="18" charset="0"/>
              </a:rPr>
              <a:t>. User-Friendly Interface with Detailed Analytics:</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WOW:</a:t>
            </a:r>
            <a:r>
              <a:rPr lang="en-US">
                <a:latin typeface="Times New Roman" panose="02020603050405020304" pitchFamily="18" charset="0"/>
                <a:cs typeface="Times New Roman" panose="02020603050405020304" pitchFamily="18" charset="0"/>
              </a:rPr>
              <a:t> A sleek, intuitive dashboard that not only alerts users to threats but also educates them on potential vulnerabilities and how to avoid them.</a:t>
            </a: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Value:</a:t>
            </a:r>
            <a:r>
              <a:rPr lang="en-US">
                <a:latin typeface="Times New Roman" panose="02020603050405020304" pitchFamily="18" charset="0"/>
                <a:cs typeface="Times New Roman" panose="02020603050405020304" pitchFamily="18" charset="0"/>
              </a:rPr>
              <a:t> Empowers users with knowledge and control, making security accessible and comprehensible even for non-technical individuals.</a:t>
            </a:r>
          </a:p>
          <a:p>
            <a:r>
              <a:rPr lang="en-US" b="1">
                <a:latin typeface="Times New Roman" panose="02020603050405020304" pitchFamily="18" charset="0"/>
                <a:cs typeface="Times New Roman" panose="02020603050405020304" pitchFamily="18" charset="0"/>
              </a:rPr>
              <a:t>2. Multi-Layered Encryption Protocols:</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WOW:</a:t>
            </a:r>
            <a:r>
              <a:rPr lang="en-US">
                <a:latin typeface="Times New Roman" panose="02020603050405020304" pitchFamily="18" charset="0"/>
                <a:cs typeface="Times New Roman" panose="02020603050405020304" pitchFamily="18" charset="0"/>
              </a:rPr>
              <a:t> Implement advanced encryption techniques like homomorphic encryption and attribute-based encryption to protect sensitive data even if intercepted by keyloggers.</a:t>
            </a: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Value:</a:t>
            </a:r>
            <a:r>
              <a:rPr lang="en-US">
                <a:latin typeface="Times New Roman" panose="02020603050405020304" pitchFamily="18" charset="0"/>
                <a:cs typeface="Times New Roman" panose="02020603050405020304" pitchFamily="18" charset="0"/>
              </a:rPr>
              <a:t> Ensures data remains secure under multiple scenarios, significantly reducing the risk of data breaches.</a:t>
            </a:r>
          </a:p>
          <a:p>
            <a:r>
              <a:rPr lang="en-US" b="1">
                <a:latin typeface="Times New Roman" panose="02020603050405020304" pitchFamily="18" charset="0"/>
                <a:cs typeface="Times New Roman" panose="02020603050405020304" pitchFamily="18" charset="0"/>
              </a:rPr>
              <a:t>3. Cross-Platform Compatibility:</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WOW:</a:t>
            </a:r>
            <a:r>
              <a:rPr lang="en-US">
                <a:latin typeface="Times New Roman" panose="02020603050405020304" pitchFamily="18" charset="0"/>
                <a:cs typeface="Times New Roman" panose="02020603050405020304" pitchFamily="18" charset="0"/>
              </a:rPr>
              <a:t> Ensure the solution is compatible across various operating systems and devices, providing seamless protection in diverse IT environments.</a:t>
            </a: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Value:</a:t>
            </a:r>
            <a:r>
              <a:rPr lang="en-US">
                <a:latin typeface="Times New Roman" panose="02020603050405020304" pitchFamily="18" charset="0"/>
                <a:cs typeface="Times New Roman" panose="02020603050405020304" pitchFamily="18" charset="0"/>
              </a:rPr>
              <a:t> Offers flexible and consistent security, catering to a wide range of users and organizational setups.</a:t>
            </a:r>
          </a:p>
          <a:p>
            <a:pPr algn="just"/>
            <a:endParaRPr lang="en-US" b="1">
              <a:latin typeface="Times New Roman" panose="02020603050405020304" charset="0"/>
              <a:cs typeface="Times New Roman" panose="02020603050405020304"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7410" y="3146425"/>
            <a:ext cx="2407285" cy="3253740"/>
          </a:xfrm>
          <a:prstGeom prst="rect">
            <a:avLst/>
          </a:prstGeom>
        </p:spPr>
      </p:pic>
      <p:sp>
        <p:nvSpPr>
          <p:cNvPr id="7" name="object 7"/>
          <p:cNvSpPr txBox="1">
            <a:spLocks noGrp="1"/>
          </p:cNvSpPr>
          <p:nvPr>
            <p:ph type="ctrTitle"/>
          </p:nvPr>
        </p:nvSpPr>
        <p:spPr>
          <a:xfrm>
            <a:off x="739775" y="654938"/>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WOW</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YOUR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166495"/>
            <a:ext cx="8514715" cy="5200015"/>
          </a:xfrm>
          <a:prstGeom prst="rect">
            <a:avLst/>
          </a:prstGeom>
        </p:spPr>
        <p:txBody>
          <a:bodyPr vert="horz" wrap="square" lIns="0" tIns="12700" rIns="0" bIns="0" rtlCol="0">
            <a:noAutofit/>
          </a:bodyPr>
          <a:lstStyle/>
          <a:p>
            <a:pPr marL="12700" algn="just">
              <a:lnSpc>
                <a:spcPct val="100000"/>
              </a:lnSpc>
              <a:spcBef>
                <a:spcPts val="100"/>
              </a:spcBef>
            </a:pPr>
            <a:r>
              <a:rPr sz="1800" b="1">
                <a:latin typeface="Times New Roman" panose="02020603050405020304" charset="0"/>
                <a:cs typeface="Times New Roman" panose="02020603050405020304" charset="0"/>
              </a:rPr>
              <a:t>Machine Learning-Based Behavioral Analysis:</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Data Collection:</a:t>
            </a:r>
            <a:r>
              <a:rPr sz="1800">
                <a:latin typeface="Times New Roman" panose="02020603050405020304" charset="0"/>
                <a:cs typeface="Times New Roman" panose="02020603050405020304" charset="0"/>
              </a:rPr>
              <a:t> Aggregates data on normal user behaviors a</a:t>
            </a:r>
            <a:r>
              <a:rPr lang="en-US" sz="1800">
                <a:latin typeface="Times New Roman" panose="02020603050405020304" charset="0"/>
                <a:cs typeface="Times New Roman" panose="02020603050405020304" charset="0"/>
              </a:rPr>
              <a:t>nd</a:t>
            </a:r>
            <a:r>
              <a:rPr sz="1800">
                <a:latin typeface="Times New Roman" panose="02020603050405020304" charset="0"/>
                <a:cs typeface="Times New Roman" panose="02020603050405020304" charset="0"/>
              </a:rPr>
              <a:t> keylogger patterns from keystroke dynamics, application usage, and network traffic.</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Feature Extraction: </a:t>
            </a:r>
            <a:r>
              <a:rPr sz="1800">
                <a:latin typeface="Times New Roman" panose="02020603050405020304" charset="0"/>
                <a:cs typeface="Times New Roman" panose="02020603050405020304" charset="0"/>
              </a:rPr>
              <a:t>Identifies key features such as typing speed, unusual key sequences, and unexpected application behaviors.</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Model Training:</a:t>
            </a:r>
            <a:r>
              <a:rPr sz="1800">
                <a:latin typeface="Times New Roman" panose="02020603050405020304" charset="0"/>
                <a:cs typeface="Times New Roman" panose="02020603050405020304" charset="0"/>
              </a:rPr>
              <a:t> Utilizes machine learning algorithms like anomaly detection and neural networks trained on the extracted features to differentiate between normal and suspicious activities.</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Real-Time Monitoring:</a:t>
            </a:r>
            <a:r>
              <a:rPr sz="1800">
                <a:latin typeface="Times New Roman" panose="02020603050405020304" charset="0"/>
                <a:cs typeface="Times New Roman" panose="02020603050405020304" charset="0"/>
              </a:rPr>
              <a:t> Deploys these models to continuously monitor user activities, flagging anomalies that indicate potential keylogger presence.</a:t>
            </a:r>
          </a:p>
          <a:p>
            <a:pPr marL="12700" algn="just">
              <a:lnSpc>
                <a:spcPct val="100000"/>
              </a:lnSpc>
              <a:spcBef>
                <a:spcPts val="100"/>
              </a:spcBef>
            </a:pPr>
            <a:r>
              <a:rPr sz="1800" b="1">
                <a:latin typeface="Times New Roman" panose="02020603050405020304" charset="0"/>
                <a:cs typeface="Times New Roman" panose="02020603050405020304" charset="0"/>
              </a:rPr>
              <a:t>Signature-Based Detection:</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Signature Database</a:t>
            </a:r>
            <a:r>
              <a:rPr sz="1800">
                <a:latin typeface="Times New Roman" panose="02020603050405020304" charset="0"/>
                <a:cs typeface="Times New Roman" panose="02020603050405020304" charset="0"/>
              </a:rPr>
              <a:t>: Maintains an updated database of known keylogger signatures, including patterns and code snippets.</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Scanning Tools</a:t>
            </a:r>
            <a:r>
              <a:rPr sz="1800">
                <a:latin typeface="Times New Roman" panose="02020603050405020304" charset="0"/>
                <a:cs typeface="Times New Roman" panose="02020603050405020304" charset="0"/>
              </a:rPr>
              <a:t>: Develops and utilizes tools to scan systems for these known signatures, both in software and hardware components.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961</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Abhima Sri Koppera</vt:lpstr>
      <vt:lpstr>KeyLogger&amp;Security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abhimasri koppera</cp:lastModifiedBy>
  <cp:revision>4</cp:revision>
  <dcterms:created xsi:type="dcterms:W3CDTF">2024-06-03T05:48:00Z</dcterms:created>
  <dcterms:modified xsi:type="dcterms:W3CDTF">2024-06-18T06:48:49Z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B227DBE0FC934A0091C05BCACE6D186A_13</vt:lpwstr>
  </property>
  <property fmtid="{D5CDD505-2E9C-101B-9397-08002B2CF9AE}" pid="5" name="KSOProductBuildVer">
    <vt:lpwstr>1033-12.2.0.17119</vt:lpwstr>
  </property>
</Properties>
</file>