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1" r:id="rId6"/>
    <p:sldId id="261"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01" autoAdjust="0"/>
  </p:normalViewPr>
  <p:slideViewPr>
    <p:cSldViewPr snapToGrid="0">
      <p:cViewPr>
        <p:scale>
          <a:sx n="75" d="100"/>
          <a:sy n="75" d="100"/>
        </p:scale>
        <p:origin x="32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Market share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AirBnB</c:v>
                </c:pt>
                <c:pt idx="1">
                  <c:v>Tripadvisor</c:v>
                </c:pt>
                <c:pt idx="2">
                  <c:v>Expedia</c:v>
                </c:pt>
                <c:pt idx="3">
                  <c:v>Booking.com</c:v>
                </c:pt>
                <c:pt idx="4">
                  <c:v>Cloudbeds</c:v>
                </c:pt>
                <c:pt idx="5">
                  <c:v>Reserve by google</c:v>
                </c:pt>
                <c:pt idx="6">
                  <c:v>Ciirus</c:v>
                </c:pt>
                <c:pt idx="7">
                  <c:v>Agoda</c:v>
                </c:pt>
              </c:strCache>
            </c:strRef>
          </c:cat>
          <c:val>
            <c:numRef>
              <c:f>Sheet1!$B$2:$B$9</c:f>
              <c:numCache>
                <c:formatCode>0.00%</c:formatCode>
                <c:ptCount val="8"/>
                <c:pt idx="0">
                  <c:v>0.30309999999999998</c:v>
                </c:pt>
                <c:pt idx="1">
                  <c:v>0.40689999999999998</c:v>
                </c:pt>
                <c:pt idx="2">
                  <c:v>7.3200000000000001E-2</c:v>
                </c:pt>
                <c:pt idx="3">
                  <c:v>5.3199999999999997E-2</c:v>
                </c:pt>
                <c:pt idx="4">
                  <c:v>4.4999999999999998E-2</c:v>
                </c:pt>
                <c:pt idx="5">
                  <c:v>3.7900000000000003E-2</c:v>
                </c:pt>
                <c:pt idx="6">
                  <c:v>1.9099999999999999E-2</c:v>
                </c:pt>
                <c:pt idx="7">
                  <c:v>1.89E-2</c:v>
                </c:pt>
              </c:numCache>
            </c:numRef>
          </c:val>
          <c:extLst>
            <c:ext xmlns:c16="http://schemas.microsoft.com/office/drawing/2014/chart" uri="{C3380CC4-5D6E-409C-BE32-E72D297353CC}">
              <c16:uniqueId val="{00000000-2DAA-404C-BD44-D1C35DD72D0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416389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243780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106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130945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0714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1179640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1901701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423968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409021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ED5C4-D70F-4B55-8ECF-ECCF673BFB2C}"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243714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ED5C4-D70F-4B55-8ECF-ECCF673BFB2C}"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361951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ED5C4-D70F-4B55-8ECF-ECCF673BFB2C}"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1042100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4ED5C4-D70F-4B55-8ECF-ECCF673BFB2C}"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358398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ED5C4-D70F-4B55-8ECF-ECCF673BFB2C}"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27961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4ED5C4-D70F-4B55-8ECF-ECCF673BFB2C}"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100041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ED5C4-D70F-4B55-8ECF-ECCF673BFB2C}"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A5DBBF-1958-462C-90E0-EB71ADCB90D4}" type="slidenum">
              <a:rPr lang="en-IN" smtClean="0"/>
              <a:t>‹#›</a:t>
            </a:fld>
            <a:endParaRPr lang="en-IN"/>
          </a:p>
        </p:txBody>
      </p:sp>
    </p:spTree>
    <p:extLst>
      <p:ext uri="{BB962C8B-B14F-4D97-AF65-F5344CB8AC3E}">
        <p14:creationId xmlns:p14="http://schemas.microsoft.com/office/powerpoint/2010/main" val="197330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4ED5C4-D70F-4B55-8ECF-ECCF673BFB2C}" type="datetimeFigureOut">
              <a:rPr lang="en-IN" smtClean="0"/>
              <a:t>20-07-2024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A5DBBF-1958-462C-90E0-EB71ADCB90D4}" type="slidenum">
              <a:rPr lang="en-IN" smtClean="0"/>
              <a:t>‹#›</a:t>
            </a:fld>
            <a:endParaRPr lang="en-IN"/>
          </a:p>
        </p:txBody>
      </p:sp>
    </p:spTree>
    <p:extLst>
      <p:ext uri="{BB962C8B-B14F-4D97-AF65-F5344CB8AC3E}">
        <p14:creationId xmlns:p14="http://schemas.microsoft.com/office/powerpoint/2010/main" val="418926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DBE1-C4D4-A159-7AC3-FF462D85ADC6}"/>
              </a:ext>
            </a:extLst>
          </p:cNvPr>
          <p:cNvSpPr>
            <a:spLocks noGrp="1"/>
          </p:cNvSpPr>
          <p:nvPr>
            <p:ph type="title"/>
          </p:nvPr>
        </p:nvSpPr>
        <p:spPr/>
        <p:txBody>
          <a:bodyPr/>
          <a:lstStyle/>
          <a:p>
            <a:r>
              <a:rPr lang="en-IN" dirty="0"/>
              <a:t>                              AIRBNB </a:t>
            </a:r>
            <a:br>
              <a:rPr lang="en-IN" dirty="0"/>
            </a:br>
            <a:r>
              <a:rPr lang="en-IN" dirty="0"/>
              <a:t>                       </a:t>
            </a:r>
            <a:r>
              <a:rPr lang="en-IN" sz="2000" dirty="0"/>
              <a:t>VACATIONAL RENTAL COMPANY</a:t>
            </a:r>
            <a:endParaRPr lang="en-IN" dirty="0"/>
          </a:p>
        </p:txBody>
      </p:sp>
      <p:sp>
        <p:nvSpPr>
          <p:cNvPr id="4" name="Content Placeholder 3">
            <a:extLst>
              <a:ext uri="{FF2B5EF4-FFF2-40B4-BE49-F238E27FC236}">
                <a16:creationId xmlns:a16="http://schemas.microsoft.com/office/drawing/2014/main" id="{107E561C-4697-0EC1-299E-DC42D291396B}"/>
              </a:ext>
            </a:extLst>
          </p:cNvPr>
          <p:cNvSpPr>
            <a:spLocks noGrp="1"/>
          </p:cNvSpPr>
          <p:nvPr>
            <p:ph sz="half" idx="2"/>
          </p:nvPr>
        </p:nvSpPr>
        <p:spPr/>
        <p:txBody>
          <a:bodyPr>
            <a:normAutofit/>
          </a:bodyPr>
          <a:lstStyle/>
          <a:p>
            <a:pPr marL="0" indent="0">
              <a:buNone/>
            </a:pPr>
            <a:r>
              <a:rPr lang="en-IN" sz="3600" dirty="0"/>
              <a:t>Business Case Study and Report</a:t>
            </a:r>
          </a:p>
          <a:p>
            <a:pPr marL="0" indent="0">
              <a:buNone/>
            </a:pPr>
            <a:endParaRPr lang="en-IN" sz="3600" dirty="0"/>
          </a:p>
          <a:p>
            <a:pPr marL="0" indent="0">
              <a:buNone/>
            </a:pPr>
            <a:r>
              <a:rPr lang="en-IN" sz="2700" dirty="0"/>
              <a:t>Presented by: Abhimanyu</a:t>
            </a:r>
          </a:p>
        </p:txBody>
      </p:sp>
    </p:spTree>
    <p:extLst>
      <p:ext uri="{BB962C8B-B14F-4D97-AF65-F5344CB8AC3E}">
        <p14:creationId xmlns:p14="http://schemas.microsoft.com/office/powerpoint/2010/main" val="273762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09FA9-3311-18DB-0944-52623B57DA12}"/>
              </a:ext>
            </a:extLst>
          </p:cNvPr>
          <p:cNvSpPr>
            <a:spLocks noGrp="1"/>
          </p:cNvSpPr>
          <p:nvPr>
            <p:ph idx="1"/>
          </p:nvPr>
        </p:nvSpPr>
        <p:spPr>
          <a:xfrm>
            <a:off x="677334" y="228601"/>
            <a:ext cx="8596668" cy="5812762"/>
          </a:xfrm>
        </p:spPr>
        <p:txBody>
          <a:bodyPr/>
          <a:lstStyle/>
          <a:p>
            <a:r>
              <a:rPr lang="en-US" dirty="0" err="1">
                <a:highlight>
                  <a:srgbClr val="FFFFFF"/>
                </a:highlight>
              </a:rPr>
              <a:t>N</a:t>
            </a:r>
            <a:r>
              <a:rPr lang="en-US" b="0" i="0" dirty="0" err="1">
                <a:effectLst/>
                <a:highlight>
                  <a:srgbClr val="FFFFFF"/>
                </a:highlight>
              </a:rPr>
              <a:t>umber_of_reviews</a:t>
            </a:r>
            <a:r>
              <a:rPr lang="en-US" b="0" i="0" dirty="0">
                <a:effectLst/>
                <a:highlight>
                  <a:srgbClr val="FFFFFF"/>
                </a:highlight>
              </a:rPr>
              <a:t> and </a:t>
            </a:r>
            <a:r>
              <a:rPr lang="en-US" b="0" i="0" dirty="0" err="1">
                <a:effectLst/>
                <a:highlight>
                  <a:srgbClr val="FFFFFF"/>
                </a:highlight>
              </a:rPr>
              <a:t>reviews_per_month</a:t>
            </a:r>
            <a:r>
              <a:rPr lang="en-US" b="0" i="0" dirty="0">
                <a:effectLst/>
                <a:highlight>
                  <a:srgbClr val="FFFFFF"/>
                </a:highlight>
              </a:rPr>
              <a:t> both </a:t>
            </a:r>
          </a:p>
          <a:p>
            <a:pPr marL="0" indent="0">
              <a:buNone/>
            </a:pPr>
            <a:r>
              <a:rPr lang="en-US" dirty="0">
                <a:highlight>
                  <a:srgbClr val="FFFFFF"/>
                </a:highlight>
              </a:rPr>
              <a:t>     </a:t>
            </a:r>
            <a:r>
              <a:rPr lang="en-US" b="0" i="0" dirty="0">
                <a:effectLst/>
                <a:highlight>
                  <a:srgbClr val="FFFFFF"/>
                </a:highlight>
              </a:rPr>
              <a:t>these columns are highly correlated indicating </a:t>
            </a:r>
          </a:p>
          <a:p>
            <a:pPr marL="0" indent="0">
              <a:buNone/>
            </a:pPr>
            <a:r>
              <a:rPr lang="en-US" dirty="0">
                <a:highlight>
                  <a:srgbClr val="FFFFFF"/>
                </a:highlight>
              </a:rPr>
              <a:t>     </a:t>
            </a:r>
            <a:r>
              <a:rPr lang="en-US" b="0" i="0" dirty="0">
                <a:effectLst/>
                <a:highlight>
                  <a:srgbClr val="FFFFFF"/>
                </a:highlight>
              </a:rPr>
              <a:t>Listings that receive a high number of reviews </a:t>
            </a:r>
          </a:p>
          <a:p>
            <a:pPr marL="0" indent="0">
              <a:buNone/>
            </a:pPr>
            <a:r>
              <a:rPr lang="en-US" dirty="0">
                <a:highlight>
                  <a:srgbClr val="FFFFFF"/>
                </a:highlight>
              </a:rPr>
              <a:t>     </a:t>
            </a:r>
            <a:r>
              <a:rPr lang="en-US" b="0" i="0" dirty="0">
                <a:effectLst/>
                <a:highlight>
                  <a:srgbClr val="FFFFFF"/>
                </a:highlight>
              </a:rPr>
              <a:t>overall are likely to maintain a relatively </a:t>
            </a:r>
          </a:p>
          <a:p>
            <a:pPr marL="0" indent="0">
              <a:buNone/>
            </a:pPr>
            <a:r>
              <a:rPr lang="en-US" dirty="0">
                <a:highlight>
                  <a:srgbClr val="FFFFFF"/>
                </a:highlight>
              </a:rPr>
              <a:t>     </a:t>
            </a:r>
            <a:r>
              <a:rPr lang="en-US" b="0" i="0" dirty="0">
                <a:effectLst/>
                <a:highlight>
                  <a:srgbClr val="FFFFFF"/>
                </a:highlight>
              </a:rPr>
              <a:t>consistent rate of reviews over time</a:t>
            </a:r>
            <a:r>
              <a:rPr lang="en-IN" b="0" i="0" dirty="0">
                <a:effectLst/>
                <a:highlight>
                  <a:srgbClr val="FFFFFF"/>
                </a:highlight>
              </a:rPr>
              <a:t>.</a:t>
            </a:r>
            <a:r>
              <a:rPr lang="en-IN" dirty="0"/>
              <a:t> </a:t>
            </a:r>
          </a:p>
          <a:p>
            <a:r>
              <a:rPr lang="en-US" b="0" i="0" dirty="0">
                <a:effectLst/>
                <a:highlight>
                  <a:srgbClr val="FFFFFF"/>
                </a:highlight>
              </a:rPr>
              <a:t>Here we observe that </a:t>
            </a:r>
            <a:r>
              <a:rPr lang="en-US" b="0" i="0" dirty="0" err="1">
                <a:effectLst/>
                <a:highlight>
                  <a:srgbClr val="FFFFFF"/>
                </a:highlight>
              </a:rPr>
              <a:t>calculated_host_listings_count</a:t>
            </a:r>
            <a:r>
              <a:rPr lang="en-US" b="0" i="0" dirty="0">
                <a:effectLst/>
                <a:highlight>
                  <a:srgbClr val="FFFFFF"/>
                </a:highlight>
              </a:rPr>
              <a:t> </a:t>
            </a:r>
          </a:p>
          <a:p>
            <a:pPr marL="0" indent="0">
              <a:buNone/>
            </a:pPr>
            <a:r>
              <a:rPr lang="en-US" b="0" i="0" dirty="0">
                <a:effectLst/>
                <a:highlight>
                  <a:srgbClr val="FFFFFF"/>
                </a:highlight>
              </a:rPr>
              <a:t>     and availability_365 have good positive </a:t>
            </a:r>
            <a:r>
              <a:rPr lang="en-US" b="0" i="0" dirty="0" err="1">
                <a:effectLst/>
                <a:highlight>
                  <a:srgbClr val="FFFFFF"/>
                </a:highlight>
              </a:rPr>
              <a:t>coorelation</a:t>
            </a:r>
            <a:r>
              <a:rPr lang="en-US" b="0" i="0" dirty="0">
                <a:effectLst/>
                <a:highlight>
                  <a:srgbClr val="FFFFFF"/>
                </a:highlight>
              </a:rPr>
              <a:t> </a:t>
            </a:r>
          </a:p>
          <a:p>
            <a:pPr marL="0" indent="0">
              <a:buNone/>
            </a:pPr>
            <a:r>
              <a:rPr lang="en-US" b="0" i="0" dirty="0">
                <a:effectLst/>
                <a:highlight>
                  <a:srgbClr val="FFFFFF"/>
                </a:highlight>
              </a:rPr>
              <a:t>     implying that hosts with a higher number of listings </a:t>
            </a:r>
          </a:p>
          <a:p>
            <a:pPr marL="0" indent="0">
              <a:buNone/>
            </a:pPr>
            <a:r>
              <a:rPr lang="en-US" b="0" i="0" dirty="0">
                <a:effectLst/>
                <a:highlight>
                  <a:srgbClr val="FFFFFF"/>
                </a:highlight>
              </a:rPr>
              <a:t>     tend to have their listings available for rent more often throughout the year.</a:t>
            </a:r>
          </a:p>
          <a:p>
            <a:r>
              <a:rPr lang="en-US" dirty="0" err="1">
                <a:highlight>
                  <a:srgbClr val="FFFFFF"/>
                </a:highlight>
              </a:rPr>
              <a:t>Minimum_nights</a:t>
            </a:r>
            <a:r>
              <a:rPr lang="en-US" dirty="0">
                <a:highlight>
                  <a:srgbClr val="FFFFFF"/>
                </a:highlight>
              </a:rPr>
              <a:t> and </a:t>
            </a:r>
            <a:r>
              <a:rPr lang="en-US" dirty="0" err="1">
                <a:highlight>
                  <a:srgbClr val="FFFFFF"/>
                </a:highlight>
              </a:rPr>
              <a:t>review_per_month</a:t>
            </a:r>
            <a:r>
              <a:rPr lang="en-US" dirty="0">
                <a:highlight>
                  <a:srgbClr val="FFFFFF"/>
                </a:highlight>
              </a:rPr>
              <a:t> have negative relationship which may</a:t>
            </a:r>
          </a:p>
          <a:p>
            <a:pPr marL="0" indent="0">
              <a:buNone/>
            </a:pPr>
            <a:r>
              <a:rPr lang="en-US" dirty="0">
                <a:highlight>
                  <a:srgbClr val="FFFFFF"/>
                </a:highlight>
              </a:rPr>
              <a:t>     indicate that geographies with higher review needs some improvements.</a:t>
            </a:r>
            <a:r>
              <a:rPr lang="en-IN" dirty="0"/>
              <a:t>                          </a:t>
            </a:r>
          </a:p>
        </p:txBody>
      </p:sp>
      <p:pic>
        <p:nvPicPr>
          <p:cNvPr id="7" name="Picture 6">
            <a:extLst>
              <a:ext uri="{FF2B5EF4-FFF2-40B4-BE49-F238E27FC236}">
                <a16:creationId xmlns:a16="http://schemas.microsoft.com/office/drawing/2014/main" id="{A2DF9C1A-9EFA-1B20-CDDA-04E9154B4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01" y="228601"/>
            <a:ext cx="2761301" cy="2599845"/>
          </a:xfrm>
          <a:prstGeom prst="rect">
            <a:avLst/>
          </a:prstGeom>
        </p:spPr>
      </p:pic>
    </p:spTree>
    <p:extLst>
      <p:ext uri="{BB962C8B-B14F-4D97-AF65-F5344CB8AC3E}">
        <p14:creationId xmlns:p14="http://schemas.microsoft.com/office/powerpoint/2010/main" val="155021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7F19-4903-0CDA-2B77-BDB021B3C22A}"/>
              </a:ext>
            </a:extLst>
          </p:cNvPr>
          <p:cNvSpPr>
            <a:spLocks noGrp="1"/>
          </p:cNvSpPr>
          <p:nvPr>
            <p:ph type="title"/>
          </p:nvPr>
        </p:nvSpPr>
        <p:spPr>
          <a:xfrm>
            <a:off x="677334" y="609600"/>
            <a:ext cx="8596668" cy="829733"/>
          </a:xfrm>
        </p:spPr>
        <p:txBody>
          <a:bodyPr/>
          <a:lstStyle/>
          <a:p>
            <a:r>
              <a:rPr lang="en-IN" dirty="0"/>
              <a:t>Execution</a:t>
            </a:r>
          </a:p>
        </p:txBody>
      </p:sp>
      <p:sp>
        <p:nvSpPr>
          <p:cNvPr id="3" name="Content Placeholder 2">
            <a:extLst>
              <a:ext uri="{FF2B5EF4-FFF2-40B4-BE49-F238E27FC236}">
                <a16:creationId xmlns:a16="http://schemas.microsoft.com/office/drawing/2014/main" id="{9E78F885-6C87-194D-DEAF-E6AB63F13F96}"/>
              </a:ext>
            </a:extLst>
          </p:cNvPr>
          <p:cNvSpPr>
            <a:spLocks noGrp="1"/>
          </p:cNvSpPr>
          <p:nvPr>
            <p:ph idx="1"/>
          </p:nvPr>
        </p:nvSpPr>
        <p:spPr>
          <a:xfrm>
            <a:off x="677334" y="1253067"/>
            <a:ext cx="8596668" cy="4788295"/>
          </a:xfrm>
        </p:spPr>
        <p:txBody>
          <a:bodyPr>
            <a:normAutofit fontScale="92500" lnSpcReduction="10000"/>
          </a:bodyPr>
          <a:lstStyle/>
          <a:p>
            <a:r>
              <a:rPr lang="en-IN" dirty="0"/>
              <a:t>Factors which influence Rental Price and </a:t>
            </a:r>
            <a:r>
              <a:rPr lang="en-IN" dirty="0" err="1"/>
              <a:t>Occupany</a:t>
            </a:r>
            <a:r>
              <a:rPr lang="en-IN" dirty="0"/>
              <a:t> Rates:</a:t>
            </a:r>
          </a:p>
          <a:p>
            <a:pPr algn="l">
              <a:buFont typeface="Arial" panose="020B0604020202020204" pitchFamily="34" charset="0"/>
              <a:buChar char="•"/>
            </a:pPr>
            <a:r>
              <a:rPr lang="en-US" b="1" i="0" dirty="0">
                <a:effectLst/>
                <a:highlight>
                  <a:srgbClr val="FFFFFF"/>
                </a:highlight>
                <a:latin typeface="system-ui"/>
              </a:rPr>
              <a:t>Average price:</a:t>
            </a:r>
            <a:r>
              <a:rPr lang="en-US" b="0" i="0" dirty="0">
                <a:effectLst/>
                <a:highlight>
                  <a:srgbClr val="FFFFFF"/>
                </a:highlight>
                <a:latin typeface="system-ui"/>
              </a:rPr>
              <a:t> Average price for </a:t>
            </a:r>
            <a:r>
              <a:rPr lang="en-US" b="0" i="0" dirty="0" err="1">
                <a:effectLst/>
                <a:highlight>
                  <a:srgbClr val="FFFFFF"/>
                </a:highlight>
                <a:latin typeface="system-ui"/>
              </a:rPr>
              <a:t>manhattan</a:t>
            </a:r>
            <a:r>
              <a:rPr lang="en-US" b="0" i="0" dirty="0">
                <a:effectLst/>
                <a:highlight>
                  <a:srgbClr val="FFFFFF"/>
                </a:highlight>
                <a:latin typeface="system-ui"/>
              </a:rPr>
              <a:t> is 160 and for </a:t>
            </a:r>
            <a:r>
              <a:rPr lang="en-US" b="0" i="0" dirty="0" err="1">
                <a:effectLst/>
                <a:highlight>
                  <a:srgbClr val="FFFFFF"/>
                </a:highlight>
                <a:latin typeface="system-ui"/>
              </a:rPr>
              <a:t>brookly</a:t>
            </a:r>
            <a:r>
              <a:rPr lang="en-US" b="0" i="0" dirty="0">
                <a:effectLst/>
                <a:highlight>
                  <a:srgbClr val="FFFFFF"/>
                </a:highlight>
                <a:latin typeface="system-ui"/>
              </a:rPr>
              <a:t>, queens and </a:t>
            </a:r>
            <a:r>
              <a:rPr lang="en-US" b="0" i="0" dirty="0" err="1">
                <a:effectLst/>
                <a:highlight>
                  <a:srgbClr val="FFFFFF"/>
                </a:highlight>
                <a:latin typeface="system-ui"/>
              </a:rPr>
              <a:t>staten</a:t>
            </a:r>
            <a:r>
              <a:rPr lang="en-US" b="0" i="0" dirty="0">
                <a:effectLst/>
                <a:highlight>
                  <a:srgbClr val="FFFFFF"/>
                </a:highlight>
                <a:latin typeface="system-ui"/>
              </a:rPr>
              <a:t> island is $100.</a:t>
            </a:r>
          </a:p>
          <a:p>
            <a:pPr algn="l">
              <a:buFont typeface="Arial" panose="020B0604020202020204" pitchFamily="34" charset="0"/>
              <a:buChar char="•"/>
            </a:pPr>
            <a:r>
              <a:rPr lang="en-US" b="1" i="0" dirty="0">
                <a:effectLst/>
                <a:highlight>
                  <a:srgbClr val="FFFFFF"/>
                </a:highlight>
                <a:latin typeface="system-ui"/>
              </a:rPr>
              <a:t>No of listings: </a:t>
            </a:r>
            <a:r>
              <a:rPr lang="en-US" b="0" i="0" dirty="0">
                <a:effectLst/>
                <a:highlight>
                  <a:srgbClr val="FFFFFF"/>
                </a:highlight>
                <a:latin typeface="system-ui"/>
              </a:rPr>
              <a:t>No of listings are max for </a:t>
            </a:r>
            <a:r>
              <a:rPr lang="en-US" b="0" i="0" dirty="0" err="1">
                <a:effectLst/>
                <a:highlight>
                  <a:srgbClr val="FFFFFF"/>
                </a:highlight>
                <a:latin typeface="system-ui"/>
              </a:rPr>
              <a:t>brooklyn</a:t>
            </a:r>
            <a:r>
              <a:rPr lang="en-US" b="0" i="0" dirty="0">
                <a:effectLst/>
                <a:highlight>
                  <a:srgbClr val="FFFFFF"/>
                </a:highlight>
                <a:latin typeface="system-ui"/>
              </a:rPr>
              <a:t> and </a:t>
            </a:r>
            <a:r>
              <a:rPr lang="en-US" b="0" i="0" dirty="0" err="1">
                <a:effectLst/>
                <a:highlight>
                  <a:srgbClr val="FFFFFF"/>
                </a:highlight>
                <a:latin typeface="system-ui"/>
              </a:rPr>
              <a:t>manhattan</a:t>
            </a:r>
            <a:r>
              <a:rPr lang="en-US" b="0" i="0" dirty="0">
                <a:effectLst/>
                <a:highlight>
                  <a:srgbClr val="FFFFFF"/>
                </a:highlight>
                <a:latin typeface="system-ui"/>
              </a:rPr>
              <a:t> is approx. 20000</a:t>
            </a:r>
          </a:p>
          <a:p>
            <a:pPr algn="l">
              <a:buFont typeface="Arial" panose="020B0604020202020204" pitchFamily="34" charset="0"/>
              <a:buChar char="•"/>
            </a:pPr>
            <a:r>
              <a:rPr lang="en-US" b="1" i="0" dirty="0" err="1">
                <a:effectLst/>
                <a:highlight>
                  <a:srgbClr val="FFFFFF"/>
                </a:highlight>
                <a:latin typeface="system-ui"/>
              </a:rPr>
              <a:t>Review_per_month</a:t>
            </a:r>
            <a:r>
              <a:rPr lang="en-US" b="1" i="0" dirty="0">
                <a:effectLst/>
                <a:highlight>
                  <a:srgbClr val="FFFFFF"/>
                </a:highlight>
                <a:latin typeface="system-ui"/>
              </a:rPr>
              <a:t>:</a:t>
            </a:r>
            <a:r>
              <a:rPr lang="en-US" b="0" i="0" dirty="0">
                <a:effectLst/>
                <a:highlight>
                  <a:srgbClr val="FFFFFF"/>
                </a:highlight>
                <a:latin typeface="system-ui"/>
              </a:rPr>
              <a:t> No of reviews per month are 1.50 for </a:t>
            </a:r>
            <a:r>
              <a:rPr lang="en-US" b="0" i="0" dirty="0" err="1">
                <a:effectLst/>
                <a:highlight>
                  <a:srgbClr val="FFFFFF"/>
                </a:highlight>
                <a:latin typeface="system-ui"/>
              </a:rPr>
              <a:t>staten</a:t>
            </a:r>
            <a:r>
              <a:rPr lang="en-US" b="0" i="0" dirty="0">
                <a:effectLst/>
                <a:highlight>
                  <a:srgbClr val="FFFFFF"/>
                </a:highlight>
                <a:latin typeface="system-ui"/>
              </a:rPr>
              <a:t> </a:t>
            </a:r>
            <a:r>
              <a:rPr lang="en-US" b="0" i="0" dirty="0" err="1">
                <a:effectLst/>
                <a:highlight>
                  <a:srgbClr val="FFFFFF"/>
                </a:highlight>
                <a:latin typeface="system-ui"/>
              </a:rPr>
              <a:t>island,bronx</a:t>
            </a:r>
            <a:r>
              <a:rPr lang="en-US" b="0" i="0" dirty="0">
                <a:effectLst/>
                <a:highlight>
                  <a:srgbClr val="FFFFFF"/>
                </a:highlight>
                <a:latin typeface="system-ui"/>
              </a:rPr>
              <a:t> and queens and for </a:t>
            </a:r>
            <a:r>
              <a:rPr lang="en-US" b="0" i="0" dirty="0" err="1">
                <a:effectLst/>
                <a:highlight>
                  <a:srgbClr val="FFFFFF"/>
                </a:highlight>
                <a:latin typeface="system-ui"/>
              </a:rPr>
              <a:t>brooklyn</a:t>
            </a:r>
            <a:r>
              <a:rPr lang="en-US" b="0" i="0" dirty="0">
                <a:effectLst/>
                <a:highlight>
                  <a:srgbClr val="FFFFFF"/>
                </a:highlight>
                <a:latin typeface="system-ui"/>
              </a:rPr>
              <a:t> and </a:t>
            </a:r>
            <a:r>
              <a:rPr lang="en-US" b="0" i="0" dirty="0" err="1">
                <a:effectLst/>
                <a:highlight>
                  <a:srgbClr val="FFFFFF"/>
                </a:highlight>
                <a:latin typeface="system-ui"/>
              </a:rPr>
              <a:t>manhattan</a:t>
            </a:r>
            <a:r>
              <a:rPr lang="en-US" b="0" i="0" dirty="0">
                <a:effectLst/>
                <a:highlight>
                  <a:srgbClr val="FFFFFF"/>
                </a:highlight>
                <a:latin typeface="system-ui"/>
              </a:rPr>
              <a:t> it is 1.25.</a:t>
            </a:r>
          </a:p>
          <a:p>
            <a:pPr algn="l">
              <a:buFont typeface="Arial" panose="020B0604020202020204" pitchFamily="34" charset="0"/>
              <a:buChar char="•"/>
            </a:pPr>
            <a:r>
              <a:rPr lang="en-US" b="1" i="0" dirty="0">
                <a:effectLst/>
                <a:highlight>
                  <a:srgbClr val="FFFFFF"/>
                </a:highlight>
                <a:latin typeface="system-ui"/>
              </a:rPr>
              <a:t>Availability_365:</a:t>
            </a:r>
            <a:r>
              <a:rPr lang="en-US" b="0" i="0" dirty="0">
                <a:effectLst/>
                <a:highlight>
                  <a:srgbClr val="FFFFFF"/>
                </a:highlight>
                <a:latin typeface="system-ui"/>
              </a:rPr>
              <a:t>State island has highest number of days available for booking </a:t>
            </a:r>
            <a:r>
              <a:rPr lang="en-US" b="0" i="0" dirty="0" err="1">
                <a:effectLst/>
                <a:highlight>
                  <a:srgbClr val="FFFFFF"/>
                </a:highlight>
                <a:latin typeface="system-ui"/>
              </a:rPr>
              <a:t>i.e</a:t>
            </a:r>
            <a:r>
              <a:rPr lang="en-US" b="0" i="0" dirty="0">
                <a:effectLst/>
                <a:highlight>
                  <a:srgbClr val="FFFFFF"/>
                </a:highlight>
                <a:latin typeface="system-ui"/>
              </a:rPr>
              <a:t> 200 and for queens and </a:t>
            </a:r>
            <a:r>
              <a:rPr lang="en-US" b="0" i="0" dirty="0" err="1">
                <a:effectLst/>
                <a:highlight>
                  <a:srgbClr val="FFFFFF"/>
                </a:highlight>
                <a:latin typeface="system-ui"/>
              </a:rPr>
              <a:t>bronx</a:t>
            </a:r>
            <a:r>
              <a:rPr lang="en-US" b="0" i="0" dirty="0">
                <a:effectLst/>
                <a:highlight>
                  <a:srgbClr val="FFFFFF"/>
                </a:highlight>
                <a:latin typeface="system-ui"/>
              </a:rPr>
              <a:t> it is 175 and for </a:t>
            </a:r>
            <a:r>
              <a:rPr lang="en-US" b="0" i="0" dirty="0" err="1">
                <a:effectLst/>
                <a:highlight>
                  <a:srgbClr val="FFFFFF"/>
                </a:highlight>
                <a:latin typeface="system-ui"/>
              </a:rPr>
              <a:t>manhattan</a:t>
            </a:r>
            <a:r>
              <a:rPr lang="en-US" b="0" i="0" dirty="0">
                <a:effectLst/>
                <a:highlight>
                  <a:srgbClr val="FFFFFF"/>
                </a:highlight>
                <a:latin typeface="system-ui"/>
              </a:rPr>
              <a:t> and </a:t>
            </a:r>
            <a:r>
              <a:rPr lang="en-US" b="0" i="0" dirty="0" err="1">
                <a:effectLst/>
                <a:highlight>
                  <a:srgbClr val="FFFFFF"/>
                </a:highlight>
                <a:latin typeface="system-ui"/>
              </a:rPr>
              <a:t>brooklyn</a:t>
            </a:r>
            <a:r>
              <a:rPr lang="en-US" b="0" i="0" dirty="0">
                <a:effectLst/>
                <a:highlight>
                  <a:srgbClr val="FFFFFF"/>
                </a:highlight>
                <a:latin typeface="system-ui"/>
              </a:rPr>
              <a:t> it is 100.</a:t>
            </a:r>
          </a:p>
          <a:p>
            <a:r>
              <a:rPr lang="en-US" dirty="0">
                <a:highlight>
                  <a:srgbClr val="FFFFFF"/>
                </a:highlight>
                <a:latin typeface="system-ui"/>
              </a:rPr>
              <a:t>Strategy to implement in order to enhance the experience of both host and guest:</a:t>
            </a:r>
          </a:p>
          <a:p>
            <a:pPr>
              <a:buFont typeface="Arial" panose="020B0604020202020204" pitchFamily="34" charset="0"/>
              <a:buChar char="•"/>
            </a:pPr>
            <a:r>
              <a:rPr lang="en-US" dirty="0">
                <a:highlight>
                  <a:srgbClr val="FFFFFF"/>
                </a:highlight>
                <a:latin typeface="system-ui"/>
              </a:rPr>
              <a:t>Focus on improving Additional services in region of Manhattan (for private room set) in order to retain and increase the customers.</a:t>
            </a:r>
          </a:p>
          <a:p>
            <a:pPr>
              <a:buFont typeface="Arial" panose="020B0604020202020204" pitchFamily="34" charset="0"/>
              <a:buChar char="•"/>
            </a:pPr>
            <a:r>
              <a:rPr lang="en-US" dirty="0">
                <a:highlight>
                  <a:srgbClr val="FFFFFF"/>
                </a:highlight>
                <a:latin typeface="system-ui"/>
              </a:rPr>
              <a:t>More seats can be increase for shared room set.</a:t>
            </a:r>
          </a:p>
          <a:p>
            <a:pPr>
              <a:buFont typeface="Arial" panose="020B0604020202020204" pitchFamily="34" charset="0"/>
              <a:buChar char="•"/>
            </a:pPr>
            <a:r>
              <a:rPr lang="en-US" dirty="0">
                <a:highlight>
                  <a:srgbClr val="FFFFFF"/>
                </a:highlight>
                <a:latin typeface="system-ui"/>
              </a:rPr>
              <a:t>In regions like Bronx, State Island and Queens we can see lower demands for rooms in general Therefore we can make effort to board-in more in-close localities of host for listings as there may be travelling issue. OR We can provide special cab facilities in these regions.</a:t>
            </a:r>
          </a:p>
          <a:p>
            <a:pPr>
              <a:buFont typeface="Arial" panose="020B0604020202020204" pitchFamily="34" charset="0"/>
              <a:buChar char="•"/>
            </a:pPr>
            <a:endParaRPr lang="en-US" b="0" i="0" dirty="0">
              <a:effectLst/>
              <a:highlight>
                <a:srgbClr val="FFFFFF"/>
              </a:highlight>
              <a:latin typeface="system-ui"/>
            </a:endParaRPr>
          </a:p>
          <a:p>
            <a:pPr marL="400050" indent="-400050">
              <a:buFont typeface="+mj-lt"/>
              <a:buAutoNum type="romanUcPeriod"/>
            </a:pPr>
            <a:endParaRPr lang="en-IN" dirty="0"/>
          </a:p>
        </p:txBody>
      </p:sp>
    </p:spTree>
    <p:extLst>
      <p:ext uri="{BB962C8B-B14F-4D97-AF65-F5344CB8AC3E}">
        <p14:creationId xmlns:p14="http://schemas.microsoft.com/office/powerpoint/2010/main" val="145122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B18E2-E82A-0FA3-9676-9F267C12A439}"/>
              </a:ext>
            </a:extLst>
          </p:cNvPr>
          <p:cNvSpPr>
            <a:spLocks noGrp="1"/>
          </p:cNvSpPr>
          <p:nvPr>
            <p:ph idx="1"/>
          </p:nvPr>
        </p:nvSpPr>
        <p:spPr>
          <a:xfrm>
            <a:off x="677334" y="152401"/>
            <a:ext cx="8596668" cy="6448096"/>
          </a:xfrm>
        </p:spPr>
        <p:txBody>
          <a:bodyPr/>
          <a:lstStyle/>
          <a:p>
            <a:pPr>
              <a:buFont typeface="Arial" panose="020B0604020202020204" pitchFamily="34" charset="0"/>
              <a:buChar char="•"/>
            </a:pPr>
            <a:r>
              <a:rPr lang="en-IN" dirty="0"/>
              <a:t>Shared room are in low demand in these areas so the listings can be divided in Larger and smaller listings.</a:t>
            </a:r>
            <a:br>
              <a:rPr lang="en-IN" dirty="0"/>
            </a:br>
            <a:r>
              <a:rPr lang="en-IN" dirty="0"/>
              <a:t>Larger listings -&gt; Shared room facility.</a:t>
            </a:r>
          </a:p>
          <a:p>
            <a:pPr marL="0" indent="0">
              <a:buNone/>
            </a:pPr>
            <a:r>
              <a:rPr lang="en-IN" dirty="0"/>
              <a:t>     Smaller listings -&gt; Single room/private apt.</a:t>
            </a:r>
          </a:p>
          <a:p>
            <a:pPr>
              <a:buFont typeface="Arial" panose="020B0604020202020204" pitchFamily="34" charset="0"/>
              <a:buChar char="•"/>
            </a:pPr>
            <a:r>
              <a:rPr lang="en-IN" dirty="0"/>
              <a:t>For private room/entire apt AIRBNB can introduce services like garden area, pool , more traditional approach which suits the location.</a:t>
            </a:r>
          </a:p>
          <a:p>
            <a:pPr>
              <a:buFont typeface="Arial" panose="020B0604020202020204" pitchFamily="34" charset="0"/>
              <a:buChar char="•"/>
            </a:pPr>
            <a:r>
              <a:rPr lang="en-IN" dirty="0"/>
              <a:t>If the firm can successfully execute these plans and maintain outcomes , then they can look into going into more newer complex geographies.</a:t>
            </a:r>
          </a:p>
        </p:txBody>
      </p:sp>
    </p:spTree>
    <p:extLst>
      <p:ext uri="{BB962C8B-B14F-4D97-AF65-F5344CB8AC3E}">
        <p14:creationId xmlns:p14="http://schemas.microsoft.com/office/powerpoint/2010/main" val="375872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0119-95D3-037A-090C-83301AE49358}"/>
              </a:ext>
            </a:extLst>
          </p:cNvPr>
          <p:cNvSpPr>
            <a:spLocks noGrp="1"/>
          </p:cNvSpPr>
          <p:nvPr>
            <p:ph type="title"/>
          </p:nvPr>
        </p:nvSpPr>
        <p:spPr>
          <a:xfrm>
            <a:off x="677334" y="609600"/>
            <a:ext cx="8596668" cy="777766"/>
          </a:xfrm>
        </p:spPr>
        <p:txBody>
          <a:bodyPr/>
          <a:lstStyle/>
          <a:p>
            <a:r>
              <a:rPr lang="en-IN" dirty="0"/>
              <a:t>Implications</a:t>
            </a:r>
          </a:p>
        </p:txBody>
      </p:sp>
      <p:sp>
        <p:nvSpPr>
          <p:cNvPr id="3" name="Content Placeholder 2">
            <a:extLst>
              <a:ext uri="{FF2B5EF4-FFF2-40B4-BE49-F238E27FC236}">
                <a16:creationId xmlns:a16="http://schemas.microsoft.com/office/drawing/2014/main" id="{0BD05F24-4683-7200-6876-A8C56188A228}"/>
              </a:ext>
            </a:extLst>
          </p:cNvPr>
          <p:cNvSpPr>
            <a:spLocks noGrp="1"/>
          </p:cNvSpPr>
          <p:nvPr>
            <p:ph idx="1"/>
          </p:nvPr>
        </p:nvSpPr>
        <p:spPr>
          <a:xfrm>
            <a:off x="677334" y="1229710"/>
            <a:ext cx="8596668" cy="5297213"/>
          </a:xfrm>
        </p:spPr>
        <p:txBody>
          <a:bodyPr/>
          <a:lstStyle/>
          <a:p>
            <a:r>
              <a:rPr lang="en-IN" b="1" dirty="0"/>
              <a:t>Operational Implications:</a:t>
            </a:r>
          </a:p>
          <a:p>
            <a:pPr>
              <a:buFont typeface="Arial" panose="020B0604020202020204" pitchFamily="34" charset="0"/>
              <a:buChar char="•"/>
            </a:pPr>
            <a:r>
              <a:rPr lang="en-IN" dirty="0"/>
              <a:t>Cab facilities -&gt; Saves travelling cost of guests -&gt; Increased pool of customers-&gt; More revenue.</a:t>
            </a:r>
          </a:p>
          <a:p>
            <a:pPr>
              <a:buFont typeface="Arial" panose="020B0604020202020204" pitchFamily="34" charset="0"/>
              <a:buChar char="•"/>
            </a:pPr>
            <a:r>
              <a:rPr lang="en-IN" dirty="0"/>
              <a:t>Shared room -&gt; Divide into Larger and smaller Rooms -&gt; Larger = Shared Room and Smaller = Private/Entire apt -&gt; Enhanced User Experience.</a:t>
            </a:r>
          </a:p>
          <a:p>
            <a:pPr>
              <a:buFont typeface="Arial" panose="020B0604020202020204" pitchFamily="34" charset="0"/>
              <a:buChar char="•"/>
            </a:pPr>
            <a:r>
              <a:rPr lang="en-IN" dirty="0"/>
              <a:t>Private room -&gt; Additional facilities(traditional) -&gt; Enhanced User Experience.</a:t>
            </a:r>
          </a:p>
          <a:p>
            <a:r>
              <a:rPr lang="en-IN" b="1" dirty="0"/>
              <a:t>Long-term Implications:</a:t>
            </a:r>
          </a:p>
          <a:p>
            <a:pPr>
              <a:buFont typeface="Arial" panose="020B0604020202020204" pitchFamily="34" charset="0"/>
              <a:buChar char="•"/>
            </a:pPr>
            <a:r>
              <a:rPr lang="en-IN" dirty="0"/>
              <a:t>Like </a:t>
            </a:r>
            <a:r>
              <a:rPr lang="en-IN" dirty="0" err="1"/>
              <a:t>TripAdvisor,Focusing</a:t>
            </a:r>
            <a:r>
              <a:rPr lang="en-IN" dirty="0"/>
              <a:t> on traditional roots of the geography help both hosts and guest and require less effort for the hosts.</a:t>
            </a:r>
          </a:p>
          <a:p>
            <a:pPr>
              <a:buFont typeface="Arial" panose="020B0604020202020204" pitchFamily="34" charset="0"/>
              <a:buChar char="•"/>
            </a:pPr>
            <a:r>
              <a:rPr lang="en-IN" dirty="0"/>
              <a:t>Introducing cab-facility feature helps firm build wide network which add on to the uniqueness of it.</a:t>
            </a:r>
          </a:p>
          <a:p>
            <a:pPr>
              <a:buFont typeface="Arial" panose="020B0604020202020204" pitchFamily="34" charset="0"/>
              <a:buChar char="•"/>
            </a:pPr>
            <a:r>
              <a:rPr lang="en-IN" dirty="0"/>
              <a:t>Implementing the plan for 6-month and if it turns out to be profitable then firm can look into entering into more challenging geographies.</a:t>
            </a:r>
          </a:p>
          <a:p>
            <a:pPr>
              <a:buFont typeface="Arial" panose="020B0604020202020204" pitchFamily="34" charset="0"/>
              <a:buChar char="•"/>
            </a:pPr>
            <a:endParaRPr lang="en-IN" b="1" dirty="0"/>
          </a:p>
          <a:p>
            <a:pPr>
              <a:buFont typeface="Arial" panose="020B0604020202020204" pitchFamily="34" charset="0"/>
              <a:buChar char="•"/>
            </a:pPr>
            <a:endParaRPr lang="en-IN" dirty="0"/>
          </a:p>
          <a:p>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80879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45A7-5626-8C46-10B5-69DF02413B5B}"/>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E09F3A0-0B9B-5875-F560-B4B3C4F8EEAA}"/>
              </a:ext>
            </a:extLst>
          </p:cNvPr>
          <p:cNvSpPr>
            <a:spLocks noGrp="1"/>
          </p:cNvSpPr>
          <p:nvPr>
            <p:ph sz="half" idx="1"/>
          </p:nvPr>
        </p:nvSpPr>
        <p:spPr/>
        <p:txBody>
          <a:bodyPr>
            <a:normAutofit fontScale="92500" lnSpcReduction="10000"/>
          </a:bodyPr>
          <a:lstStyle/>
          <a:p>
            <a:pPr marL="0" indent="0">
              <a:buNone/>
            </a:pPr>
            <a:r>
              <a:rPr lang="en-IN" sz="2800" dirty="0"/>
              <a:t>Business Plan</a:t>
            </a:r>
          </a:p>
          <a:p>
            <a:r>
              <a:rPr lang="en-IN" sz="2800" dirty="0"/>
              <a:t>Company overview</a:t>
            </a:r>
          </a:p>
          <a:p>
            <a:r>
              <a:rPr lang="en-IN" sz="2800" dirty="0"/>
              <a:t>SWOT</a:t>
            </a:r>
          </a:p>
          <a:p>
            <a:r>
              <a:rPr lang="en-IN" sz="2800" dirty="0"/>
              <a:t>Objectives.</a:t>
            </a:r>
          </a:p>
        </p:txBody>
      </p:sp>
      <p:sp>
        <p:nvSpPr>
          <p:cNvPr id="4" name="Content Placeholder 3">
            <a:extLst>
              <a:ext uri="{FF2B5EF4-FFF2-40B4-BE49-F238E27FC236}">
                <a16:creationId xmlns:a16="http://schemas.microsoft.com/office/drawing/2014/main" id="{8C76C141-A0F8-B8E4-2340-DD62158F1FB7}"/>
              </a:ext>
            </a:extLst>
          </p:cNvPr>
          <p:cNvSpPr>
            <a:spLocks noGrp="1"/>
          </p:cNvSpPr>
          <p:nvPr>
            <p:ph sz="half" idx="2"/>
          </p:nvPr>
        </p:nvSpPr>
        <p:spPr>
          <a:xfrm>
            <a:off x="5089970" y="1597573"/>
            <a:ext cx="4184034" cy="4443790"/>
          </a:xfrm>
        </p:spPr>
        <p:txBody>
          <a:bodyPr>
            <a:normAutofit fontScale="92500" lnSpcReduction="10000"/>
          </a:bodyPr>
          <a:lstStyle/>
          <a:p>
            <a:pPr marL="0" indent="0">
              <a:buNone/>
            </a:pPr>
            <a:r>
              <a:rPr lang="en-IN" sz="2700" dirty="0"/>
              <a:t>Problem Statement:  </a:t>
            </a:r>
          </a:p>
          <a:p>
            <a:pPr>
              <a:buFont typeface="Wingdings" panose="05000000000000000000" pitchFamily="2" charset="2"/>
              <a:buChar char="§"/>
            </a:pPr>
            <a:r>
              <a:rPr lang="en-IN" sz="2700" dirty="0"/>
              <a:t>Understand various factors influencing rental prices and occupancy rates.</a:t>
            </a:r>
          </a:p>
          <a:p>
            <a:pPr>
              <a:buFont typeface="Wingdings" panose="05000000000000000000" pitchFamily="2" charset="2"/>
              <a:buChar char="§"/>
            </a:pPr>
            <a:r>
              <a:rPr lang="en-IN" sz="2700" dirty="0"/>
              <a:t>Strategy to improve experiences of both guests and hosts.</a:t>
            </a:r>
          </a:p>
          <a:p>
            <a:pPr>
              <a:buFont typeface="Wingdings" panose="05000000000000000000" pitchFamily="2" charset="2"/>
              <a:buChar char="§"/>
            </a:pPr>
            <a:r>
              <a:rPr lang="en-IN" sz="2700" dirty="0"/>
              <a:t>Provisions if they can enter newer geographies or not.</a:t>
            </a:r>
          </a:p>
          <a:p>
            <a:pPr marL="0" indent="0">
              <a:buNone/>
            </a:pPr>
            <a:endParaRPr lang="en-IN" dirty="0"/>
          </a:p>
        </p:txBody>
      </p:sp>
    </p:spTree>
    <p:extLst>
      <p:ext uri="{BB962C8B-B14F-4D97-AF65-F5344CB8AC3E}">
        <p14:creationId xmlns:p14="http://schemas.microsoft.com/office/powerpoint/2010/main" val="419926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9A82-AB6F-BDB4-2CCC-7947D87BB0FA}"/>
              </a:ext>
            </a:extLst>
          </p:cNvPr>
          <p:cNvSpPr>
            <a:spLocks noGrp="1"/>
          </p:cNvSpPr>
          <p:nvPr>
            <p:ph type="title"/>
          </p:nvPr>
        </p:nvSpPr>
        <p:spPr/>
        <p:txBody>
          <a:bodyPr/>
          <a:lstStyle/>
          <a:p>
            <a:pPr algn="ctr"/>
            <a:r>
              <a:rPr lang="en-IN" dirty="0"/>
              <a:t>Company Overview</a:t>
            </a:r>
            <a:br>
              <a:rPr lang="en-IN" dirty="0"/>
            </a:br>
            <a:r>
              <a:rPr lang="en-IN" dirty="0"/>
              <a:t>(AIRBNB)</a:t>
            </a:r>
          </a:p>
        </p:txBody>
      </p:sp>
      <p:sp>
        <p:nvSpPr>
          <p:cNvPr id="3" name="Content Placeholder 2">
            <a:extLst>
              <a:ext uri="{FF2B5EF4-FFF2-40B4-BE49-F238E27FC236}">
                <a16:creationId xmlns:a16="http://schemas.microsoft.com/office/drawing/2014/main" id="{ADC2BF61-A856-6F1A-D9C5-2F3BB5E8E8BA}"/>
              </a:ext>
            </a:extLst>
          </p:cNvPr>
          <p:cNvSpPr>
            <a:spLocks noGrp="1"/>
          </p:cNvSpPr>
          <p:nvPr>
            <p:ph idx="1"/>
          </p:nvPr>
        </p:nvSpPr>
        <p:spPr/>
        <p:txBody>
          <a:bodyPr/>
          <a:lstStyle/>
          <a:p>
            <a:pPr marL="0" indent="0">
              <a:buNone/>
            </a:pPr>
            <a:r>
              <a:rPr lang="en-US" sz="2700" dirty="0"/>
              <a:t>Airbnb is a global online marketplace and hospitality service platform that allows people to list, discover, and book accommodations around the world. Founded in 2008, the company has revolutionized the travel and hospitality industry by providing a wide variety of lodging options, including vacation rentals, apartment rentals, homestays, hostel beds, and hotel rooms. In addition to lodging, Airbnb offers unique tourism experiences and activities hosted by locals</a:t>
            </a:r>
            <a:r>
              <a:rPr lang="en-US" dirty="0"/>
              <a:t>.</a:t>
            </a:r>
            <a:endParaRPr lang="en-IN" dirty="0"/>
          </a:p>
        </p:txBody>
      </p:sp>
    </p:spTree>
    <p:extLst>
      <p:ext uri="{BB962C8B-B14F-4D97-AF65-F5344CB8AC3E}">
        <p14:creationId xmlns:p14="http://schemas.microsoft.com/office/powerpoint/2010/main" val="41545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F1A1-72D6-322B-87D4-FD6C66926178}"/>
              </a:ext>
            </a:extLst>
          </p:cNvPr>
          <p:cNvSpPr>
            <a:spLocks noGrp="1"/>
          </p:cNvSpPr>
          <p:nvPr>
            <p:ph type="title"/>
          </p:nvPr>
        </p:nvSpPr>
        <p:spPr>
          <a:xfrm>
            <a:off x="677334" y="232297"/>
            <a:ext cx="8596668" cy="874608"/>
          </a:xfrm>
        </p:spPr>
        <p:txBody>
          <a:bodyPr/>
          <a:lstStyle/>
          <a:p>
            <a:pPr algn="ctr"/>
            <a:r>
              <a:rPr lang="en-IN" dirty="0"/>
              <a:t>SWOT ANALYSIS</a:t>
            </a:r>
          </a:p>
        </p:txBody>
      </p:sp>
      <p:graphicFrame>
        <p:nvGraphicFramePr>
          <p:cNvPr id="10" name="Content Placeholder 9">
            <a:extLst>
              <a:ext uri="{FF2B5EF4-FFF2-40B4-BE49-F238E27FC236}">
                <a16:creationId xmlns:a16="http://schemas.microsoft.com/office/drawing/2014/main" id="{65108695-A50A-BFC9-0606-3D6696A4A218}"/>
              </a:ext>
            </a:extLst>
          </p:cNvPr>
          <p:cNvGraphicFramePr>
            <a:graphicFrameLocks noGrp="1"/>
          </p:cNvGraphicFramePr>
          <p:nvPr>
            <p:ph idx="1"/>
            <p:extLst>
              <p:ext uri="{D42A27DB-BD31-4B8C-83A1-F6EECF244321}">
                <p14:modId xmlns:p14="http://schemas.microsoft.com/office/powerpoint/2010/main" val="60860893"/>
              </p:ext>
            </p:extLst>
          </p:nvPr>
        </p:nvGraphicFramePr>
        <p:xfrm>
          <a:off x="548997" y="1082842"/>
          <a:ext cx="9284813" cy="5396566"/>
        </p:xfrm>
        <a:graphic>
          <a:graphicData uri="http://schemas.openxmlformats.org/drawingml/2006/table">
            <a:tbl>
              <a:tblPr firstRow="1" bandRow="1">
                <a:tableStyleId>{5940675A-B579-460E-94D1-54222C63F5DA}</a:tableStyleId>
              </a:tblPr>
              <a:tblGrid>
                <a:gridCol w="2386179">
                  <a:extLst>
                    <a:ext uri="{9D8B030D-6E8A-4147-A177-3AD203B41FA5}">
                      <a16:colId xmlns:a16="http://schemas.microsoft.com/office/drawing/2014/main" val="1853519396"/>
                    </a:ext>
                  </a:extLst>
                </a:gridCol>
                <a:gridCol w="2294021">
                  <a:extLst>
                    <a:ext uri="{9D8B030D-6E8A-4147-A177-3AD203B41FA5}">
                      <a16:colId xmlns:a16="http://schemas.microsoft.com/office/drawing/2014/main" val="1519931386"/>
                    </a:ext>
                  </a:extLst>
                </a:gridCol>
                <a:gridCol w="2503098">
                  <a:extLst>
                    <a:ext uri="{9D8B030D-6E8A-4147-A177-3AD203B41FA5}">
                      <a16:colId xmlns:a16="http://schemas.microsoft.com/office/drawing/2014/main" val="2550545541"/>
                    </a:ext>
                  </a:extLst>
                </a:gridCol>
                <a:gridCol w="2101515">
                  <a:extLst>
                    <a:ext uri="{9D8B030D-6E8A-4147-A177-3AD203B41FA5}">
                      <a16:colId xmlns:a16="http://schemas.microsoft.com/office/drawing/2014/main" val="1016705256"/>
                    </a:ext>
                  </a:extLst>
                </a:gridCol>
              </a:tblGrid>
              <a:tr h="641686">
                <a:tc>
                  <a:txBody>
                    <a:bodyPr/>
                    <a:lstStyle/>
                    <a:p>
                      <a:r>
                        <a:rPr lang="en-IN" sz="2700" dirty="0"/>
                        <a:t>Strengths</a:t>
                      </a:r>
                    </a:p>
                  </a:txBody>
                  <a:tcPr/>
                </a:tc>
                <a:tc>
                  <a:txBody>
                    <a:bodyPr/>
                    <a:lstStyle/>
                    <a:p>
                      <a:r>
                        <a:rPr lang="en-IN" sz="2700" dirty="0"/>
                        <a:t>Weakness</a:t>
                      </a:r>
                    </a:p>
                  </a:txBody>
                  <a:tcPr/>
                </a:tc>
                <a:tc>
                  <a:txBody>
                    <a:bodyPr/>
                    <a:lstStyle/>
                    <a:p>
                      <a:r>
                        <a:rPr lang="en-IN" sz="2500" dirty="0"/>
                        <a:t>Opportunities</a:t>
                      </a:r>
                    </a:p>
                  </a:txBody>
                  <a:tcPr/>
                </a:tc>
                <a:tc>
                  <a:txBody>
                    <a:bodyPr/>
                    <a:lstStyle/>
                    <a:p>
                      <a:r>
                        <a:rPr lang="en-IN" sz="2700" dirty="0"/>
                        <a:t>Threats</a:t>
                      </a:r>
                    </a:p>
                  </a:txBody>
                  <a:tcPr/>
                </a:tc>
                <a:extLst>
                  <a:ext uri="{0D108BD9-81ED-4DB2-BD59-A6C34878D82A}">
                    <a16:rowId xmlns:a16="http://schemas.microsoft.com/office/drawing/2014/main" val="1365893847"/>
                  </a:ext>
                </a:extLst>
              </a:tr>
              <a:tr h="4013512">
                <a:tc>
                  <a:txBody>
                    <a:bodyPr/>
                    <a:lstStyle/>
                    <a:p>
                      <a:pPr marL="285750" indent="-285750">
                        <a:buFont typeface="Arial" panose="020B0604020202020204" pitchFamily="34" charset="0"/>
                        <a:buChar char="•"/>
                      </a:pPr>
                      <a:r>
                        <a:rPr lang="en-IN" dirty="0"/>
                        <a:t>Has a Global Reach across over 220 countries.</a:t>
                      </a:r>
                    </a:p>
                    <a:p>
                      <a:pPr marL="285750" indent="-285750">
                        <a:buFont typeface="Arial" panose="020B0604020202020204" pitchFamily="34" charset="0"/>
                        <a:buChar char="•"/>
                      </a:pPr>
                      <a:r>
                        <a:rPr lang="en-IN" dirty="0"/>
                        <a:t>Provides wide spectrum of facilities like room ,unique stays , swimming pools etc.</a:t>
                      </a:r>
                    </a:p>
                    <a:p>
                      <a:pPr marL="285750" indent="-285750">
                        <a:buFont typeface="Arial" panose="020B0604020202020204" pitchFamily="34" charset="0"/>
                        <a:buChar char="•"/>
                      </a:pPr>
                      <a:r>
                        <a:rPr lang="en-IN" dirty="0"/>
                        <a:t>Offers Flexible short-term, Long-term and business travel </a:t>
                      </a:r>
                      <a:r>
                        <a:rPr lang="en-IN" dirty="0" err="1"/>
                        <a:t>acomodations</a:t>
                      </a:r>
                      <a:r>
                        <a:rPr lang="en-IN" dirty="0"/>
                        <a:t>.</a:t>
                      </a:r>
                    </a:p>
                  </a:txBody>
                  <a:tcPr/>
                </a:tc>
                <a:tc>
                  <a:txBody>
                    <a:bodyPr/>
                    <a:lstStyle/>
                    <a:p>
                      <a:pPr marL="285750" indent="-285750">
                        <a:buFont typeface="Arial" panose="020B0604020202020204" pitchFamily="34" charset="0"/>
                        <a:buChar char="•"/>
                      </a:pPr>
                      <a:r>
                        <a:rPr lang="en-IN" dirty="0"/>
                        <a:t>Both hosts and guests incur service fees, which can make stays more expensive.</a:t>
                      </a:r>
                    </a:p>
                    <a:p>
                      <a:pPr marL="285750" indent="-285750">
                        <a:buFont typeface="Arial" panose="020B0604020202020204" pitchFamily="34" charset="0"/>
                        <a:buChar char="•"/>
                      </a:pPr>
                      <a:r>
                        <a:rPr lang="en-IN" dirty="0"/>
                        <a:t>Maintaining quality condition of listings can lead to customer dissatisfaction.</a:t>
                      </a:r>
                    </a:p>
                  </a:txBody>
                  <a:tcPr/>
                </a:tc>
                <a:tc>
                  <a:txBody>
                    <a:bodyPr/>
                    <a:lstStyle/>
                    <a:p>
                      <a:pPr marL="285750" indent="-285750">
                        <a:buFont typeface="Arial" panose="020B0604020202020204" pitchFamily="34" charset="0"/>
                        <a:buChar char="•"/>
                      </a:pPr>
                      <a:r>
                        <a:rPr lang="en-IN" dirty="0"/>
                        <a:t>Entering in new geographies with emerging markets.</a:t>
                      </a:r>
                    </a:p>
                    <a:p>
                      <a:pPr marL="285750" indent="-285750">
                        <a:buFont typeface="Arial" panose="020B0604020202020204" pitchFamily="34" charset="0"/>
                        <a:buChar char="•"/>
                      </a:pPr>
                      <a:r>
                        <a:rPr lang="en-IN" dirty="0"/>
                        <a:t>Enhancing more services through incorporating new services like customer support, technical side etc.</a:t>
                      </a:r>
                    </a:p>
                  </a:txBody>
                  <a:tcPr/>
                </a:tc>
                <a:tc>
                  <a:txBody>
                    <a:bodyPr/>
                    <a:lstStyle/>
                    <a:p>
                      <a:pPr marL="285750" indent="-285750">
                        <a:buFont typeface="Arial" panose="020B0604020202020204" pitchFamily="34" charset="0"/>
                        <a:buChar char="•"/>
                      </a:pPr>
                      <a:r>
                        <a:rPr lang="en-IN" dirty="0"/>
                        <a:t>Strong competition from various vacation platforms like </a:t>
                      </a:r>
                      <a:r>
                        <a:rPr lang="en-IN" dirty="0" err="1"/>
                        <a:t>Vrbo</a:t>
                      </a:r>
                      <a:r>
                        <a:rPr lang="en-IN" dirty="0"/>
                        <a:t>, Booking.com.</a:t>
                      </a:r>
                    </a:p>
                    <a:p>
                      <a:pPr marL="285750" indent="-285750">
                        <a:buFont typeface="Arial" panose="020B0604020202020204" pitchFamily="34" charset="0"/>
                        <a:buChar char="•"/>
                      </a:pPr>
                      <a:r>
                        <a:rPr lang="en-IN" dirty="0"/>
                        <a:t>Increased competition in </a:t>
                      </a:r>
                    </a:p>
                    <a:p>
                      <a:pPr marL="0" indent="0">
                        <a:buFont typeface="Arial" panose="020B0604020202020204" pitchFamily="34" charset="0"/>
                        <a:buNone/>
                      </a:pPr>
                      <a:r>
                        <a:rPr lang="en-IN" dirty="0"/>
                        <a:t>    certain location</a:t>
                      </a:r>
                    </a:p>
                    <a:p>
                      <a:pPr marL="285750" indent="-285750">
                        <a:buFont typeface="Arial" panose="020B0604020202020204" pitchFamily="34" charset="0"/>
                        <a:buChar char="•"/>
                      </a:pPr>
                      <a:r>
                        <a:rPr lang="en-IN" dirty="0"/>
                        <a:t>Increasing regulations and legal challenges in various </a:t>
                      </a:r>
                      <a:r>
                        <a:rPr lang="en-IN" dirty="0" err="1"/>
                        <a:t>citites</a:t>
                      </a:r>
                      <a:r>
                        <a:rPr lang="en-IN" dirty="0"/>
                        <a:t> can limit growth.</a:t>
                      </a:r>
                    </a:p>
                  </a:txBody>
                  <a:tcPr/>
                </a:tc>
                <a:extLst>
                  <a:ext uri="{0D108BD9-81ED-4DB2-BD59-A6C34878D82A}">
                    <a16:rowId xmlns:a16="http://schemas.microsoft.com/office/drawing/2014/main" val="1220114279"/>
                  </a:ext>
                </a:extLst>
              </a:tr>
            </a:tbl>
          </a:graphicData>
        </a:graphic>
      </p:graphicFrame>
    </p:spTree>
    <p:extLst>
      <p:ext uri="{BB962C8B-B14F-4D97-AF65-F5344CB8AC3E}">
        <p14:creationId xmlns:p14="http://schemas.microsoft.com/office/powerpoint/2010/main" val="60690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3BF4-714F-55B1-AA56-76C6064D665A}"/>
              </a:ext>
            </a:extLst>
          </p:cNvPr>
          <p:cNvSpPr>
            <a:spLocks noGrp="1"/>
          </p:cNvSpPr>
          <p:nvPr>
            <p:ph type="title"/>
          </p:nvPr>
        </p:nvSpPr>
        <p:spPr>
          <a:xfrm>
            <a:off x="677334" y="609600"/>
            <a:ext cx="8596668" cy="668867"/>
          </a:xfrm>
        </p:spPr>
        <p:txBody>
          <a:bodyPr/>
          <a:lstStyle/>
          <a:p>
            <a:r>
              <a:rPr lang="en-IN" dirty="0"/>
              <a:t>Market Share</a:t>
            </a:r>
          </a:p>
        </p:txBody>
      </p:sp>
      <p:graphicFrame>
        <p:nvGraphicFramePr>
          <p:cNvPr id="6" name="Content Placeholder 5">
            <a:extLst>
              <a:ext uri="{FF2B5EF4-FFF2-40B4-BE49-F238E27FC236}">
                <a16:creationId xmlns:a16="http://schemas.microsoft.com/office/drawing/2014/main" id="{1E7E37EC-3597-1F64-DE7C-939519CC9626}"/>
              </a:ext>
            </a:extLst>
          </p:cNvPr>
          <p:cNvGraphicFramePr>
            <a:graphicFrameLocks noGrp="1"/>
          </p:cNvGraphicFramePr>
          <p:nvPr>
            <p:ph idx="1"/>
            <p:extLst>
              <p:ext uri="{D42A27DB-BD31-4B8C-83A1-F6EECF244321}">
                <p14:modId xmlns:p14="http://schemas.microsoft.com/office/powerpoint/2010/main" val="2588464574"/>
              </p:ext>
            </p:extLst>
          </p:nvPr>
        </p:nvGraphicFramePr>
        <p:xfrm>
          <a:off x="1194329" y="1845204"/>
          <a:ext cx="7424737" cy="34549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75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AF03-6E17-4679-CF28-E92BBA0633B8}"/>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71549180-C97F-48C8-0B0E-8C2FEF691E48}"/>
              </a:ext>
            </a:extLst>
          </p:cNvPr>
          <p:cNvSpPr>
            <a:spLocks noGrp="1"/>
          </p:cNvSpPr>
          <p:nvPr>
            <p:ph idx="1"/>
          </p:nvPr>
        </p:nvSpPr>
        <p:spPr/>
        <p:txBody>
          <a:bodyPr>
            <a:normAutofit/>
          </a:bodyPr>
          <a:lstStyle/>
          <a:p>
            <a:r>
              <a:rPr lang="en-IN" sz="2700" dirty="0"/>
              <a:t>To understand various factors influencing rental prices and occupancy rates.</a:t>
            </a:r>
          </a:p>
          <a:p>
            <a:r>
              <a:rPr lang="en-IN" sz="2700" dirty="0"/>
              <a:t>What are scopes of new features which AIRBNB can add in their listings.</a:t>
            </a:r>
          </a:p>
          <a:p>
            <a:r>
              <a:rPr lang="en-IN" sz="2700" dirty="0"/>
              <a:t> Provide recommendations on which steps hosts need to take in order to optimise their experience.</a:t>
            </a:r>
          </a:p>
        </p:txBody>
      </p:sp>
    </p:spTree>
    <p:extLst>
      <p:ext uri="{BB962C8B-B14F-4D97-AF65-F5344CB8AC3E}">
        <p14:creationId xmlns:p14="http://schemas.microsoft.com/office/powerpoint/2010/main" val="170513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BC78-0490-832F-FD06-A17624D34448}"/>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6931B9D-14F3-72E5-8163-E66F19319EFC}"/>
              </a:ext>
            </a:extLst>
          </p:cNvPr>
          <p:cNvSpPr>
            <a:spLocks noGrp="1"/>
          </p:cNvSpPr>
          <p:nvPr>
            <p:ph idx="1"/>
          </p:nvPr>
        </p:nvSpPr>
        <p:spPr>
          <a:xfrm>
            <a:off x="677334" y="1363579"/>
            <a:ext cx="8596668" cy="4677783"/>
          </a:xfrm>
        </p:spPr>
        <p:txBody>
          <a:bodyPr/>
          <a:lstStyle/>
          <a:p>
            <a:pPr marL="0" indent="0">
              <a:buNone/>
            </a:pPr>
            <a:endParaRPr lang="en-IN" dirty="0"/>
          </a:p>
          <a:p>
            <a:r>
              <a:rPr lang="en-IN" dirty="0"/>
              <a:t>From the above visual we can observe that most </a:t>
            </a:r>
          </a:p>
          <a:p>
            <a:pPr marL="0" indent="0">
              <a:buNone/>
            </a:pPr>
            <a:r>
              <a:rPr lang="en-IN" dirty="0"/>
              <a:t>     guests are preferring entire apt/private rooms.</a:t>
            </a:r>
          </a:p>
          <a:p>
            <a:r>
              <a:rPr lang="en-IN" dirty="0"/>
              <a:t>Manhattan is the most expensive city for rental prices</a:t>
            </a:r>
          </a:p>
          <a:p>
            <a:pPr marL="0" indent="0">
              <a:buNone/>
            </a:pPr>
            <a:r>
              <a:rPr lang="en-IN" dirty="0"/>
              <a:t>     and Entire apt has its strong presence in this.</a:t>
            </a:r>
          </a:p>
          <a:p>
            <a:endParaRPr lang="en-IN" dirty="0"/>
          </a:p>
          <a:p>
            <a:pPr marL="0" indent="0">
              <a:buNone/>
            </a:pPr>
            <a:endParaRPr lang="en-IN" dirty="0"/>
          </a:p>
          <a:p>
            <a:pPr marL="0" indent="0">
              <a:buNone/>
            </a:pPr>
            <a:r>
              <a:rPr lang="en-IN" dirty="0"/>
              <a:t>                                    </a:t>
            </a:r>
          </a:p>
        </p:txBody>
      </p:sp>
      <p:pic>
        <p:nvPicPr>
          <p:cNvPr id="4" name="Content Placeholder 4">
            <a:extLst>
              <a:ext uri="{FF2B5EF4-FFF2-40B4-BE49-F238E27FC236}">
                <a16:creationId xmlns:a16="http://schemas.microsoft.com/office/drawing/2014/main" id="{FEFAAF5E-B669-9F90-147D-B39D2148F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221" y="1363579"/>
            <a:ext cx="2331781" cy="1902392"/>
          </a:xfrm>
          <a:prstGeom prst="rect">
            <a:avLst/>
          </a:prstGeom>
        </p:spPr>
      </p:pic>
      <p:pic>
        <p:nvPicPr>
          <p:cNvPr id="6" name="Picture 5">
            <a:extLst>
              <a:ext uri="{FF2B5EF4-FFF2-40B4-BE49-F238E27FC236}">
                <a16:creationId xmlns:a16="http://schemas.microsoft.com/office/drawing/2014/main" id="{9E45E499-B7C5-8090-8808-55479C95E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229" y="3702471"/>
            <a:ext cx="2257704" cy="1517106"/>
          </a:xfrm>
          <a:prstGeom prst="rect">
            <a:avLst/>
          </a:prstGeom>
        </p:spPr>
      </p:pic>
      <p:pic>
        <p:nvPicPr>
          <p:cNvPr id="8" name="Picture 7">
            <a:extLst>
              <a:ext uri="{FF2B5EF4-FFF2-40B4-BE49-F238E27FC236}">
                <a16:creationId xmlns:a16="http://schemas.microsoft.com/office/drawing/2014/main" id="{3BB0F147-9D7F-F3B8-8029-655B060E1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769" y="3763562"/>
            <a:ext cx="2393619" cy="1513802"/>
          </a:xfrm>
          <a:prstGeom prst="rect">
            <a:avLst/>
          </a:prstGeom>
        </p:spPr>
      </p:pic>
      <p:pic>
        <p:nvPicPr>
          <p:cNvPr id="10" name="Picture 9">
            <a:extLst>
              <a:ext uri="{FF2B5EF4-FFF2-40B4-BE49-F238E27FC236}">
                <a16:creationId xmlns:a16="http://schemas.microsoft.com/office/drawing/2014/main" id="{063318C1-586A-63C1-BBB0-13B3CFA18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0952" y="3833064"/>
            <a:ext cx="2754712" cy="1444300"/>
          </a:xfrm>
          <a:prstGeom prst="rect">
            <a:avLst/>
          </a:prstGeom>
        </p:spPr>
      </p:pic>
    </p:spTree>
    <p:extLst>
      <p:ext uri="{BB962C8B-B14F-4D97-AF65-F5344CB8AC3E}">
        <p14:creationId xmlns:p14="http://schemas.microsoft.com/office/powerpoint/2010/main" val="112222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E1819-9B82-ECCC-E0A1-AEF5FFE1CC32}"/>
              </a:ext>
            </a:extLst>
          </p:cNvPr>
          <p:cNvSpPr>
            <a:spLocks noGrp="1"/>
          </p:cNvSpPr>
          <p:nvPr>
            <p:ph idx="1"/>
          </p:nvPr>
        </p:nvSpPr>
        <p:spPr>
          <a:xfrm>
            <a:off x="677334" y="609599"/>
            <a:ext cx="8596668" cy="5431763"/>
          </a:xfrm>
        </p:spPr>
        <p:txBody>
          <a:bodyPr>
            <a:normAutofit fontScale="92500" lnSpcReduction="20000"/>
          </a:bodyPr>
          <a:lstStyle/>
          <a:p>
            <a:r>
              <a:rPr lang="en-IN" dirty="0"/>
              <a:t>   Density of availability of houses is comparatively</a:t>
            </a:r>
          </a:p>
          <a:p>
            <a:pPr marL="0" indent="0">
              <a:buNone/>
            </a:pPr>
            <a:r>
              <a:rPr lang="en-IN" dirty="0"/>
              <a:t>        higher in </a:t>
            </a:r>
            <a:r>
              <a:rPr lang="en-IN" dirty="0" err="1"/>
              <a:t>Bronx,State</a:t>
            </a:r>
            <a:r>
              <a:rPr lang="en-IN" dirty="0"/>
              <a:t> Island, Queens.</a:t>
            </a:r>
          </a:p>
          <a:p>
            <a:pPr marL="0" indent="0">
              <a:buNone/>
            </a:pPr>
            <a:r>
              <a:rPr lang="en-IN" dirty="0"/>
              <a:t>        which implies there is comparatively lower </a:t>
            </a:r>
          </a:p>
          <a:p>
            <a:pPr marL="0" indent="0">
              <a:buNone/>
            </a:pPr>
            <a:r>
              <a:rPr lang="en-IN" dirty="0"/>
              <a:t>        demand in these locations.</a:t>
            </a:r>
          </a:p>
          <a:p>
            <a:pPr marL="0" indent="0">
              <a:buNone/>
            </a:pPr>
            <a:endParaRPr lang="en-IN" dirty="0"/>
          </a:p>
          <a:p>
            <a:pPr marL="0" indent="0">
              <a:buNone/>
            </a:pPr>
            <a:endParaRPr lang="en-IN" dirty="0"/>
          </a:p>
          <a:p>
            <a:r>
              <a:rPr lang="en-US" b="0" i="0" dirty="0">
                <a:effectLst/>
                <a:highlight>
                  <a:srgbClr val="FFFFFF"/>
                </a:highlight>
                <a:latin typeface="+mj-lt"/>
              </a:rPr>
              <a:t>  Queens has larger area with lower </a:t>
            </a:r>
          </a:p>
          <a:p>
            <a:pPr marL="0" indent="0">
              <a:buNone/>
            </a:pPr>
            <a:r>
              <a:rPr lang="en-US" dirty="0">
                <a:highlight>
                  <a:srgbClr val="FFFFFF"/>
                </a:highlight>
                <a:latin typeface="+mj-lt"/>
              </a:rPr>
              <a:t>       </a:t>
            </a:r>
            <a:r>
              <a:rPr lang="en-US" b="0" i="0" dirty="0">
                <a:effectLst/>
                <a:highlight>
                  <a:srgbClr val="FFFFFF"/>
                </a:highlight>
                <a:latin typeface="+mj-lt"/>
              </a:rPr>
              <a:t>listings as compared to it depicting </a:t>
            </a:r>
          </a:p>
          <a:p>
            <a:pPr marL="0" indent="0">
              <a:buNone/>
            </a:pPr>
            <a:r>
              <a:rPr lang="en-US" dirty="0">
                <a:highlight>
                  <a:srgbClr val="FFFFFF"/>
                </a:highlight>
                <a:latin typeface="+mj-lt"/>
              </a:rPr>
              <a:t>       </a:t>
            </a:r>
            <a:r>
              <a:rPr lang="en-US" b="0" i="0" dirty="0">
                <a:effectLst/>
                <a:highlight>
                  <a:srgbClr val="FFFFFF"/>
                </a:highlight>
                <a:latin typeface="+mj-lt"/>
              </a:rPr>
              <a:t>lower market density.</a:t>
            </a:r>
          </a:p>
          <a:p>
            <a:r>
              <a:rPr lang="en-US" b="0" i="0" dirty="0">
                <a:effectLst/>
                <a:highlight>
                  <a:srgbClr val="FFFFFF"/>
                </a:highlight>
                <a:latin typeface="+mj-lt"/>
              </a:rPr>
              <a:t>  Manhattan and Brooklyn has higher</a:t>
            </a:r>
          </a:p>
          <a:p>
            <a:pPr marL="0" indent="0">
              <a:buNone/>
            </a:pPr>
            <a:r>
              <a:rPr lang="en-US" dirty="0">
                <a:highlight>
                  <a:srgbClr val="FFFFFF"/>
                </a:highlight>
                <a:latin typeface="+mj-lt"/>
              </a:rPr>
              <a:t>      </a:t>
            </a:r>
            <a:r>
              <a:rPr lang="en-US" b="0" i="0" dirty="0">
                <a:effectLst/>
                <a:highlight>
                  <a:srgbClr val="FFFFFF"/>
                </a:highlight>
                <a:latin typeface="+mj-lt"/>
              </a:rPr>
              <a:t> number of listings but as per plot we </a:t>
            </a:r>
          </a:p>
          <a:p>
            <a:pPr marL="0" indent="0">
              <a:buNone/>
            </a:pPr>
            <a:r>
              <a:rPr lang="en-US" dirty="0">
                <a:highlight>
                  <a:srgbClr val="FFFFFF"/>
                </a:highlight>
                <a:latin typeface="+mj-lt"/>
              </a:rPr>
              <a:t>       </a:t>
            </a:r>
            <a:r>
              <a:rPr lang="en-US" b="0" i="0" dirty="0">
                <a:effectLst/>
                <a:highlight>
                  <a:srgbClr val="FFFFFF"/>
                </a:highlight>
                <a:latin typeface="+mj-lt"/>
              </a:rPr>
              <a:t>can see that a small area has higher </a:t>
            </a:r>
          </a:p>
          <a:p>
            <a:pPr marL="0" indent="0">
              <a:buNone/>
            </a:pPr>
            <a:r>
              <a:rPr lang="en-US" b="0" i="0" dirty="0">
                <a:effectLst/>
                <a:highlight>
                  <a:srgbClr val="FFFFFF"/>
                </a:highlight>
                <a:latin typeface="+mj-lt"/>
              </a:rPr>
              <a:t>       number of listings in both </a:t>
            </a:r>
          </a:p>
          <a:p>
            <a:pPr marL="0" indent="0">
              <a:buNone/>
            </a:pPr>
            <a:r>
              <a:rPr lang="en-US" b="0" i="0" dirty="0">
                <a:effectLst/>
                <a:highlight>
                  <a:srgbClr val="FFFFFF"/>
                </a:highlight>
                <a:latin typeface="+mj-lt"/>
              </a:rPr>
              <a:t>       Manhattan and Brooklyn which </a:t>
            </a:r>
          </a:p>
          <a:p>
            <a:pPr marL="0" indent="0">
              <a:buNone/>
            </a:pPr>
            <a:r>
              <a:rPr lang="en-US" b="0" i="0" dirty="0">
                <a:effectLst/>
                <a:highlight>
                  <a:srgbClr val="FFFFFF"/>
                </a:highlight>
                <a:latin typeface="+mj-lt"/>
              </a:rPr>
              <a:t>       indicates higher market density.</a:t>
            </a:r>
            <a:br>
              <a:rPr lang="en-US" dirty="0">
                <a:latin typeface="+mj-lt"/>
              </a:rPr>
            </a:br>
            <a:endParaRPr lang="en-IN" dirty="0">
              <a:latin typeface="+mj-lt"/>
            </a:endParaRPr>
          </a:p>
          <a:p>
            <a:pPr marL="0" indent="0">
              <a:buNone/>
            </a:pPr>
            <a:endParaRPr lang="en-IN" dirty="0"/>
          </a:p>
        </p:txBody>
      </p:sp>
      <p:pic>
        <p:nvPicPr>
          <p:cNvPr id="5" name="Picture 4">
            <a:extLst>
              <a:ext uri="{FF2B5EF4-FFF2-40B4-BE49-F238E27FC236}">
                <a16:creationId xmlns:a16="http://schemas.microsoft.com/office/drawing/2014/main" id="{A816E128-0261-9625-A485-3B91ECF59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266" y="959269"/>
            <a:ext cx="3596189" cy="1995687"/>
          </a:xfrm>
          <a:prstGeom prst="rect">
            <a:avLst/>
          </a:prstGeom>
        </p:spPr>
      </p:pic>
      <p:pic>
        <p:nvPicPr>
          <p:cNvPr id="7" name="Picture 6">
            <a:extLst>
              <a:ext uri="{FF2B5EF4-FFF2-40B4-BE49-F238E27FC236}">
                <a16:creationId xmlns:a16="http://schemas.microsoft.com/office/drawing/2014/main" id="{0E7CB6F1-EAD9-0D86-FF42-C59356ACC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139" y="3115146"/>
            <a:ext cx="4658628" cy="2782008"/>
          </a:xfrm>
          <a:prstGeom prst="rect">
            <a:avLst/>
          </a:prstGeom>
        </p:spPr>
      </p:pic>
    </p:spTree>
    <p:extLst>
      <p:ext uri="{BB962C8B-B14F-4D97-AF65-F5344CB8AC3E}">
        <p14:creationId xmlns:p14="http://schemas.microsoft.com/office/powerpoint/2010/main" val="225690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2C707689-6505-975F-089A-791608E2D680}"/>
              </a:ext>
            </a:extLst>
          </p:cNvPr>
          <p:cNvSpPr>
            <a:spLocks noGrp="1"/>
          </p:cNvSpPr>
          <p:nvPr>
            <p:ph idx="1"/>
          </p:nvPr>
        </p:nvSpPr>
        <p:spPr>
          <a:xfrm>
            <a:off x="677334" y="259883"/>
            <a:ext cx="8596668" cy="5781480"/>
          </a:xfrm>
        </p:spPr>
        <p:txBody>
          <a:bodyPr/>
          <a:lstStyle/>
          <a:p>
            <a:r>
              <a:rPr lang="en-IN" dirty="0"/>
              <a:t>Most of the guests prefer to stay in </a:t>
            </a:r>
          </a:p>
          <a:p>
            <a:pPr marL="0" indent="0">
              <a:buNone/>
            </a:pPr>
            <a:r>
              <a:rPr lang="en-IN" dirty="0"/>
              <a:t>     mostly in Entire home/apt.</a:t>
            </a:r>
          </a:p>
          <a:p>
            <a:r>
              <a:rPr lang="en-IN" dirty="0"/>
              <a:t>Focus is much less in Shared room and </a:t>
            </a:r>
          </a:p>
          <a:p>
            <a:pPr marL="0" indent="0">
              <a:buNone/>
            </a:pPr>
            <a:r>
              <a:rPr lang="en-IN" dirty="0"/>
              <a:t>     Private room.</a:t>
            </a:r>
          </a:p>
          <a:p>
            <a:pPr marL="0" indent="0">
              <a:buNone/>
            </a:pPr>
            <a:endParaRPr lang="en-IN" dirty="0"/>
          </a:p>
          <a:p>
            <a:r>
              <a:rPr lang="en-US" b="0" i="0" dirty="0">
                <a:effectLst/>
                <a:highlight>
                  <a:srgbClr val="FFFFFF"/>
                </a:highlight>
              </a:rPr>
              <a:t>In Manhattan  private and shared</a:t>
            </a:r>
          </a:p>
          <a:p>
            <a:pPr marL="0" indent="0">
              <a:buNone/>
            </a:pPr>
            <a:r>
              <a:rPr lang="en-US" dirty="0">
                <a:highlight>
                  <a:srgbClr val="FFFFFF"/>
                </a:highlight>
              </a:rPr>
              <a:t>     </a:t>
            </a:r>
            <a:r>
              <a:rPr lang="en-US" b="0" i="0" dirty="0">
                <a:effectLst/>
                <a:highlight>
                  <a:srgbClr val="FFFFFF"/>
                </a:highlight>
              </a:rPr>
              <a:t>rooms needs some improvement</a:t>
            </a:r>
          </a:p>
          <a:p>
            <a:pPr marL="0" indent="0">
              <a:buNone/>
            </a:pPr>
            <a:r>
              <a:rPr lang="en-US" dirty="0">
                <a:highlight>
                  <a:srgbClr val="FFFFFF"/>
                </a:highlight>
              </a:rPr>
              <a:t>     </a:t>
            </a:r>
            <a:r>
              <a:rPr lang="en-US" b="0" i="0" dirty="0">
                <a:effectLst/>
                <a:highlight>
                  <a:srgbClr val="FFFFFF"/>
                </a:highlight>
              </a:rPr>
              <a:t>and in State </a:t>
            </a:r>
            <a:r>
              <a:rPr lang="en-US" dirty="0">
                <a:highlight>
                  <a:srgbClr val="FFFFFF"/>
                </a:highlight>
              </a:rPr>
              <a:t>I</a:t>
            </a:r>
            <a:r>
              <a:rPr lang="en-US" b="0" i="0" dirty="0">
                <a:effectLst/>
                <a:highlight>
                  <a:srgbClr val="FFFFFF"/>
                </a:highlight>
              </a:rPr>
              <a:t>sland and </a:t>
            </a:r>
            <a:r>
              <a:rPr lang="en-US" dirty="0">
                <a:highlight>
                  <a:srgbClr val="FFFFFF"/>
                </a:highlight>
              </a:rPr>
              <a:t>B</a:t>
            </a:r>
            <a:r>
              <a:rPr lang="en-US" b="0" i="0" dirty="0">
                <a:effectLst/>
                <a:highlight>
                  <a:srgbClr val="FFFFFF"/>
                </a:highlight>
              </a:rPr>
              <a:t>ronx </a:t>
            </a:r>
          </a:p>
          <a:p>
            <a:pPr marL="0" indent="0">
              <a:buNone/>
            </a:pPr>
            <a:r>
              <a:rPr lang="en-US" b="0" i="0" dirty="0">
                <a:effectLst/>
                <a:highlight>
                  <a:srgbClr val="FFFFFF"/>
                </a:highlight>
              </a:rPr>
              <a:t>     private rooms/entire apt</a:t>
            </a:r>
          </a:p>
          <a:p>
            <a:pPr marL="0" indent="0">
              <a:buNone/>
            </a:pPr>
            <a:r>
              <a:rPr lang="en-US" dirty="0">
                <a:highlight>
                  <a:srgbClr val="FFFFFF"/>
                </a:highlight>
              </a:rPr>
              <a:t>     needs improvement.</a:t>
            </a:r>
            <a:endParaRPr lang="en-IN" dirty="0"/>
          </a:p>
          <a:p>
            <a:pPr marL="0" indent="0">
              <a:buNone/>
            </a:pPr>
            <a:endParaRPr lang="en-IN" dirty="0"/>
          </a:p>
          <a:p>
            <a:pPr marL="0" indent="0">
              <a:buNone/>
            </a:pPr>
            <a:endParaRPr lang="en-IN" dirty="0"/>
          </a:p>
          <a:p>
            <a:pPr marL="0" indent="0">
              <a:buNone/>
            </a:pPr>
            <a:r>
              <a:rPr lang="en-IN" dirty="0"/>
              <a:t>   </a:t>
            </a:r>
          </a:p>
        </p:txBody>
      </p:sp>
      <p:pic>
        <p:nvPicPr>
          <p:cNvPr id="13" name="Picture 12">
            <a:extLst>
              <a:ext uri="{FF2B5EF4-FFF2-40B4-BE49-F238E27FC236}">
                <a16:creationId xmlns:a16="http://schemas.microsoft.com/office/drawing/2014/main" id="{B5AEDD71-4807-8B58-1ADA-B1973931D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009" y="580394"/>
            <a:ext cx="4104792" cy="2260289"/>
          </a:xfrm>
          <a:prstGeom prst="rect">
            <a:avLst/>
          </a:prstGeom>
        </p:spPr>
      </p:pic>
      <p:pic>
        <p:nvPicPr>
          <p:cNvPr id="15" name="Picture 14">
            <a:extLst>
              <a:ext uri="{FF2B5EF4-FFF2-40B4-BE49-F238E27FC236}">
                <a16:creationId xmlns:a16="http://schemas.microsoft.com/office/drawing/2014/main" id="{549CF390-F3A1-5882-6D43-086D8A6FF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148" y="3339820"/>
            <a:ext cx="4369353" cy="2349469"/>
          </a:xfrm>
          <a:prstGeom prst="rect">
            <a:avLst/>
          </a:prstGeom>
        </p:spPr>
      </p:pic>
    </p:spTree>
    <p:extLst>
      <p:ext uri="{BB962C8B-B14F-4D97-AF65-F5344CB8AC3E}">
        <p14:creationId xmlns:p14="http://schemas.microsoft.com/office/powerpoint/2010/main" val="38314011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3964</TotalTime>
  <Words>1037</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system-ui</vt:lpstr>
      <vt:lpstr>Trebuchet MS</vt:lpstr>
      <vt:lpstr>Wingdings</vt:lpstr>
      <vt:lpstr>Wingdings 3</vt:lpstr>
      <vt:lpstr>Facet</vt:lpstr>
      <vt:lpstr>                              AIRBNB                         VACATIONAL RENTAL COMPANY</vt:lpstr>
      <vt:lpstr>Agenda</vt:lpstr>
      <vt:lpstr>Company Overview (AIRBNB)</vt:lpstr>
      <vt:lpstr>SWOT ANALYSIS</vt:lpstr>
      <vt:lpstr>Market Share</vt:lpstr>
      <vt:lpstr>Objectives</vt:lpstr>
      <vt:lpstr>Methodology</vt:lpstr>
      <vt:lpstr>PowerPoint Presentation</vt:lpstr>
      <vt:lpstr>PowerPoint Presentation</vt:lpstr>
      <vt:lpstr>PowerPoint Presentation</vt:lpstr>
      <vt:lpstr>Execution</vt:lpstr>
      <vt:lpstr>PowerPoint Presentation</vt:lpstr>
      <vt:lpstr>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ABHIMANYU</dc:creator>
  <cp:lastModifiedBy>ABHIMANYU</cp:lastModifiedBy>
  <cp:revision>2</cp:revision>
  <dcterms:created xsi:type="dcterms:W3CDTF">2024-07-20T12:02:52Z</dcterms:created>
  <dcterms:modified xsi:type="dcterms:W3CDTF">2024-07-23T06:07:47Z</dcterms:modified>
</cp:coreProperties>
</file>