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71" r:id="rId7"/>
    <p:sldId id="261"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01" autoAdjust="0"/>
  </p:normalViewPr>
  <p:slideViewPr>
    <p:cSldViewPr snapToGrid="0">
      <p:cViewPr>
        <p:scale>
          <a:sx n="75" d="100"/>
          <a:sy n="75" d="100"/>
        </p:scale>
        <p:origin x="32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Sheet1!$B$1</c:f>
              <c:strCache>
                <c:ptCount val="1"/>
                <c:pt idx="0">
                  <c:v>Market share</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AirBnB</c:v>
                </c:pt>
                <c:pt idx="1">
                  <c:v>Tripadvisor</c:v>
                </c:pt>
                <c:pt idx="2">
                  <c:v>Expedia</c:v>
                </c:pt>
                <c:pt idx="3">
                  <c:v>Booking.com</c:v>
                </c:pt>
                <c:pt idx="4">
                  <c:v>Cloudbeds</c:v>
                </c:pt>
                <c:pt idx="5">
                  <c:v>Reserve by google</c:v>
                </c:pt>
                <c:pt idx="6">
                  <c:v>Ciirus</c:v>
                </c:pt>
                <c:pt idx="7">
                  <c:v>Agoda</c:v>
                </c:pt>
              </c:strCache>
            </c:strRef>
          </c:cat>
          <c:val>
            <c:numRef>
              <c:f>Sheet1!$B$2:$B$9</c:f>
              <c:numCache>
                <c:formatCode>0.00%</c:formatCode>
                <c:ptCount val="8"/>
                <c:pt idx="0">
                  <c:v>0.3031</c:v>
                </c:pt>
                <c:pt idx="1">
                  <c:v>0.4069</c:v>
                </c:pt>
                <c:pt idx="2">
                  <c:v>0.0732</c:v>
                </c:pt>
                <c:pt idx="3">
                  <c:v>0.0532</c:v>
                </c:pt>
                <c:pt idx="4">
                  <c:v>0.045</c:v>
                </c:pt>
                <c:pt idx="5">
                  <c:v>0.0379</c:v>
                </c:pt>
                <c:pt idx="6">
                  <c:v>0.0191</c:v>
                </c:pt>
                <c:pt idx="7">
                  <c:v>0.0189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e4e11c12-4676-45ba-a897-7b81a6c7d732}"/>
      </c:ext>
    </c:extLst>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4ED5C4-D70F-4B55-8ECF-ECCF673BFB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4ED5C4-D70F-4B55-8ECF-ECCF673BFB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04ED5C4-D70F-4B55-8ECF-ECCF673BFB2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ED5C4-D70F-4B55-8ECF-ECCF673BFB2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ED5C4-D70F-4B55-8ECF-ECCF673BFB2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4ED5C4-D70F-4B55-8ECF-ECCF673BFB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4ED5C4-D70F-4B55-8ECF-ECCF673BFB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4ED5C4-D70F-4B55-8ECF-ECCF673BFB2C}"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A5DBBF-1958-462C-90E0-EB71ADCB90D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AIRBNB </a:t>
            </a:r>
            <a:br>
              <a:rPr lang="en-IN" dirty="0"/>
            </a:br>
            <a:r>
              <a:rPr lang="en-IN" dirty="0"/>
              <a:t>                       </a:t>
            </a:r>
            <a:r>
              <a:rPr lang="en-IN" sz="2000" dirty="0"/>
              <a:t>VACATIONAL RENTAL COMPANY</a:t>
            </a:r>
            <a:endParaRPr lang="en-IN" dirty="0"/>
          </a:p>
        </p:txBody>
      </p:sp>
      <p:sp>
        <p:nvSpPr>
          <p:cNvPr id="4" name="Content Placeholder 3"/>
          <p:cNvSpPr>
            <a:spLocks noGrp="1"/>
          </p:cNvSpPr>
          <p:nvPr>
            <p:ph sz="half" idx="2"/>
          </p:nvPr>
        </p:nvSpPr>
        <p:spPr/>
        <p:txBody>
          <a:bodyPr>
            <a:normAutofit/>
          </a:bodyPr>
          <a:lstStyle/>
          <a:p>
            <a:pPr marL="0" indent="0">
              <a:buNone/>
            </a:pPr>
            <a:r>
              <a:rPr lang="en-IN" sz="3600" dirty="0"/>
              <a:t>Business Case Study and Report</a:t>
            </a:r>
            <a:endParaRPr lang="en-IN" sz="3600" dirty="0"/>
          </a:p>
          <a:p>
            <a:pPr marL="0" indent="0">
              <a:buNone/>
            </a:pPr>
            <a:endParaRPr lang="en-IN" sz="3600" dirty="0"/>
          </a:p>
          <a:p>
            <a:pPr marL="0" indent="0">
              <a:buNone/>
            </a:pPr>
            <a:r>
              <a:rPr lang="en-IN" sz="2700" dirty="0"/>
              <a:t>Presented by: Abhimanyu</a:t>
            </a:r>
            <a:endParaRPr lang="en-IN"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8601"/>
            <a:ext cx="8596668" cy="5812762"/>
          </a:xfrm>
        </p:spPr>
        <p:txBody>
          <a:bodyPr/>
          <a:lstStyle/>
          <a:p>
            <a:r>
              <a:rPr lang="en-US" dirty="0" err="1">
                <a:highlight>
                  <a:srgbClr val="FFFFFF"/>
                </a:highlight>
              </a:rPr>
              <a:t>N</a:t>
            </a:r>
            <a:r>
              <a:rPr lang="en-US" b="0" i="0" dirty="0" err="1">
                <a:effectLst/>
                <a:highlight>
                  <a:srgbClr val="FFFFFF"/>
                </a:highlight>
              </a:rPr>
              <a:t>umber_of_reviews</a:t>
            </a:r>
            <a:r>
              <a:rPr lang="en-US" b="0" i="0" dirty="0">
                <a:effectLst/>
                <a:highlight>
                  <a:srgbClr val="FFFFFF"/>
                </a:highlight>
              </a:rPr>
              <a:t> and </a:t>
            </a:r>
            <a:r>
              <a:rPr lang="en-US" b="0" i="0" dirty="0" err="1">
                <a:effectLst/>
                <a:highlight>
                  <a:srgbClr val="FFFFFF"/>
                </a:highlight>
              </a:rPr>
              <a:t>reviews_per_month</a:t>
            </a:r>
            <a:r>
              <a:rPr lang="en-US" b="0" i="0" dirty="0">
                <a:effectLst/>
                <a:highlight>
                  <a:srgbClr val="FFFFFF"/>
                </a:highlight>
              </a:rPr>
              <a:t> both </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these columns are highly correlated indicating </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Listings that receive a high number of reviews </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overall are likely to maintain a relatively </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consistent rate of reviews over time</a:t>
            </a:r>
            <a:r>
              <a:rPr lang="en-IN" b="0" i="0" dirty="0">
                <a:effectLst/>
                <a:highlight>
                  <a:srgbClr val="FFFFFF"/>
                </a:highlight>
              </a:rPr>
              <a:t>.</a:t>
            </a:r>
            <a:r>
              <a:rPr lang="en-IN" dirty="0"/>
              <a:t> </a:t>
            </a:r>
            <a:endParaRPr lang="en-IN" dirty="0"/>
          </a:p>
          <a:p>
            <a:r>
              <a:rPr lang="en-US" b="0" i="0" dirty="0">
                <a:effectLst/>
                <a:highlight>
                  <a:srgbClr val="FFFFFF"/>
                </a:highlight>
              </a:rPr>
              <a:t>Here we observe that </a:t>
            </a:r>
            <a:r>
              <a:rPr lang="en-US" b="0" i="0" dirty="0" err="1">
                <a:effectLst/>
                <a:highlight>
                  <a:srgbClr val="FFFFFF"/>
                </a:highlight>
              </a:rPr>
              <a:t>calculated_host_listings_count</a:t>
            </a:r>
            <a:r>
              <a:rPr lang="en-US" b="0" i="0" dirty="0">
                <a:effectLst/>
                <a:highlight>
                  <a:srgbClr val="FFFFFF"/>
                </a:highlight>
              </a:rPr>
              <a:t> </a:t>
            </a:r>
            <a:endParaRPr lang="en-US" b="0" i="0" dirty="0">
              <a:effectLst/>
              <a:highlight>
                <a:srgbClr val="FFFFFF"/>
              </a:highlight>
            </a:endParaRPr>
          </a:p>
          <a:p>
            <a:pPr marL="0" indent="0">
              <a:buNone/>
            </a:pPr>
            <a:r>
              <a:rPr lang="en-US" b="0" i="0" dirty="0">
                <a:effectLst/>
                <a:highlight>
                  <a:srgbClr val="FFFFFF"/>
                </a:highlight>
              </a:rPr>
              <a:t>     and availability_365 have good positive </a:t>
            </a:r>
            <a:r>
              <a:rPr lang="en-US" b="0" i="0" dirty="0" err="1">
                <a:effectLst/>
                <a:highlight>
                  <a:srgbClr val="FFFFFF"/>
                </a:highlight>
              </a:rPr>
              <a:t>coorelation</a:t>
            </a:r>
            <a:r>
              <a:rPr lang="en-US" b="0" i="0" dirty="0">
                <a:effectLst/>
                <a:highlight>
                  <a:srgbClr val="FFFFFF"/>
                </a:highlight>
              </a:rPr>
              <a:t> </a:t>
            </a:r>
            <a:endParaRPr lang="en-US" b="0" i="0" dirty="0">
              <a:effectLst/>
              <a:highlight>
                <a:srgbClr val="FFFFFF"/>
              </a:highlight>
            </a:endParaRPr>
          </a:p>
          <a:p>
            <a:pPr marL="0" indent="0">
              <a:buNone/>
            </a:pPr>
            <a:r>
              <a:rPr lang="en-US" b="0" i="0" dirty="0">
                <a:effectLst/>
                <a:highlight>
                  <a:srgbClr val="FFFFFF"/>
                </a:highlight>
              </a:rPr>
              <a:t>     implying that hosts with a higher number of listings </a:t>
            </a:r>
            <a:endParaRPr lang="en-US" b="0" i="0" dirty="0">
              <a:effectLst/>
              <a:highlight>
                <a:srgbClr val="FFFFFF"/>
              </a:highlight>
            </a:endParaRPr>
          </a:p>
          <a:p>
            <a:pPr marL="0" indent="0">
              <a:buNone/>
            </a:pPr>
            <a:r>
              <a:rPr lang="en-US" b="0" i="0" dirty="0">
                <a:effectLst/>
                <a:highlight>
                  <a:srgbClr val="FFFFFF"/>
                </a:highlight>
              </a:rPr>
              <a:t>     tend to have their listings available for rent more often throughout the year.</a:t>
            </a:r>
            <a:endParaRPr lang="en-US" b="0" i="0" dirty="0">
              <a:effectLst/>
              <a:highlight>
                <a:srgbClr val="FFFFFF"/>
              </a:highlight>
            </a:endParaRPr>
          </a:p>
          <a:p>
            <a:r>
              <a:rPr lang="en-US" dirty="0" err="1">
                <a:highlight>
                  <a:srgbClr val="FFFFFF"/>
                </a:highlight>
              </a:rPr>
              <a:t>Minimum_nights</a:t>
            </a:r>
            <a:r>
              <a:rPr lang="en-US" dirty="0">
                <a:highlight>
                  <a:srgbClr val="FFFFFF"/>
                </a:highlight>
              </a:rPr>
              <a:t> and </a:t>
            </a:r>
            <a:r>
              <a:rPr lang="en-US" dirty="0" err="1">
                <a:highlight>
                  <a:srgbClr val="FFFFFF"/>
                </a:highlight>
              </a:rPr>
              <a:t>review_per_month</a:t>
            </a:r>
            <a:r>
              <a:rPr lang="en-US" dirty="0">
                <a:highlight>
                  <a:srgbClr val="FFFFFF"/>
                </a:highlight>
              </a:rPr>
              <a:t> have negative relationship which may</a:t>
            </a:r>
            <a:endParaRPr lang="en-US" dirty="0">
              <a:highlight>
                <a:srgbClr val="FFFFFF"/>
              </a:highlight>
            </a:endParaRPr>
          </a:p>
          <a:p>
            <a:pPr marL="0" indent="0">
              <a:buNone/>
            </a:pPr>
            <a:r>
              <a:rPr lang="en-US" dirty="0">
                <a:highlight>
                  <a:srgbClr val="FFFFFF"/>
                </a:highlight>
              </a:rPr>
              <a:t>     indicate that geographies with higher review needs some improvements.</a:t>
            </a:r>
            <a:r>
              <a:rPr lang="en-IN" dirty="0"/>
              <a:t>                          </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2701" y="228601"/>
            <a:ext cx="2761301" cy="2599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733"/>
          </a:xfrm>
        </p:spPr>
        <p:txBody>
          <a:bodyPr/>
          <a:lstStyle/>
          <a:p>
            <a:r>
              <a:rPr lang="en-IN" dirty="0"/>
              <a:t>Execution</a:t>
            </a:r>
            <a:endParaRPr lang="en-IN" dirty="0"/>
          </a:p>
        </p:txBody>
      </p:sp>
      <p:sp>
        <p:nvSpPr>
          <p:cNvPr id="3" name="Content Placeholder 2"/>
          <p:cNvSpPr>
            <a:spLocks noGrp="1"/>
          </p:cNvSpPr>
          <p:nvPr>
            <p:ph idx="1"/>
          </p:nvPr>
        </p:nvSpPr>
        <p:spPr>
          <a:xfrm>
            <a:off x="677334" y="1253067"/>
            <a:ext cx="8596668" cy="4788295"/>
          </a:xfrm>
        </p:spPr>
        <p:txBody>
          <a:bodyPr>
            <a:normAutofit fontScale="92500" lnSpcReduction="20000"/>
          </a:bodyPr>
          <a:lstStyle/>
          <a:p>
            <a:r>
              <a:rPr lang="en-IN" dirty="0"/>
              <a:t>Factors which influence Rental Price and </a:t>
            </a:r>
            <a:r>
              <a:rPr lang="en-IN" dirty="0" err="1"/>
              <a:t>Occupany</a:t>
            </a:r>
            <a:r>
              <a:rPr lang="en-IN" dirty="0"/>
              <a:t> Rates:</a:t>
            </a:r>
            <a:endParaRPr lang="en-IN" dirty="0"/>
          </a:p>
          <a:p>
            <a:pPr algn="l">
              <a:buFont typeface="Arial" panose="020B0604020202020204" pitchFamily="34" charset="0"/>
              <a:buChar char="•"/>
            </a:pPr>
            <a:r>
              <a:rPr lang="en-US" b="1" i="0" dirty="0">
                <a:effectLst/>
                <a:highlight>
                  <a:srgbClr val="FFFFFF"/>
                </a:highlight>
                <a:latin typeface="+mj-lt"/>
                <a:cs typeface="+mj-lt"/>
              </a:rPr>
              <a:t>Average price:</a:t>
            </a:r>
            <a:r>
              <a:rPr lang="en-US" b="0" i="0" dirty="0">
                <a:effectLst/>
                <a:highlight>
                  <a:srgbClr val="FFFFFF"/>
                </a:highlight>
                <a:latin typeface="+mj-lt"/>
                <a:cs typeface="+mj-lt"/>
              </a:rPr>
              <a:t> Average price for </a:t>
            </a:r>
            <a:r>
              <a:rPr lang="en-US" b="0" i="0" dirty="0" err="1">
                <a:effectLst/>
                <a:highlight>
                  <a:srgbClr val="FFFFFF"/>
                </a:highlight>
                <a:latin typeface="+mj-lt"/>
                <a:cs typeface="+mj-lt"/>
              </a:rPr>
              <a:t>manhattan</a:t>
            </a:r>
            <a:r>
              <a:rPr lang="en-US" b="0" i="0" dirty="0">
                <a:effectLst/>
                <a:highlight>
                  <a:srgbClr val="FFFFFF"/>
                </a:highlight>
                <a:latin typeface="+mj-lt"/>
                <a:cs typeface="+mj-lt"/>
              </a:rPr>
              <a:t> is 160 and for </a:t>
            </a:r>
            <a:r>
              <a:rPr lang="en-US" b="0" i="0" dirty="0" err="1">
                <a:effectLst/>
                <a:highlight>
                  <a:srgbClr val="FFFFFF"/>
                </a:highlight>
                <a:latin typeface="+mj-lt"/>
                <a:cs typeface="+mj-lt"/>
              </a:rPr>
              <a:t>brookly</a:t>
            </a:r>
            <a:r>
              <a:rPr lang="en-US" b="0" i="0" dirty="0">
                <a:effectLst/>
                <a:highlight>
                  <a:srgbClr val="FFFFFF"/>
                </a:highlight>
                <a:latin typeface="+mj-lt"/>
                <a:cs typeface="+mj-lt"/>
              </a:rPr>
              <a:t>, queens and </a:t>
            </a:r>
            <a:r>
              <a:rPr lang="en-US" b="0" i="0" dirty="0" err="1">
                <a:effectLst/>
                <a:highlight>
                  <a:srgbClr val="FFFFFF"/>
                </a:highlight>
                <a:latin typeface="+mj-lt"/>
                <a:cs typeface="+mj-lt"/>
              </a:rPr>
              <a:t>staten</a:t>
            </a:r>
            <a:r>
              <a:rPr lang="en-US" b="0" i="0" dirty="0">
                <a:effectLst/>
                <a:highlight>
                  <a:srgbClr val="FFFFFF"/>
                </a:highlight>
                <a:latin typeface="+mj-lt"/>
                <a:cs typeface="+mj-lt"/>
              </a:rPr>
              <a:t> island is $100.</a:t>
            </a:r>
            <a:endParaRPr lang="en-US" b="0" i="0" dirty="0">
              <a:effectLst/>
              <a:highlight>
                <a:srgbClr val="FFFFFF"/>
              </a:highlight>
              <a:latin typeface="+mj-lt"/>
              <a:cs typeface="+mj-lt"/>
            </a:endParaRPr>
          </a:p>
          <a:p>
            <a:pPr algn="l">
              <a:buFont typeface="Arial" panose="020B0604020202020204" pitchFamily="34" charset="0"/>
              <a:buChar char="•"/>
            </a:pPr>
            <a:r>
              <a:rPr lang="en-US" b="1" i="0" dirty="0">
                <a:effectLst/>
                <a:highlight>
                  <a:srgbClr val="FFFFFF"/>
                </a:highlight>
                <a:latin typeface="+mj-lt"/>
                <a:cs typeface="+mj-lt"/>
              </a:rPr>
              <a:t>No of listings: </a:t>
            </a:r>
            <a:r>
              <a:rPr lang="en-US" b="0" i="0" dirty="0">
                <a:effectLst/>
                <a:highlight>
                  <a:srgbClr val="FFFFFF"/>
                </a:highlight>
                <a:latin typeface="+mj-lt"/>
                <a:cs typeface="+mj-lt"/>
              </a:rPr>
              <a:t>No of listings are max for </a:t>
            </a:r>
            <a:r>
              <a:rPr lang="en-US" b="0" i="0" dirty="0" err="1">
                <a:effectLst/>
                <a:highlight>
                  <a:srgbClr val="FFFFFF"/>
                </a:highlight>
                <a:latin typeface="+mj-lt"/>
                <a:cs typeface="+mj-lt"/>
              </a:rPr>
              <a:t>brooklyn</a:t>
            </a:r>
            <a:r>
              <a:rPr lang="en-US" b="0" i="0" dirty="0">
                <a:effectLst/>
                <a:highlight>
                  <a:srgbClr val="FFFFFF"/>
                </a:highlight>
                <a:latin typeface="+mj-lt"/>
                <a:cs typeface="+mj-lt"/>
              </a:rPr>
              <a:t> and </a:t>
            </a:r>
            <a:r>
              <a:rPr lang="en-US" b="0" i="0" dirty="0" err="1">
                <a:effectLst/>
                <a:highlight>
                  <a:srgbClr val="FFFFFF"/>
                </a:highlight>
                <a:latin typeface="+mj-lt"/>
                <a:cs typeface="+mj-lt"/>
              </a:rPr>
              <a:t>manhattan</a:t>
            </a:r>
            <a:r>
              <a:rPr lang="en-US" b="0" i="0" dirty="0">
                <a:effectLst/>
                <a:highlight>
                  <a:srgbClr val="FFFFFF"/>
                </a:highlight>
                <a:latin typeface="+mj-lt"/>
                <a:cs typeface="+mj-lt"/>
              </a:rPr>
              <a:t> is approx. 20000</a:t>
            </a:r>
            <a:endParaRPr lang="en-US" b="0" i="0" dirty="0">
              <a:effectLst/>
              <a:highlight>
                <a:srgbClr val="FFFFFF"/>
              </a:highlight>
              <a:latin typeface="+mj-lt"/>
              <a:cs typeface="+mj-lt"/>
            </a:endParaRPr>
          </a:p>
          <a:p>
            <a:pPr algn="l">
              <a:buFont typeface="Arial" panose="020B0604020202020204" pitchFamily="34" charset="0"/>
              <a:buChar char="•"/>
            </a:pPr>
            <a:r>
              <a:rPr lang="en-US" b="1" i="0" dirty="0" err="1">
                <a:effectLst/>
                <a:highlight>
                  <a:srgbClr val="FFFFFF"/>
                </a:highlight>
                <a:latin typeface="+mj-lt"/>
                <a:cs typeface="+mj-lt"/>
              </a:rPr>
              <a:t>Review_per_month</a:t>
            </a:r>
            <a:r>
              <a:rPr lang="en-US" b="1" i="0" dirty="0">
                <a:effectLst/>
                <a:highlight>
                  <a:srgbClr val="FFFFFF"/>
                </a:highlight>
                <a:latin typeface="+mj-lt"/>
                <a:cs typeface="+mj-lt"/>
              </a:rPr>
              <a:t>:</a:t>
            </a:r>
            <a:r>
              <a:rPr lang="en-US" b="0" i="0" dirty="0">
                <a:effectLst/>
                <a:highlight>
                  <a:srgbClr val="FFFFFF"/>
                </a:highlight>
                <a:latin typeface="+mj-lt"/>
                <a:cs typeface="+mj-lt"/>
              </a:rPr>
              <a:t> No of reviews per month are 1.50 for </a:t>
            </a:r>
            <a:r>
              <a:rPr lang="en-US" b="0" i="0" dirty="0" err="1">
                <a:effectLst/>
                <a:highlight>
                  <a:srgbClr val="FFFFFF"/>
                </a:highlight>
                <a:latin typeface="+mj-lt"/>
                <a:cs typeface="+mj-lt"/>
              </a:rPr>
              <a:t>staten</a:t>
            </a:r>
            <a:r>
              <a:rPr lang="en-US" b="0" i="0" dirty="0">
                <a:effectLst/>
                <a:highlight>
                  <a:srgbClr val="FFFFFF"/>
                </a:highlight>
                <a:latin typeface="+mj-lt"/>
                <a:cs typeface="+mj-lt"/>
              </a:rPr>
              <a:t> </a:t>
            </a:r>
            <a:r>
              <a:rPr lang="en-US" b="0" i="0" dirty="0" err="1">
                <a:effectLst/>
                <a:highlight>
                  <a:srgbClr val="FFFFFF"/>
                </a:highlight>
                <a:latin typeface="+mj-lt"/>
                <a:cs typeface="+mj-lt"/>
              </a:rPr>
              <a:t>island,bronx</a:t>
            </a:r>
            <a:r>
              <a:rPr lang="en-US" b="0" i="0" dirty="0">
                <a:effectLst/>
                <a:highlight>
                  <a:srgbClr val="FFFFFF"/>
                </a:highlight>
                <a:latin typeface="+mj-lt"/>
                <a:cs typeface="+mj-lt"/>
              </a:rPr>
              <a:t> and queens and for </a:t>
            </a:r>
            <a:r>
              <a:rPr lang="en-US" b="0" i="0" dirty="0" err="1">
                <a:effectLst/>
                <a:highlight>
                  <a:srgbClr val="FFFFFF"/>
                </a:highlight>
                <a:latin typeface="+mj-lt"/>
                <a:cs typeface="+mj-lt"/>
              </a:rPr>
              <a:t>brooklyn</a:t>
            </a:r>
            <a:r>
              <a:rPr lang="en-US" b="0" i="0" dirty="0">
                <a:effectLst/>
                <a:highlight>
                  <a:srgbClr val="FFFFFF"/>
                </a:highlight>
                <a:latin typeface="+mj-lt"/>
                <a:cs typeface="+mj-lt"/>
              </a:rPr>
              <a:t> and </a:t>
            </a:r>
            <a:r>
              <a:rPr lang="en-US" b="0" i="0" dirty="0" err="1">
                <a:effectLst/>
                <a:highlight>
                  <a:srgbClr val="FFFFFF"/>
                </a:highlight>
                <a:latin typeface="+mj-lt"/>
                <a:cs typeface="+mj-lt"/>
              </a:rPr>
              <a:t>manhattan</a:t>
            </a:r>
            <a:r>
              <a:rPr lang="en-US" b="0" i="0" dirty="0">
                <a:effectLst/>
                <a:highlight>
                  <a:srgbClr val="FFFFFF"/>
                </a:highlight>
                <a:latin typeface="+mj-lt"/>
                <a:cs typeface="+mj-lt"/>
              </a:rPr>
              <a:t> it is 1.25.</a:t>
            </a:r>
            <a:endParaRPr lang="en-US" b="0" i="0" dirty="0">
              <a:effectLst/>
              <a:highlight>
                <a:srgbClr val="FFFFFF"/>
              </a:highlight>
              <a:latin typeface="+mj-lt"/>
              <a:cs typeface="+mj-lt"/>
            </a:endParaRPr>
          </a:p>
          <a:p>
            <a:pPr algn="l">
              <a:buFont typeface="Arial" panose="020B0604020202020204" pitchFamily="34" charset="0"/>
              <a:buChar char="•"/>
            </a:pPr>
            <a:r>
              <a:rPr lang="en-US" b="1" i="0" dirty="0">
                <a:effectLst/>
                <a:highlight>
                  <a:srgbClr val="FFFFFF"/>
                </a:highlight>
                <a:latin typeface="+mj-lt"/>
                <a:cs typeface="+mj-lt"/>
              </a:rPr>
              <a:t>Availability_365:</a:t>
            </a:r>
            <a:r>
              <a:rPr lang="en-US" b="0" i="0" dirty="0">
                <a:effectLst/>
                <a:highlight>
                  <a:srgbClr val="FFFFFF"/>
                </a:highlight>
                <a:latin typeface="+mj-lt"/>
                <a:cs typeface="+mj-lt"/>
              </a:rPr>
              <a:t>State island has highest number of days available for booking </a:t>
            </a:r>
            <a:r>
              <a:rPr lang="en-US" b="0" i="0" dirty="0" err="1">
                <a:effectLst/>
                <a:highlight>
                  <a:srgbClr val="FFFFFF"/>
                </a:highlight>
                <a:latin typeface="+mj-lt"/>
                <a:cs typeface="+mj-lt"/>
              </a:rPr>
              <a:t>i.e</a:t>
            </a:r>
            <a:r>
              <a:rPr lang="en-US" b="0" i="0" dirty="0">
                <a:effectLst/>
                <a:highlight>
                  <a:srgbClr val="FFFFFF"/>
                </a:highlight>
                <a:latin typeface="+mj-lt"/>
                <a:cs typeface="+mj-lt"/>
              </a:rPr>
              <a:t> 200 and for queens and </a:t>
            </a:r>
            <a:r>
              <a:rPr lang="en-US" b="0" i="0" dirty="0" err="1">
                <a:effectLst/>
                <a:highlight>
                  <a:srgbClr val="FFFFFF"/>
                </a:highlight>
                <a:latin typeface="+mj-lt"/>
                <a:cs typeface="+mj-lt"/>
              </a:rPr>
              <a:t>bronx</a:t>
            </a:r>
            <a:r>
              <a:rPr lang="en-US" b="0" i="0" dirty="0">
                <a:effectLst/>
                <a:highlight>
                  <a:srgbClr val="FFFFFF"/>
                </a:highlight>
                <a:latin typeface="+mj-lt"/>
                <a:cs typeface="+mj-lt"/>
              </a:rPr>
              <a:t> it is 175 and for </a:t>
            </a:r>
            <a:r>
              <a:rPr lang="en-US" b="0" i="0" dirty="0" err="1">
                <a:effectLst/>
                <a:highlight>
                  <a:srgbClr val="FFFFFF"/>
                </a:highlight>
                <a:latin typeface="+mj-lt"/>
                <a:cs typeface="+mj-lt"/>
              </a:rPr>
              <a:t>manhattan</a:t>
            </a:r>
            <a:r>
              <a:rPr lang="en-US" b="0" i="0" dirty="0">
                <a:effectLst/>
                <a:highlight>
                  <a:srgbClr val="FFFFFF"/>
                </a:highlight>
                <a:latin typeface="+mj-lt"/>
                <a:cs typeface="+mj-lt"/>
              </a:rPr>
              <a:t> and </a:t>
            </a:r>
            <a:r>
              <a:rPr lang="en-US" b="0" i="0" dirty="0" err="1">
                <a:effectLst/>
                <a:highlight>
                  <a:srgbClr val="FFFFFF"/>
                </a:highlight>
                <a:latin typeface="+mj-lt"/>
                <a:cs typeface="+mj-lt"/>
              </a:rPr>
              <a:t>brooklyn</a:t>
            </a:r>
            <a:r>
              <a:rPr lang="en-US" b="0" i="0" dirty="0">
                <a:effectLst/>
                <a:highlight>
                  <a:srgbClr val="FFFFFF"/>
                </a:highlight>
                <a:latin typeface="+mj-lt"/>
                <a:cs typeface="+mj-lt"/>
              </a:rPr>
              <a:t> it is 100.</a:t>
            </a:r>
            <a:endParaRPr lang="en-US" b="0" i="0" dirty="0">
              <a:effectLst/>
              <a:highlight>
                <a:srgbClr val="FFFFFF"/>
              </a:highlight>
              <a:latin typeface="+mj-lt"/>
              <a:cs typeface="+mj-lt"/>
            </a:endParaRPr>
          </a:p>
          <a:p>
            <a:r>
              <a:rPr lang="en-US" dirty="0">
                <a:highlight>
                  <a:srgbClr val="FFFFFF"/>
                </a:highlight>
                <a:latin typeface="+mj-lt"/>
                <a:cs typeface="+mj-lt"/>
              </a:rPr>
              <a:t>Strategy to implement in order to enhance the experience of both host and guest:</a:t>
            </a:r>
            <a:endParaRPr lang="en-US" dirty="0">
              <a:highlight>
                <a:srgbClr val="FFFFFF"/>
              </a:highlight>
              <a:latin typeface="+mj-lt"/>
              <a:cs typeface="+mj-lt"/>
            </a:endParaRPr>
          </a:p>
          <a:p>
            <a:pPr>
              <a:buFont typeface="Arial" panose="020B0604020202020204" pitchFamily="34" charset="0"/>
              <a:buChar char="•"/>
            </a:pPr>
            <a:r>
              <a:rPr lang="en-US" dirty="0">
                <a:highlight>
                  <a:srgbClr val="FFFFFF"/>
                </a:highlight>
                <a:latin typeface="+mj-lt"/>
                <a:cs typeface="+mj-lt"/>
              </a:rPr>
              <a:t>Focus on improving Additional services in region of Manhattan (for private room set) in order to retain and increase the customers.</a:t>
            </a:r>
            <a:endParaRPr lang="en-US" dirty="0">
              <a:highlight>
                <a:srgbClr val="FFFFFF"/>
              </a:highlight>
              <a:latin typeface="+mj-lt"/>
              <a:cs typeface="+mj-lt"/>
            </a:endParaRPr>
          </a:p>
          <a:p>
            <a:pPr>
              <a:buFont typeface="Arial" panose="020B0604020202020204" pitchFamily="34" charset="0"/>
              <a:buChar char="•"/>
            </a:pPr>
            <a:r>
              <a:rPr lang="en-US" dirty="0">
                <a:highlight>
                  <a:srgbClr val="FFFFFF"/>
                </a:highlight>
                <a:latin typeface="+mj-lt"/>
                <a:cs typeface="+mj-lt"/>
              </a:rPr>
              <a:t>More seats can be increase for shared room set.</a:t>
            </a:r>
            <a:endParaRPr lang="en-US" dirty="0">
              <a:highlight>
                <a:srgbClr val="FFFFFF"/>
              </a:highlight>
              <a:latin typeface="+mj-lt"/>
              <a:cs typeface="+mj-lt"/>
            </a:endParaRPr>
          </a:p>
          <a:p>
            <a:pPr>
              <a:buFont typeface="Arial" panose="020B0604020202020204" pitchFamily="34" charset="0"/>
              <a:buChar char="•"/>
            </a:pPr>
            <a:r>
              <a:rPr lang="en-US" dirty="0">
                <a:highlight>
                  <a:srgbClr val="FFFFFF"/>
                </a:highlight>
                <a:latin typeface="+mj-lt"/>
                <a:cs typeface="+mj-lt"/>
              </a:rPr>
              <a:t>In regions like Bronx, State Island and Queens we can see lower demands for rooms in general Therefore we can make effort to board-in more in-close localities of host for listings as there may be travelling issue. OR We can provide special cab facilities in these regions.</a:t>
            </a:r>
            <a:endParaRPr lang="en-US" dirty="0">
              <a:highlight>
                <a:srgbClr val="FFFFFF"/>
              </a:highlight>
              <a:latin typeface="+mj-lt"/>
              <a:cs typeface="+mj-lt"/>
            </a:endParaRPr>
          </a:p>
          <a:p>
            <a:pPr>
              <a:buFont typeface="Arial" panose="020B0604020202020204" pitchFamily="34" charset="0"/>
              <a:buChar char="•"/>
            </a:pPr>
            <a:endParaRPr lang="en-US" b="0" i="0" dirty="0">
              <a:effectLst/>
              <a:highlight>
                <a:srgbClr val="FFFFFF"/>
              </a:highlight>
              <a:latin typeface="+mj-lt"/>
              <a:cs typeface="+mj-lt"/>
            </a:endParaRPr>
          </a:p>
          <a:p>
            <a:pPr marL="400050" indent="-400050">
              <a:buFont typeface="+mj-lt"/>
              <a:buAutoNum type="romanUcPeriod"/>
            </a:pPr>
            <a:endParaRPr lang="en-IN" dirty="0">
              <a:latin typeface="+mj-lt"/>
              <a:cs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2401"/>
            <a:ext cx="8596668" cy="6448096"/>
          </a:xfrm>
        </p:spPr>
        <p:txBody>
          <a:bodyPr/>
          <a:lstStyle/>
          <a:p>
            <a:pPr>
              <a:buFont typeface="Arial" panose="020B0604020202020204" pitchFamily="34" charset="0"/>
              <a:buChar char="•"/>
            </a:pPr>
            <a:r>
              <a:rPr lang="en-IN" dirty="0"/>
              <a:t>Shared room are in low demand in these areas so the listings can be divided in Larger and smaller listings.</a:t>
            </a:r>
            <a:br>
              <a:rPr lang="en-IN" dirty="0"/>
            </a:br>
            <a:r>
              <a:rPr lang="en-IN" dirty="0"/>
              <a:t>Larger listings -&gt; Shared room facility.</a:t>
            </a:r>
            <a:endParaRPr lang="en-IN" dirty="0"/>
          </a:p>
          <a:p>
            <a:pPr marL="0" indent="0">
              <a:buNone/>
            </a:pPr>
            <a:r>
              <a:rPr lang="en-IN" dirty="0"/>
              <a:t>     Smaller listings -&gt; Single room/private apt.</a:t>
            </a:r>
            <a:endParaRPr lang="en-IN" dirty="0"/>
          </a:p>
          <a:p>
            <a:pPr>
              <a:buFont typeface="Arial" panose="020B0604020202020204" pitchFamily="34" charset="0"/>
              <a:buChar char="•"/>
            </a:pPr>
            <a:r>
              <a:rPr lang="en-IN" dirty="0"/>
              <a:t>For private room/entire apt AIRBNB can introduce services like garden area, pool , more traditional approach which suits the location.</a:t>
            </a:r>
            <a:endParaRPr lang="en-IN" dirty="0"/>
          </a:p>
          <a:p>
            <a:pPr>
              <a:buFont typeface="Arial" panose="020B0604020202020204" pitchFamily="34" charset="0"/>
              <a:buChar char="•"/>
            </a:pPr>
            <a:r>
              <a:rPr lang="en-IN" dirty="0"/>
              <a:t>If the firm can successfully execute these plans and maintain outcomes , then they can look into going into more newer complex geographies.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7766"/>
          </a:xfrm>
        </p:spPr>
        <p:txBody>
          <a:bodyPr/>
          <a:lstStyle/>
          <a:p>
            <a:r>
              <a:rPr lang="en-IN" dirty="0"/>
              <a:t>Implications</a:t>
            </a:r>
            <a:endParaRPr lang="en-IN" dirty="0"/>
          </a:p>
        </p:txBody>
      </p:sp>
      <p:sp>
        <p:nvSpPr>
          <p:cNvPr id="3" name="Content Placeholder 2"/>
          <p:cNvSpPr>
            <a:spLocks noGrp="1"/>
          </p:cNvSpPr>
          <p:nvPr>
            <p:ph idx="1"/>
          </p:nvPr>
        </p:nvSpPr>
        <p:spPr>
          <a:xfrm>
            <a:off x="677334" y="1229710"/>
            <a:ext cx="8596668" cy="5297213"/>
          </a:xfrm>
        </p:spPr>
        <p:txBody>
          <a:bodyPr/>
          <a:lstStyle/>
          <a:p>
            <a:r>
              <a:rPr lang="en-IN" b="1" dirty="0"/>
              <a:t>Operational Implications:</a:t>
            </a:r>
            <a:endParaRPr lang="en-IN" b="1" dirty="0"/>
          </a:p>
          <a:p>
            <a:pPr>
              <a:buFont typeface="Arial" panose="020B0604020202020204" pitchFamily="34" charset="0"/>
              <a:buChar char="•"/>
            </a:pPr>
            <a:r>
              <a:rPr lang="en-IN" dirty="0"/>
              <a:t>Cab facilities -&gt; Saves travelling cost of guests -&gt; Increased pool of customers-&gt; More revenue.</a:t>
            </a:r>
            <a:endParaRPr lang="en-IN" dirty="0"/>
          </a:p>
          <a:p>
            <a:pPr>
              <a:buFont typeface="Arial" panose="020B0604020202020204" pitchFamily="34" charset="0"/>
              <a:buChar char="•"/>
            </a:pPr>
            <a:r>
              <a:rPr lang="en-IN" dirty="0"/>
              <a:t>Shared room -&gt; Divide into Larger and smaller Rooms -&gt; Larger = Shared Room and Smaller = Private/Entire apt -&gt; Enhanced User Experience.</a:t>
            </a:r>
            <a:endParaRPr lang="en-IN" dirty="0"/>
          </a:p>
          <a:p>
            <a:pPr>
              <a:buFont typeface="Arial" panose="020B0604020202020204" pitchFamily="34" charset="0"/>
              <a:buChar char="•"/>
            </a:pPr>
            <a:r>
              <a:rPr lang="en-IN" dirty="0"/>
              <a:t>Private room -&gt; Additional facilities(traditional) -&gt; Enhanced User Experience.</a:t>
            </a:r>
            <a:endParaRPr lang="en-IN" dirty="0"/>
          </a:p>
          <a:p>
            <a:r>
              <a:rPr lang="en-IN" b="1" dirty="0"/>
              <a:t>Long-term Implications:</a:t>
            </a:r>
            <a:endParaRPr lang="en-IN" b="1" dirty="0"/>
          </a:p>
          <a:p>
            <a:pPr>
              <a:buFont typeface="Arial" panose="020B0604020202020204" pitchFamily="34" charset="0"/>
              <a:buChar char="•"/>
            </a:pPr>
            <a:r>
              <a:rPr lang="en-IN" dirty="0"/>
              <a:t>Like </a:t>
            </a:r>
            <a:r>
              <a:rPr lang="en-IN" dirty="0" err="1"/>
              <a:t>TripAdvisor,Focusing</a:t>
            </a:r>
            <a:r>
              <a:rPr lang="en-IN" dirty="0"/>
              <a:t> on traditional roots of the geography help both hosts and guest and require less effort for the hosts.</a:t>
            </a:r>
            <a:endParaRPr lang="en-IN" dirty="0"/>
          </a:p>
          <a:p>
            <a:pPr>
              <a:buFont typeface="Arial" panose="020B0604020202020204" pitchFamily="34" charset="0"/>
              <a:buChar char="•"/>
            </a:pPr>
            <a:r>
              <a:rPr lang="en-IN" dirty="0"/>
              <a:t>Introducing cab-facility feature helps firm build wide network which add on to the uniqueness of it.</a:t>
            </a:r>
            <a:endParaRPr lang="en-IN" dirty="0"/>
          </a:p>
          <a:p>
            <a:pPr>
              <a:buFont typeface="Arial" panose="020B0604020202020204" pitchFamily="34" charset="0"/>
              <a:buChar char="•"/>
            </a:pPr>
            <a:r>
              <a:rPr lang="en-IN" dirty="0"/>
              <a:t>Implementing the plan for 6-month and if it turns out to be profitable then firm can look into entering into more challenging geographies.</a:t>
            </a:r>
            <a:endParaRPr lang="en-IN" dirty="0"/>
          </a:p>
          <a:p>
            <a:pPr>
              <a:buFont typeface="Arial" panose="020B0604020202020204" pitchFamily="34" charset="0"/>
              <a:buChar char="•"/>
            </a:pPr>
            <a:endParaRPr lang="en-IN" b="1" dirty="0"/>
          </a:p>
          <a:p>
            <a:pPr>
              <a:buFont typeface="Arial" panose="020B0604020202020204" pitchFamily="34" charset="0"/>
              <a:buChar char="•"/>
            </a:pPr>
            <a:endParaRPr lang="en-IN" dirty="0"/>
          </a:p>
          <a:p>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endParaRPr lang="en-IN" dirty="0"/>
          </a:p>
        </p:txBody>
      </p:sp>
      <p:sp>
        <p:nvSpPr>
          <p:cNvPr id="3" name="Content Placeholder 2"/>
          <p:cNvSpPr>
            <a:spLocks noGrp="1"/>
          </p:cNvSpPr>
          <p:nvPr>
            <p:ph sz="half" idx="1"/>
          </p:nvPr>
        </p:nvSpPr>
        <p:spPr/>
        <p:txBody>
          <a:bodyPr>
            <a:normAutofit fontScale="92500" lnSpcReduction="10000"/>
          </a:bodyPr>
          <a:lstStyle/>
          <a:p>
            <a:pPr marL="0" indent="0">
              <a:buNone/>
            </a:pPr>
            <a:r>
              <a:rPr lang="en-IN" sz="2800" dirty="0"/>
              <a:t>Business Plan</a:t>
            </a:r>
            <a:endParaRPr lang="en-IN" sz="2800" dirty="0"/>
          </a:p>
          <a:p>
            <a:r>
              <a:rPr lang="en-IN" sz="2800" dirty="0"/>
              <a:t>Company overview</a:t>
            </a:r>
            <a:endParaRPr lang="en-IN" sz="2800" dirty="0"/>
          </a:p>
          <a:p>
            <a:r>
              <a:rPr lang="en-IN" sz="2800" dirty="0"/>
              <a:t>SWOT</a:t>
            </a:r>
            <a:endParaRPr lang="en-IN" sz="2800" dirty="0"/>
          </a:p>
          <a:p>
            <a:r>
              <a:rPr lang="en-IN" sz="2800" dirty="0"/>
              <a:t>Objectives.</a:t>
            </a:r>
            <a:endParaRPr lang="en-IN" sz="2800" dirty="0"/>
          </a:p>
        </p:txBody>
      </p:sp>
      <p:sp>
        <p:nvSpPr>
          <p:cNvPr id="4" name="Content Placeholder 3"/>
          <p:cNvSpPr>
            <a:spLocks noGrp="1"/>
          </p:cNvSpPr>
          <p:nvPr>
            <p:ph sz="half" idx="2"/>
          </p:nvPr>
        </p:nvSpPr>
        <p:spPr>
          <a:xfrm>
            <a:off x="5089970" y="1597573"/>
            <a:ext cx="4184034" cy="4443790"/>
          </a:xfrm>
        </p:spPr>
        <p:txBody>
          <a:bodyPr>
            <a:normAutofit fontScale="92500" lnSpcReduction="10000"/>
          </a:bodyPr>
          <a:lstStyle/>
          <a:p>
            <a:pPr marL="0" indent="0">
              <a:buNone/>
            </a:pPr>
            <a:r>
              <a:rPr lang="en-IN" sz="2700" dirty="0"/>
              <a:t>Problem Statement:  </a:t>
            </a:r>
            <a:endParaRPr lang="en-IN" sz="2700" dirty="0"/>
          </a:p>
          <a:p>
            <a:pPr>
              <a:buFont typeface="Wingdings" panose="05000000000000000000" pitchFamily="2" charset="2"/>
              <a:buChar char="§"/>
            </a:pPr>
            <a:r>
              <a:rPr lang="en-IN" sz="2700" dirty="0"/>
              <a:t>Understand various factors influencing rental prices and occupancy rates.</a:t>
            </a:r>
            <a:endParaRPr lang="en-IN" sz="2700" dirty="0"/>
          </a:p>
          <a:p>
            <a:pPr>
              <a:buFont typeface="Wingdings" panose="05000000000000000000" pitchFamily="2" charset="2"/>
              <a:buChar char="§"/>
            </a:pPr>
            <a:r>
              <a:rPr lang="en-IN" sz="2700" dirty="0"/>
              <a:t>Strategy to improve experiences of both guests and hosts.</a:t>
            </a:r>
            <a:endParaRPr lang="en-IN" sz="2700" dirty="0"/>
          </a:p>
          <a:p>
            <a:pPr>
              <a:buFont typeface="Wingdings" panose="05000000000000000000" pitchFamily="2" charset="2"/>
              <a:buChar char="§"/>
            </a:pPr>
            <a:r>
              <a:rPr lang="en-IN" sz="2700" dirty="0"/>
              <a:t>Provisions if they can enter newer geographies or not.</a:t>
            </a:r>
            <a:endParaRPr lang="en-IN" sz="2700"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Company Overview</a:t>
            </a:r>
            <a:br>
              <a:rPr lang="en-IN" dirty="0"/>
            </a:br>
            <a:r>
              <a:rPr lang="en-IN" dirty="0"/>
              <a:t>(AIRBNB)</a:t>
            </a:r>
            <a:endParaRPr lang="en-IN" dirty="0"/>
          </a:p>
        </p:txBody>
      </p:sp>
      <p:sp>
        <p:nvSpPr>
          <p:cNvPr id="3" name="Content Placeholder 2"/>
          <p:cNvSpPr>
            <a:spLocks noGrp="1"/>
          </p:cNvSpPr>
          <p:nvPr>
            <p:ph idx="1"/>
          </p:nvPr>
        </p:nvSpPr>
        <p:spPr/>
        <p:txBody>
          <a:bodyPr/>
          <a:lstStyle/>
          <a:p>
            <a:pPr marL="0" indent="0">
              <a:buNone/>
            </a:pPr>
            <a:r>
              <a:rPr lang="en-US" sz="2700" dirty="0"/>
              <a:t>Airbnb is a global online marketplace and hospitality service platform that allows people to list, discover, and book accommodations around the world. Founded in 2008, the company has revolutionized the travel and hospitality industry by providing a wide variety of lodging options, including vacation rentals, apartment rentals, homestays, hostel beds, and hotel rooms. In addition to lodging, Airbnb offers unique tourism experiences and activities hosted by locals</a:t>
            </a: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2297"/>
            <a:ext cx="8596668" cy="874608"/>
          </a:xfrm>
        </p:spPr>
        <p:txBody>
          <a:bodyPr/>
          <a:lstStyle/>
          <a:p>
            <a:pPr algn="ctr"/>
            <a:r>
              <a:rPr lang="en-IN" dirty="0"/>
              <a:t>SWOT ANALYSIS</a:t>
            </a:r>
            <a:endParaRPr lang="en-IN" dirty="0"/>
          </a:p>
        </p:txBody>
      </p:sp>
      <p:graphicFrame>
        <p:nvGraphicFramePr>
          <p:cNvPr id="10" name="Content Placeholder 9"/>
          <p:cNvGraphicFramePr>
            <a:graphicFrameLocks noGrp="1"/>
          </p:cNvGraphicFramePr>
          <p:nvPr>
            <p:ph idx="1"/>
          </p:nvPr>
        </p:nvGraphicFramePr>
        <p:xfrm>
          <a:off x="548997" y="1082842"/>
          <a:ext cx="9284813" cy="5396566"/>
        </p:xfrm>
        <a:graphic>
          <a:graphicData uri="http://schemas.openxmlformats.org/drawingml/2006/table">
            <a:tbl>
              <a:tblPr firstRow="1" bandRow="1">
                <a:tableStyleId>{5940675A-B579-460E-94D1-54222C63F5DA}</a:tableStyleId>
              </a:tblPr>
              <a:tblGrid>
                <a:gridCol w="2386179"/>
                <a:gridCol w="2294021"/>
                <a:gridCol w="2503098"/>
                <a:gridCol w="2101515"/>
              </a:tblGrid>
              <a:tr h="641686">
                <a:tc>
                  <a:txBody>
                    <a:bodyPr/>
                    <a:lstStyle/>
                    <a:p>
                      <a:r>
                        <a:rPr lang="en-IN" sz="2700" dirty="0"/>
                        <a:t>Strengths</a:t>
                      </a:r>
                      <a:endParaRPr lang="en-IN" sz="2700" dirty="0"/>
                    </a:p>
                  </a:txBody>
                  <a:tcPr/>
                </a:tc>
                <a:tc>
                  <a:txBody>
                    <a:bodyPr/>
                    <a:lstStyle/>
                    <a:p>
                      <a:r>
                        <a:rPr lang="en-IN" sz="2700" dirty="0"/>
                        <a:t>Weakness</a:t>
                      </a:r>
                      <a:endParaRPr lang="en-IN" sz="2700" dirty="0"/>
                    </a:p>
                  </a:txBody>
                  <a:tcPr/>
                </a:tc>
                <a:tc>
                  <a:txBody>
                    <a:bodyPr/>
                    <a:lstStyle/>
                    <a:p>
                      <a:r>
                        <a:rPr lang="en-IN" sz="2500" dirty="0"/>
                        <a:t>Opportunities</a:t>
                      </a:r>
                      <a:endParaRPr lang="en-IN" sz="2500" dirty="0"/>
                    </a:p>
                  </a:txBody>
                  <a:tcPr/>
                </a:tc>
                <a:tc>
                  <a:txBody>
                    <a:bodyPr/>
                    <a:lstStyle/>
                    <a:p>
                      <a:r>
                        <a:rPr lang="en-IN" sz="2700" dirty="0"/>
                        <a:t>Threats</a:t>
                      </a:r>
                      <a:endParaRPr lang="en-IN" sz="2700" dirty="0"/>
                    </a:p>
                  </a:txBody>
                  <a:tcPr/>
                </a:tc>
              </a:tr>
              <a:tr h="4013512">
                <a:tc>
                  <a:txBody>
                    <a:bodyPr/>
                    <a:lstStyle/>
                    <a:p>
                      <a:pPr marL="285750" indent="-285750">
                        <a:buFont typeface="Arial" panose="020B0604020202020204" pitchFamily="34" charset="0"/>
                        <a:buChar char="•"/>
                      </a:pPr>
                      <a:r>
                        <a:rPr lang="en-IN" dirty="0"/>
                        <a:t>Has a Global Reach across over 220 countries.</a:t>
                      </a:r>
                      <a:endParaRPr lang="en-IN" dirty="0"/>
                    </a:p>
                    <a:p>
                      <a:pPr marL="285750" indent="-285750">
                        <a:buFont typeface="Arial" panose="020B0604020202020204" pitchFamily="34" charset="0"/>
                        <a:buChar char="•"/>
                      </a:pPr>
                      <a:r>
                        <a:rPr lang="en-IN" dirty="0"/>
                        <a:t>Provides wide spectrum of facilities like room ,unique stays , swimming pools etc.</a:t>
                      </a:r>
                      <a:endParaRPr lang="en-IN" dirty="0"/>
                    </a:p>
                    <a:p>
                      <a:pPr marL="285750" indent="-285750">
                        <a:buFont typeface="Arial" panose="020B0604020202020204" pitchFamily="34" charset="0"/>
                        <a:buChar char="•"/>
                      </a:pPr>
                      <a:r>
                        <a:rPr lang="en-IN" dirty="0"/>
                        <a:t>Offers Flexible short-term, Long-term and business travel </a:t>
                      </a:r>
                      <a:r>
                        <a:rPr lang="en-IN" dirty="0" err="1"/>
                        <a:t>acomodations</a:t>
                      </a:r>
                      <a:r>
                        <a:rPr lang="en-IN" dirty="0"/>
                        <a:t>.</a:t>
                      </a:r>
                      <a:endParaRPr lang="en-IN" dirty="0"/>
                    </a:p>
                  </a:txBody>
                  <a:tcPr/>
                </a:tc>
                <a:tc>
                  <a:txBody>
                    <a:bodyPr/>
                    <a:lstStyle/>
                    <a:p>
                      <a:pPr marL="285750" indent="-285750">
                        <a:buFont typeface="Arial" panose="020B0604020202020204" pitchFamily="34" charset="0"/>
                        <a:buChar char="•"/>
                      </a:pPr>
                      <a:r>
                        <a:rPr lang="en-IN" dirty="0"/>
                        <a:t>Both hosts and guests incur service fees, which can make stays more expensive.</a:t>
                      </a:r>
                      <a:endParaRPr lang="en-IN" dirty="0"/>
                    </a:p>
                    <a:p>
                      <a:pPr marL="285750" indent="-285750">
                        <a:buFont typeface="Arial" panose="020B0604020202020204" pitchFamily="34" charset="0"/>
                        <a:buChar char="•"/>
                      </a:pPr>
                      <a:r>
                        <a:rPr lang="en-IN" dirty="0"/>
                        <a:t>Maintaining quality condition of listings can lead to customer dissatisfaction.</a:t>
                      </a:r>
                      <a:endParaRPr lang="en-IN" dirty="0"/>
                    </a:p>
                  </a:txBody>
                  <a:tcPr/>
                </a:tc>
                <a:tc>
                  <a:txBody>
                    <a:bodyPr/>
                    <a:lstStyle/>
                    <a:p>
                      <a:pPr marL="285750" indent="-285750">
                        <a:buFont typeface="Arial" panose="020B0604020202020204" pitchFamily="34" charset="0"/>
                        <a:buChar char="•"/>
                      </a:pPr>
                      <a:r>
                        <a:rPr lang="en-IN" dirty="0"/>
                        <a:t>Entering in new geographies with emerging markets.</a:t>
                      </a:r>
                      <a:endParaRPr lang="en-IN" dirty="0"/>
                    </a:p>
                    <a:p>
                      <a:pPr marL="285750" indent="-285750">
                        <a:buFont typeface="Arial" panose="020B0604020202020204" pitchFamily="34" charset="0"/>
                        <a:buChar char="•"/>
                      </a:pPr>
                      <a:r>
                        <a:rPr lang="en-IN" dirty="0"/>
                        <a:t>Enhancing more services through incorporating new services like customer support, technical side etc.</a:t>
                      </a:r>
                      <a:endParaRPr lang="en-IN" dirty="0"/>
                    </a:p>
                  </a:txBody>
                  <a:tcPr/>
                </a:tc>
                <a:tc>
                  <a:txBody>
                    <a:bodyPr/>
                    <a:lstStyle/>
                    <a:p>
                      <a:pPr marL="285750" indent="-285750">
                        <a:buFont typeface="Arial" panose="020B0604020202020204" pitchFamily="34" charset="0"/>
                        <a:buChar char="•"/>
                      </a:pPr>
                      <a:r>
                        <a:rPr lang="en-IN" dirty="0"/>
                        <a:t>Strong competition from various vacation platforms like </a:t>
                      </a:r>
                      <a:r>
                        <a:rPr lang="en-IN" dirty="0" err="1"/>
                        <a:t>Vrbo</a:t>
                      </a:r>
                      <a:r>
                        <a:rPr lang="en-IN" dirty="0"/>
                        <a:t>, Booking.com.</a:t>
                      </a:r>
                      <a:endParaRPr lang="en-IN" dirty="0"/>
                    </a:p>
                    <a:p>
                      <a:pPr marL="285750" indent="-285750">
                        <a:buFont typeface="Arial" panose="020B0604020202020204" pitchFamily="34" charset="0"/>
                        <a:buChar char="•"/>
                      </a:pPr>
                      <a:r>
                        <a:rPr lang="en-IN" dirty="0"/>
                        <a:t>Increased competition in </a:t>
                      </a:r>
                      <a:endParaRPr lang="en-IN" dirty="0"/>
                    </a:p>
                    <a:p>
                      <a:pPr marL="0" indent="0">
                        <a:buFont typeface="Arial" panose="020B0604020202020204" pitchFamily="34" charset="0"/>
                        <a:buNone/>
                      </a:pPr>
                      <a:r>
                        <a:rPr lang="en-IN" dirty="0"/>
                        <a:t>    certain location</a:t>
                      </a:r>
                      <a:endParaRPr lang="en-IN" dirty="0"/>
                    </a:p>
                    <a:p>
                      <a:pPr marL="285750" indent="-285750">
                        <a:buFont typeface="Arial" panose="020B0604020202020204" pitchFamily="34" charset="0"/>
                        <a:buChar char="•"/>
                      </a:pPr>
                      <a:r>
                        <a:rPr lang="en-IN" dirty="0"/>
                        <a:t>Increasing regulations and legal challenges in various </a:t>
                      </a:r>
                      <a:r>
                        <a:rPr lang="en-IN" dirty="0" err="1"/>
                        <a:t>citites</a:t>
                      </a:r>
                      <a:r>
                        <a:rPr lang="en-IN" dirty="0"/>
                        <a:t> can limit growth.</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867"/>
          </a:xfrm>
        </p:spPr>
        <p:txBody>
          <a:bodyPr/>
          <a:lstStyle/>
          <a:p>
            <a:r>
              <a:rPr lang="en-IN" dirty="0"/>
              <a:t>Market Share</a:t>
            </a:r>
            <a:endParaRPr lang="en-IN" dirty="0"/>
          </a:p>
        </p:txBody>
      </p:sp>
      <p:graphicFrame>
        <p:nvGraphicFramePr>
          <p:cNvPr id="6" name="Content Placeholder 5"/>
          <p:cNvGraphicFramePr>
            <a:graphicFrameLocks noGrp="1"/>
          </p:cNvGraphicFramePr>
          <p:nvPr>
            <p:ph idx="1"/>
          </p:nvPr>
        </p:nvGraphicFramePr>
        <p:xfrm>
          <a:off x="1194329" y="1845204"/>
          <a:ext cx="7424737" cy="345492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endParaRPr lang="en-IN" dirty="0"/>
          </a:p>
        </p:txBody>
      </p:sp>
      <p:sp>
        <p:nvSpPr>
          <p:cNvPr id="3" name="Content Placeholder 2"/>
          <p:cNvSpPr>
            <a:spLocks noGrp="1"/>
          </p:cNvSpPr>
          <p:nvPr>
            <p:ph idx="1"/>
          </p:nvPr>
        </p:nvSpPr>
        <p:spPr/>
        <p:txBody>
          <a:bodyPr>
            <a:normAutofit/>
          </a:bodyPr>
          <a:lstStyle/>
          <a:p>
            <a:r>
              <a:rPr lang="en-IN" sz="2700" dirty="0"/>
              <a:t>To understand various factors influencing rental prices and occupancy rates.</a:t>
            </a:r>
            <a:endParaRPr lang="en-IN" sz="2700" dirty="0"/>
          </a:p>
          <a:p>
            <a:r>
              <a:rPr lang="en-IN" sz="2700" dirty="0"/>
              <a:t>What are scopes of new features which AIRBNB can add in their listings.</a:t>
            </a:r>
            <a:endParaRPr lang="en-IN" sz="2700" dirty="0"/>
          </a:p>
          <a:p>
            <a:r>
              <a:rPr lang="en-IN" sz="2700" dirty="0"/>
              <a:t> Provide recommendations on which steps hosts need to take in order to optimise their experience.</a:t>
            </a:r>
            <a:endParaRPr lang="en-IN"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dirty="0"/>
          </a:p>
        </p:txBody>
      </p:sp>
      <p:sp>
        <p:nvSpPr>
          <p:cNvPr id="3" name="Content Placeholder 2"/>
          <p:cNvSpPr>
            <a:spLocks noGrp="1"/>
          </p:cNvSpPr>
          <p:nvPr>
            <p:ph idx="1"/>
          </p:nvPr>
        </p:nvSpPr>
        <p:spPr>
          <a:xfrm>
            <a:off x="677334" y="1363579"/>
            <a:ext cx="8596668" cy="4677783"/>
          </a:xfrm>
        </p:spPr>
        <p:txBody>
          <a:bodyPr/>
          <a:lstStyle/>
          <a:p>
            <a:pPr marL="0" indent="0">
              <a:buNone/>
            </a:pPr>
            <a:endParaRPr lang="en-IN" dirty="0"/>
          </a:p>
          <a:p>
            <a:r>
              <a:rPr lang="en-IN" dirty="0"/>
              <a:t>From the above visual we can observe that most </a:t>
            </a:r>
            <a:endParaRPr lang="en-IN" dirty="0"/>
          </a:p>
          <a:p>
            <a:pPr marL="0" indent="0">
              <a:buNone/>
            </a:pPr>
            <a:r>
              <a:rPr lang="en-IN" dirty="0"/>
              <a:t>     guests are preferring entire apt/private rooms.</a:t>
            </a:r>
            <a:endParaRPr lang="en-IN" dirty="0"/>
          </a:p>
          <a:p>
            <a:r>
              <a:rPr lang="en-IN" dirty="0"/>
              <a:t>Manhattan is the most expensive city for rental prices</a:t>
            </a:r>
            <a:endParaRPr lang="en-IN" dirty="0"/>
          </a:p>
          <a:p>
            <a:pPr marL="0" indent="0">
              <a:buNone/>
            </a:pPr>
            <a:r>
              <a:rPr lang="en-IN" dirty="0"/>
              <a:t>     and Entire apt has its strong presence in this.</a:t>
            </a:r>
            <a:endParaRPr lang="en-IN" dirty="0"/>
          </a:p>
          <a:p>
            <a:endParaRPr lang="en-IN" dirty="0"/>
          </a:p>
          <a:p>
            <a:pPr marL="0" indent="0">
              <a:buNone/>
            </a:pPr>
            <a:endParaRPr lang="en-IN" dirty="0"/>
          </a:p>
          <a:p>
            <a:pPr marL="0" indent="0">
              <a:buNone/>
            </a:pPr>
            <a:r>
              <a:rPr lang="en-IN" dirty="0"/>
              <a:t>                                    </a:t>
            </a:r>
            <a:endParaRPr lang="en-IN" dirty="0"/>
          </a:p>
        </p:txBody>
      </p:sp>
      <p:pic>
        <p:nvPicPr>
          <p:cNvPr id="4"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42221" y="1363579"/>
            <a:ext cx="2331781" cy="1902392"/>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229" y="3702471"/>
            <a:ext cx="2257704" cy="15171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69" y="3763562"/>
            <a:ext cx="2393619" cy="151380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952" y="3833064"/>
            <a:ext cx="2754712" cy="1444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9599"/>
            <a:ext cx="8596668" cy="5431763"/>
          </a:xfrm>
        </p:spPr>
        <p:txBody>
          <a:bodyPr>
            <a:normAutofit fontScale="92500" lnSpcReduction="20000"/>
          </a:bodyPr>
          <a:lstStyle/>
          <a:p>
            <a:r>
              <a:rPr lang="en-IN" dirty="0"/>
              <a:t>   Density of availability of houses is comparatively</a:t>
            </a:r>
            <a:endParaRPr lang="en-IN" dirty="0"/>
          </a:p>
          <a:p>
            <a:pPr marL="0" indent="0">
              <a:buNone/>
            </a:pPr>
            <a:r>
              <a:rPr lang="en-IN" dirty="0"/>
              <a:t>        higher in </a:t>
            </a:r>
            <a:r>
              <a:rPr lang="en-IN" dirty="0" err="1"/>
              <a:t>Bronx,State</a:t>
            </a:r>
            <a:r>
              <a:rPr lang="en-IN" dirty="0"/>
              <a:t> Island, Queens.</a:t>
            </a:r>
            <a:endParaRPr lang="en-IN" dirty="0"/>
          </a:p>
          <a:p>
            <a:pPr marL="0" indent="0">
              <a:buNone/>
            </a:pPr>
            <a:r>
              <a:rPr lang="en-IN" dirty="0"/>
              <a:t>        which implies there is comparatively lower </a:t>
            </a:r>
            <a:endParaRPr lang="en-IN" dirty="0"/>
          </a:p>
          <a:p>
            <a:pPr marL="0" indent="0">
              <a:buNone/>
            </a:pPr>
            <a:r>
              <a:rPr lang="en-IN" dirty="0"/>
              <a:t>        demand in these locations.</a:t>
            </a:r>
            <a:endParaRPr lang="en-IN" dirty="0"/>
          </a:p>
          <a:p>
            <a:pPr marL="0" indent="0">
              <a:buNone/>
            </a:pPr>
            <a:endParaRPr lang="en-IN" dirty="0"/>
          </a:p>
          <a:p>
            <a:pPr marL="0" indent="0">
              <a:buNone/>
            </a:pPr>
            <a:endParaRPr lang="en-IN" dirty="0"/>
          </a:p>
          <a:p>
            <a:r>
              <a:rPr lang="en-US" b="0" i="0" dirty="0">
                <a:effectLst/>
                <a:highlight>
                  <a:srgbClr val="FFFFFF"/>
                </a:highlight>
                <a:latin typeface="+mj-lt"/>
              </a:rPr>
              <a:t>  Queens has larger area with lower </a:t>
            </a:r>
            <a:endParaRPr lang="en-US" b="0" i="0" dirty="0">
              <a:effectLst/>
              <a:highlight>
                <a:srgbClr val="FFFFFF"/>
              </a:highlight>
              <a:latin typeface="+mj-lt"/>
            </a:endParaRPr>
          </a:p>
          <a:p>
            <a:pPr marL="0" indent="0">
              <a:buNone/>
            </a:pPr>
            <a:r>
              <a:rPr lang="en-US" dirty="0">
                <a:highlight>
                  <a:srgbClr val="FFFFFF"/>
                </a:highlight>
                <a:latin typeface="+mj-lt"/>
              </a:rPr>
              <a:t>       </a:t>
            </a:r>
            <a:r>
              <a:rPr lang="en-US" b="0" i="0" dirty="0">
                <a:effectLst/>
                <a:highlight>
                  <a:srgbClr val="FFFFFF"/>
                </a:highlight>
                <a:latin typeface="+mj-lt"/>
              </a:rPr>
              <a:t>listings as compared to it depicting </a:t>
            </a:r>
            <a:endParaRPr lang="en-US" b="0" i="0" dirty="0">
              <a:effectLst/>
              <a:highlight>
                <a:srgbClr val="FFFFFF"/>
              </a:highlight>
              <a:latin typeface="+mj-lt"/>
            </a:endParaRPr>
          </a:p>
          <a:p>
            <a:pPr marL="0" indent="0">
              <a:buNone/>
            </a:pPr>
            <a:r>
              <a:rPr lang="en-US" dirty="0">
                <a:highlight>
                  <a:srgbClr val="FFFFFF"/>
                </a:highlight>
                <a:latin typeface="+mj-lt"/>
              </a:rPr>
              <a:t>       </a:t>
            </a:r>
            <a:r>
              <a:rPr lang="en-US" b="0" i="0" dirty="0">
                <a:effectLst/>
                <a:highlight>
                  <a:srgbClr val="FFFFFF"/>
                </a:highlight>
                <a:latin typeface="+mj-lt"/>
              </a:rPr>
              <a:t>lower market density.</a:t>
            </a:r>
            <a:endParaRPr lang="en-US" b="0" i="0" dirty="0">
              <a:effectLst/>
              <a:highlight>
                <a:srgbClr val="FFFFFF"/>
              </a:highlight>
              <a:latin typeface="+mj-lt"/>
            </a:endParaRPr>
          </a:p>
          <a:p>
            <a:r>
              <a:rPr lang="en-US" b="0" i="0" dirty="0">
                <a:effectLst/>
                <a:highlight>
                  <a:srgbClr val="FFFFFF"/>
                </a:highlight>
                <a:latin typeface="+mj-lt"/>
              </a:rPr>
              <a:t>  Manhattan and Brooklyn has higher</a:t>
            </a:r>
            <a:endParaRPr lang="en-US" b="0" i="0" dirty="0">
              <a:effectLst/>
              <a:highlight>
                <a:srgbClr val="FFFFFF"/>
              </a:highlight>
              <a:latin typeface="+mj-lt"/>
            </a:endParaRPr>
          </a:p>
          <a:p>
            <a:pPr marL="0" indent="0">
              <a:buNone/>
            </a:pPr>
            <a:r>
              <a:rPr lang="en-US" dirty="0">
                <a:highlight>
                  <a:srgbClr val="FFFFFF"/>
                </a:highlight>
                <a:latin typeface="+mj-lt"/>
              </a:rPr>
              <a:t>      </a:t>
            </a:r>
            <a:r>
              <a:rPr lang="en-US" b="0" i="0" dirty="0">
                <a:effectLst/>
                <a:highlight>
                  <a:srgbClr val="FFFFFF"/>
                </a:highlight>
                <a:latin typeface="+mj-lt"/>
              </a:rPr>
              <a:t> number of listings but as per plot we </a:t>
            </a:r>
            <a:endParaRPr lang="en-US" b="0" i="0" dirty="0">
              <a:effectLst/>
              <a:highlight>
                <a:srgbClr val="FFFFFF"/>
              </a:highlight>
              <a:latin typeface="+mj-lt"/>
            </a:endParaRPr>
          </a:p>
          <a:p>
            <a:pPr marL="0" indent="0">
              <a:buNone/>
            </a:pPr>
            <a:r>
              <a:rPr lang="en-US" dirty="0">
                <a:highlight>
                  <a:srgbClr val="FFFFFF"/>
                </a:highlight>
                <a:latin typeface="+mj-lt"/>
              </a:rPr>
              <a:t>       </a:t>
            </a:r>
            <a:r>
              <a:rPr lang="en-US" b="0" i="0" dirty="0">
                <a:effectLst/>
                <a:highlight>
                  <a:srgbClr val="FFFFFF"/>
                </a:highlight>
                <a:latin typeface="+mj-lt"/>
              </a:rPr>
              <a:t>can see that a small area has higher </a:t>
            </a:r>
            <a:endParaRPr lang="en-US" b="0" i="0" dirty="0">
              <a:effectLst/>
              <a:highlight>
                <a:srgbClr val="FFFFFF"/>
              </a:highlight>
              <a:latin typeface="+mj-lt"/>
            </a:endParaRPr>
          </a:p>
          <a:p>
            <a:pPr marL="0" indent="0">
              <a:buNone/>
            </a:pPr>
            <a:r>
              <a:rPr lang="en-US" b="0" i="0" dirty="0">
                <a:effectLst/>
                <a:highlight>
                  <a:srgbClr val="FFFFFF"/>
                </a:highlight>
                <a:latin typeface="+mj-lt"/>
              </a:rPr>
              <a:t>       number of listings in both </a:t>
            </a:r>
            <a:endParaRPr lang="en-US" b="0" i="0" dirty="0">
              <a:effectLst/>
              <a:highlight>
                <a:srgbClr val="FFFFFF"/>
              </a:highlight>
              <a:latin typeface="+mj-lt"/>
            </a:endParaRPr>
          </a:p>
          <a:p>
            <a:pPr marL="0" indent="0">
              <a:buNone/>
            </a:pPr>
            <a:r>
              <a:rPr lang="en-US" b="0" i="0" dirty="0">
                <a:effectLst/>
                <a:highlight>
                  <a:srgbClr val="FFFFFF"/>
                </a:highlight>
                <a:latin typeface="+mj-lt"/>
              </a:rPr>
              <a:t>       Manhattan and Brooklyn which </a:t>
            </a:r>
            <a:endParaRPr lang="en-US" b="0" i="0" dirty="0">
              <a:effectLst/>
              <a:highlight>
                <a:srgbClr val="FFFFFF"/>
              </a:highlight>
              <a:latin typeface="+mj-lt"/>
            </a:endParaRPr>
          </a:p>
          <a:p>
            <a:pPr marL="0" indent="0">
              <a:buNone/>
            </a:pPr>
            <a:r>
              <a:rPr lang="en-US" b="0" i="0" dirty="0">
                <a:effectLst/>
                <a:highlight>
                  <a:srgbClr val="FFFFFF"/>
                </a:highlight>
                <a:latin typeface="+mj-lt"/>
              </a:rPr>
              <a:t>       indicates higher market density.</a:t>
            </a:r>
            <a:br>
              <a:rPr lang="en-US" dirty="0">
                <a:latin typeface="+mj-lt"/>
              </a:rPr>
            </a:br>
            <a:endParaRPr lang="en-IN" dirty="0">
              <a:latin typeface="+mj-lt"/>
            </a:endParaRPr>
          </a:p>
          <a:p>
            <a:pPr marL="0" indent="0">
              <a:buNone/>
            </a:pP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75266" y="959269"/>
            <a:ext cx="3596189" cy="199568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139" y="3115146"/>
            <a:ext cx="4658628" cy="27820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677334" y="259883"/>
            <a:ext cx="8596668" cy="5781480"/>
          </a:xfrm>
        </p:spPr>
        <p:txBody>
          <a:bodyPr/>
          <a:lstStyle/>
          <a:p>
            <a:r>
              <a:rPr lang="en-IN" dirty="0"/>
              <a:t>Most of the guests prefer to stay in </a:t>
            </a:r>
            <a:endParaRPr lang="en-IN" dirty="0"/>
          </a:p>
          <a:p>
            <a:pPr marL="0" indent="0">
              <a:buNone/>
            </a:pPr>
            <a:r>
              <a:rPr lang="en-IN" dirty="0"/>
              <a:t>     mostly in Entire home/apt.</a:t>
            </a:r>
            <a:endParaRPr lang="en-IN" dirty="0"/>
          </a:p>
          <a:p>
            <a:r>
              <a:rPr lang="en-IN" dirty="0"/>
              <a:t>Focus is much less in Shared room and </a:t>
            </a:r>
            <a:endParaRPr lang="en-IN" dirty="0"/>
          </a:p>
          <a:p>
            <a:pPr marL="0" indent="0">
              <a:buNone/>
            </a:pPr>
            <a:r>
              <a:rPr lang="en-IN" dirty="0"/>
              <a:t>     Private room.</a:t>
            </a:r>
            <a:endParaRPr lang="en-IN" dirty="0"/>
          </a:p>
          <a:p>
            <a:pPr marL="0" indent="0">
              <a:buNone/>
            </a:pPr>
            <a:endParaRPr lang="en-IN" dirty="0"/>
          </a:p>
          <a:p>
            <a:r>
              <a:rPr lang="en-US" b="0" i="0" dirty="0">
                <a:effectLst/>
                <a:highlight>
                  <a:srgbClr val="FFFFFF"/>
                </a:highlight>
              </a:rPr>
              <a:t>In Manhattan  private and shared</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rooms needs some improvement</a:t>
            </a:r>
            <a:endParaRPr lang="en-US" b="0" i="0" dirty="0">
              <a:effectLst/>
              <a:highlight>
                <a:srgbClr val="FFFFFF"/>
              </a:highlight>
            </a:endParaRPr>
          </a:p>
          <a:p>
            <a:pPr marL="0" indent="0">
              <a:buNone/>
            </a:pPr>
            <a:r>
              <a:rPr lang="en-US" dirty="0">
                <a:highlight>
                  <a:srgbClr val="FFFFFF"/>
                </a:highlight>
              </a:rPr>
              <a:t>     </a:t>
            </a:r>
            <a:r>
              <a:rPr lang="en-US" b="0" i="0" dirty="0">
                <a:effectLst/>
                <a:highlight>
                  <a:srgbClr val="FFFFFF"/>
                </a:highlight>
              </a:rPr>
              <a:t>and in State </a:t>
            </a:r>
            <a:r>
              <a:rPr lang="en-US" dirty="0">
                <a:highlight>
                  <a:srgbClr val="FFFFFF"/>
                </a:highlight>
              </a:rPr>
              <a:t>I</a:t>
            </a:r>
            <a:r>
              <a:rPr lang="en-US" b="0" i="0" dirty="0">
                <a:effectLst/>
                <a:highlight>
                  <a:srgbClr val="FFFFFF"/>
                </a:highlight>
              </a:rPr>
              <a:t>sland and </a:t>
            </a:r>
            <a:r>
              <a:rPr lang="en-US" dirty="0">
                <a:highlight>
                  <a:srgbClr val="FFFFFF"/>
                </a:highlight>
              </a:rPr>
              <a:t>B</a:t>
            </a:r>
            <a:r>
              <a:rPr lang="en-US" b="0" i="0" dirty="0">
                <a:effectLst/>
                <a:highlight>
                  <a:srgbClr val="FFFFFF"/>
                </a:highlight>
              </a:rPr>
              <a:t>ronx </a:t>
            </a:r>
            <a:endParaRPr lang="en-US" b="0" i="0" dirty="0">
              <a:effectLst/>
              <a:highlight>
                <a:srgbClr val="FFFFFF"/>
              </a:highlight>
            </a:endParaRPr>
          </a:p>
          <a:p>
            <a:pPr marL="0" indent="0">
              <a:buNone/>
            </a:pPr>
            <a:r>
              <a:rPr lang="en-US" b="0" i="0" dirty="0">
                <a:effectLst/>
                <a:highlight>
                  <a:srgbClr val="FFFFFF"/>
                </a:highlight>
              </a:rPr>
              <a:t>     private rooms/entire apt</a:t>
            </a:r>
            <a:endParaRPr lang="en-US" b="0" i="0" dirty="0">
              <a:effectLst/>
              <a:highlight>
                <a:srgbClr val="FFFFFF"/>
              </a:highlight>
            </a:endParaRPr>
          </a:p>
          <a:p>
            <a:pPr marL="0" indent="0">
              <a:buNone/>
            </a:pPr>
            <a:r>
              <a:rPr lang="en-US" dirty="0">
                <a:highlight>
                  <a:srgbClr val="FFFFFF"/>
                </a:highlight>
              </a:rPr>
              <a:t>     needs improvement.</a:t>
            </a:r>
            <a:endParaRPr lang="en-IN" dirty="0"/>
          </a:p>
          <a:p>
            <a:pPr marL="0" indent="0">
              <a:buNone/>
            </a:pPr>
            <a:endParaRPr lang="en-IN" dirty="0"/>
          </a:p>
          <a:p>
            <a:pPr marL="0" indent="0">
              <a:buNone/>
            </a:pPr>
            <a:endParaRPr lang="en-IN" dirty="0"/>
          </a:p>
          <a:p>
            <a:pPr marL="0" indent="0">
              <a:buNone/>
            </a:pPr>
            <a:r>
              <a:rPr lang="en-IN" dirty="0"/>
              <a:t>   </a:t>
            </a:r>
            <a:endParaRPr lang="en-IN"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44009" y="580394"/>
            <a:ext cx="4104792" cy="2260289"/>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148" y="3339820"/>
            <a:ext cx="4369353" cy="234946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5903</Words>
  <Application>WPS Presentation</Application>
  <PresentationFormat>Widescreen</PresentationFormat>
  <Paragraphs>144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system-ui</vt:lpstr>
      <vt:lpstr>Segoe Print</vt:lpstr>
      <vt:lpstr>Trebuchet MS</vt:lpstr>
      <vt:lpstr>Microsoft YaHei</vt:lpstr>
      <vt:lpstr>Arial Unicode MS</vt:lpstr>
      <vt:lpstr>Calibri</vt:lpstr>
      <vt:lpstr>Facet</vt:lpstr>
      <vt:lpstr>                              AIRBNB                         VACATIONAL RENTAL COMPANY</vt:lpstr>
      <vt:lpstr>Agenda</vt:lpstr>
      <vt:lpstr>Company Overview (AIRBNB)</vt:lpstr>
      <vt:lpstr>SWOT ANALYSIS</vt:lpstr>
      <vt:lpstr>Market Share</vt:lpstr>
      <vt:lpstr>Objectives</vt:lpstr>
      <vt:lpstr>Methodology</vt:lpstr>
      <vt:lpstr>PowerPoint 演示文稿</vt:lpstr>
      <vt:lpstr>PowerPoint 演示文稿</vt:lpstr>
      <vt:lpstr>PowerPoint 演示文稿</vt:lpstr>
      <vt:lpstr>Execution</vt:lpstr>
      <vt:lpstr>PowerPoint 演示文稿</vt:lpstr>
      <vt:lpstr>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ABHIMANYU</dc:creator>
  <cp:lastModifiedBy>ABHIMANYU</cp:lastModifiedBy>
  <cp:revision>3</cp:revision>
  <dcterms:created xsi:type="dcterms:W3CDTF">2024-07-20T12:02:00Z</dcterms:created>
  <dcterms:modified xsi:type="dcterms:W3CDTF">2024-11-26T10:41:12Z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5397D21108134008A889C13891E24FCB_13</vt:lpwstr>
  </property>
  <property fmtid="{D5CDD505-2E9C-101B-9397-08002B2CF9AE}" pid="3" name="KSOProductBuildVer">
    <vt:lpwstr>1033-12.2.0.18911</vt:lpwstr>
  </property>
</Properties>
</file>