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8ED0-22E6-E468-25CA-551F4C5F5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61C8F-CF2D-72E9-CB14-2AEFB222D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B545-0EEC-83A0-F10E-8C9CFB65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C838-15E0-86FB-A08A-F6F583BA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ED1F6-95CF-995D-8DA0-DF9DEB87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F3CA-0B11-0F18-2A82-30C45CF8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82585-0219-C4B7-BD8F-922C68DB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304C-6AD6-1851-9428-68E437CB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95A9-F6D0-0C92-DBFB-130F3731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70C9-1A76-3805-7AF4-52A3D2D1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C264E-7640-BA21-2F1F-DDFB8B28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2CB5-088F-18B5-C926-23528019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631D-B83B-A5B4-B93F-F7C4B552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3636-E9A9-257A-4CAA-70F50C81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BF4F-7717-8A40-3E8C-69B5C758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4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E0A3-7A3D-A4B8-E2F8-6380D1A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7689-83F2-7858-E709-97FA4513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00C1-5619-2E5C-0E41-5DE02B25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96CC-B9ED-3C39-91FD-006D6B49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25C6-10AD-6DCC-EC27-D4D1E88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538-F7E2-1D15-AA7D-3FF140ED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F446-D307-3D6C-DE17-574DDC98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0800-511B-8394-AAE8-F3FBFCAB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8E0D-CE9C-4EBF-3061-6515DCE2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7F03-352D-AB7B-9754-F526D3BD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99E6-6D46-AAC6-1898-DEA4F6BB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5AB4-9EA6-C429-1F18-9DE658F7E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A578-BFA1-DAD7-7DA9-DF339CD0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7FC5-AB47-5F56-8DE3-46F7118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1C4AB-AC8A-0928-AEA0-85320A9F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E8054-5C60-F39D-12E5-F3D58D8F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2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E288-BBA7-80AE-C560-A0A40371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4A06-8164-1E01-F826-047A9480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37BF-ADD2-7FF8-1567-4DE421B3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3846-1EFE-742C-BF00-2579441A9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A46E7-544A-95F2-BBDF-54DCD71CF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15D36-9665-F1B6-56B3-DF512B9E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51AB3-299C-BF61-1D62-C8CA094F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38993-CA7D-92D8-77F4-0811C9BB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9591-6F7A-32DA-8F38-2388929F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A9A21-FCEA-CB89-E9FF-1D7B95B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C0C20-47BD-7324-0052-667F5B1D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8394F-52EB-992D-E797-1233AAE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27FB7-D52B-3F88-16A5-4BCDFA69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AA94C-A6F6-5A0C-8931-A913C72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5199-9A3A-FDE1-E3C7-049032C8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5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666A-CE00-B0F3-7E69-F984C560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539C-DB38-3134-386B-2F5FC546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5C74-B2B0-A1B0-8507-E032795D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9824-D05E-DDAD-EF77-F2352274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4033-2011-2A2C-DCB8-2EF9987E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716A-6C99-7838-EBA8-9A3CA3D9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C111-EFE3-800C-FB15-16882C03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C2A89-CC0C-8098-D1BF-F14907779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B9318-488C-9528-D3F5-22A8682D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38623-1C8E-FA43-062F-1B6E4736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0E8D-99CD-336B-1D50-19BDC2F1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3170-F78D-1B50-5062-D49CA33F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3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40A49-E51A-28D3-8712-777DF5C8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CD9D-F338-932A-ACC3-2A9E181B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9D2B-B143-859B-163B-FEDE4F54A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FEE1-54A4-4F6E-8A23-29A83542F39E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9223-595E-A6F3-DD40-ECD42766F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4A0C-512C-6369-D3C0-87B36868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89F0-D9BF-4D5A-B6F6-3058D5BF7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2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F551-4722-E952-BF00-3D60B743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221"/>
            <a:ext cx="9144000" cy="1110698"/>
          </a:xfrm>
        </p:spPr>
        <p:txBody>
          <a:bodyPr>
            <a:normAutofit/>
          </a:bodyPr>
          <a:lstStyle/>
          <a:p>
            <a:r>
              <a:rPr lang="en-IN" sz="4400" dirty="0"/>
              <a:t>Customer segmentation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0B549-4DFC-5500-651F-74015AD8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4560"/>
            <a:ext cx="9144000" cy="245684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A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consumer good company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which specialize in wide spectrum of products has collected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b2c demographic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customer data of approx. 8000 customers related to their products and further this particular data is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segmented into segments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by data science team. As a data analyst in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product team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your task is to:</a:t>
            </a:r>
          </a:p>
          <a:p>
            <a:pPr algn="l"/>
            <a:r>
              <a:rPr lang="en-US" sz="8000" b="0" i="0" dirty="0" err="1">
                <a:solidFill>
                  <a:srgbClr val="1F2328"/>
                </a:solidFill>
                <a:effectLst/>
                <a:latin typeface="-apple-system"/>
              </a:rPr>
              <a:t>i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) Define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key defining characteristic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of each costumer segment to implement targeted marketing.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ii) What are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behavioral habits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of each customer segment to understand their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needs, preferences and motivations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iii) Define which segment is most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profitable and valuable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iv) Recommend which product is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most feasible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for which segment according to the analysis done.</a:t>
            </a:r>
            <a:b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v) Which is the </a:t>
            </a:r>
            <a:r>
              <a:rPr lang="en-US" sz="8000" b="1" i="0" dirty="0">
                <a:solidFill>
                  <a:srgbClr val="1F2328"/>
                </a:solidFill>
                <a:effectLst/>
                <a:latin typeface="-apple-system"/>
              </a:rPr>
              <a:t>largest pool</a:t>
            </a:r>
            <a:r>
              <a:rPr lang="en-US" sz="8000" b="0" i="0" dirty="0">
                <a:solidFill>
                  <a:srgbClr val="1F2328"/>
                </a:solidFill>
                <a:effectLst/>
                <a:latin typeface="-apple-system"/>
              </a:rPr>
              <a:t> of Segments?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47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46F2-0312-2BE0-3FD8-961D3764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11125"/>
            <a:ext cx="11112500" cy="841375"/>
          </a:xfrm>
        </p:spPr>
        <p:txBody>
          <a:bodyPr>
            <a:normAutofit/>
          </a:bodyPr>
          <a:lstStyle/>
          <a:p>
            <a:r>
              <a:rPr lang="en-IN" sz="2000" dirty="0"/>
              <a:t>Segment C has highest number of graduated professionals.</a:t>
            </a:r>
            <a:br>
              <a:rPr lang="en-IN" sz="2000" dirty="0"/>
            </a:br>
            <a:r>
              <a:rPr lang="en-IN" sz="2000" dirty="0"/>
              <a:t>Segment A has highest number of ungraduated professionals.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DE7A-87C5-CE9C-54F0-696574FA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787400"/>
            <a:ext cx="11112500" cy="5829300"/>
          </a:xfrm>
        </p:spPr>
        <p:txBody>
          <a:bodyPr/>
          <a:lstStyle/>
          <a:p>
            <a:r>
              <a:rPr lang="en-IN" b="1" dirty="0"/>
              <a:t>Analysis of Spending Score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sz="2000" b="1" dirty="0"/>
              <a:t>Segment B</a:t>
            </a:r>
            <a:r>
              <a:rPr lang="en-IN" sz="2000" dirty="0"/>
              <a:t> has highest number of people having </a:t>
            </a:r>
            <a:r>
              <a:rPr lang="en-IN" sz="2000" b="1" dirty="0"/>
              <a:t>spending score from average – high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Segment D</a:t>
            </a:r>
            <a:r>
              <a:rPr lang="en-IN" sz="2000" dirty="0"/>
              <a:t> has highest number of people having </a:t>
            </a:r>
            <a:r>
              <a:rPr lang="en-IN" sz="2000" b="1" dirty="0"/>
              <a:t>low spending score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b="1" dirty="0"/>
              <a:t>Analysis of Gender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FE0F9-313A-5B62-4622-8E783C09F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1" y="1346094"/>
            <a:ext cx="1968559" cy="1793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49E41-DB83-384A-3C74-7785CA836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327042"/>
            <a:ext cx="1907368" cy="1793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9DDB4-D677-010D-69A6-2D943A3E2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64" y="1295292"/>
            <a:ext cx="1907368" cy="1794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2B6C8-C7EA-0F3D-237D-2C33692A2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0" y="1295291"/>
            <a:ext cx="1923487" cy="1794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15A03B-A8F8-4EBC-6EB6-C0C992EC3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3" y="4648037"/>
            <a:ext cx="1920069" cy="2035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F7E133-FCE2-CD32-318B-3347ABB6A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87" y="4625866"/>
            <a:ext cx="1907368" cy="2035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DD3133-5CF8-CDE2-88C9-618106D07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30" y="4613165"/>
            <a:ext cx="1907368" cy="2015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4FC442-0B3E-DA8A-460E-E411EAACA6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76" y="4579377"/>
            <a:ext cx="2121009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9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F4A-3CBC-30AD-9ABC-3D5FAD56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IN" sz="2000" dirty="0"/>
              <a:t>Segment D has highest number of male population.</a:t>
            </a:r>
            <a:br>
              <a:rPr lang="en-IN" sz="2000" dirty="0"/>
            </a:br>
            <a:r>
              <a:rPr lang="en-IN" sz="2000" dirty="0"/>
              <a:t>Segment C has highest number of female population.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3D8C-F3A1-7A84-83CD-2E939BF5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842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Behavioural analysis:</a:t>
            </a:r>
          </a:p>
          <a:p>
            <a:pPr marL="0" indent="0">
              <a:buNone/>
            </a:pPr>
            <a:r>
              <a:rPr lang="en-IN" sz="2000" dirty="0"/>
              <a:t>Analysis of customers </a:t>
            </a:r>
            <a:r>
              <a:rPr lang="en-IN" sz="2000" dirty="0" err="1"/>
              <a:t>wrt</a:t>
            </a:r>
            <a:r>
              <a:rPr lang="en-IN" sz="2000" dirty="0"/>
              <a:t> to their behaviours like spending score ,age , Age.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What we can observe that with increasing age the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Tendency to spend more has increased and with much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younger age the people are less likely to spend more.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              Segment A  </a:t>
            </a:r>
            <a:r>
              <a:rPr lang="en-IN" sz="2000" dirty="0"/>
              <a:t>has mostly people from </a:t>
            </a:r>
            <a:r>
              <a:rPr lang="en-IN" sz="2000" b="1" dirty="0"/>
              <a:t>age group from 30-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              50 </a:t>
            </a:r>
            <a:r>
              <a:rPr lang="en-IN" sz="2000" dirty="0"/>
              <a:t>. Therefore they tend to </a:t>
            </a:r>
            <a:r>
              <a:rPr lang="en-IN" sz="2000" b="1" dirty="0"/>
              <a:t>spend decently.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</a:t>
            </a:r>
            <a:r>
              <a:rPr lang="en-IN" sz="2000" b="1" dirty="0"/>
              <a:t>Segment B </a:t>
            </a:r>
            <a:r>
              <a:rPr lang="en-IN" sz="2000" dirty="0"/>
              <a:t>has mostly people from </a:t>
            </a:r>
            <a:r>
              <a:rPr lang="en-IN" sz="2000" b="1" dirty="0"/>
              <a:t>age group from 40-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 </a:t>
            </a:r>
            <a:r>
              <a:rPr lang="en-IN" sz="2000" b="1" dirty="0"/>
              <a:t>60</a:t>
            </a:r>
            <a:r>
              <a:rPr lang="en-IN" sz="2000" dirty="0"/>
              <a:t>.Therefore they tend to spend </a:t>
            </a:r>
            <a:r>
              <a:rPr lang="en-IN" sz="2000" b="1" dirty="0"/>
              <a:t>more than Segment A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</a:t>
            </a:r>
            <a:r>
              <a:rPr lang="en-IN" sz="2000" b="1" dirty="0"/>
              <a:t>Segment C </a:t>
            </a:r>
            <a:r>
              <a:rPr lang="en-IN" sz="2000" dirty="0"/>
              <a:t>has mostly people from age group from 45-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60. Therefore they </a:t>
            </a:r>
            <a:r>
              <a:rPr lang="en-IN" sz="2000" b="1" dirty="0"/>
              <a:t>tend to spend more than Segment B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             Segment D </a:t>
            </a:r>
            <a:r>
              <a:rPr lang="en-IN" sz="2000" dirty="0"/>
              <a:t>has </a:t>
            </a:r>
            <a:r>
              <a:rPr lang="en-IN" sz="2000" b="1" dirty="0"/>
              <a:t>youngest population </a:t>
            </a:r>
            <a:r>
              <a:rPr lang="en-IN" sz="2000" dirty="0"/>
              <a:t>tending to </a:t>
            </a:r>
            <a:r>
              <a:rPr lang="en-IN" sz="2000" b="1" dirty="0"/>
              <a:t>least 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              </a:t>
            </a:r>
            <a:r>
              <a:rPr lang="en-IN" sz="2000" b="1" dirty="0"/>
              <a:t>spending score</a:t>
            </a:r>
            <a:r>
              <a:rPr lang="en-IN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0D339-F004-95B4-6B80-8DA1DE1A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6" y="2225585"/>
            <a:ext cx="4026618" cy="31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9E0612-3B15-056D-66B6-5DF3E355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77800"/>
            <a:ext cx="12001500" cy="65024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Analysis of spending score with gender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</a:t>
            </a:r>
            <a:r>
              <a:rPr lang="en-IN" b="1" dirty="0"/>
              <a:t>Spending score </a:t>
            </a:r>
            <a:r>
              <a:rPr lang="en-IN" dirty="0"/>
              <a:t>of both </a:t>
            </a:r>
            <a:r>
              <a:rPr lang="en-IN" b="1" dirty="0"/>
              <a:t>male</a:t>
            </a:r>
            <a:r>
              <a:rPr lang="en-IN" dirty="0"/>
              <a:t> and </a:t>
            </a:r>
            <a:r>
              <a:rPr lang="en-IN" b="1" dirty="0"/>
              <a:t>female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equal as </a:t>
            </a:r>
            <a:r>
              <a:rPr lang="en-IN" b="1" dirty="0"/>
              <a:t>population of male </a:t>
            </a:r>
            <a:r>
              <a:rPr lang="en-IN" dirty="0"/>
              <a:t>is </a:t>
            </a:r>
            <a:r>
              <a:rPr lang="en-IN" b="1" dirty="0"/>
              <a:t>slightly more </a:t>
            </a:r>
            <a:r>
              <a:rPr lang="en-IN" dirty="0"/>
              <a:t>than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female. Both tend to </a:t>
            </a:r>
            <a:r>
              <a:rPr lang="en-IN" b="1" dirty="0"/>
              <a:t>spend equally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Spending score is high for Executives ,Lawyers ,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and somewhat artist professionals.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Spending score is low for Healthcare ,Doctors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Homemaker ,Marketing ,Engineers and Artists.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A7199-08A9-97E2-9D42-F01CE73E0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" y="838122"/>
            <a:ext cx="3670408" cy="2669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FEF60-66A1-5730-69E5-734029C1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8" y="3899993"/>
            <a:ext cx="4737343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17E96F-B53C-CA53-BF44-D2676AF6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317500"/>
            <a:ext cx="11214100" cy="5859463"/>
          </a:xfrm>
        </p:spPr>
        <p:txBody>
          <a:bodyPr/>
          <a:lstStyle/>
          <a:p>
            <a:r>
              <a:rPr lang="en-IN" b="1" dirty="0"/>
              <a:t>Analysis of Profession with Age and gender: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                                                              We can observe that gender ration is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maintained across professions and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b="1" dirty="0"/>
              <a:t>youngest slot  </a:t>
            </a:r>
            <a:r>
              <a:rPr lang="en-IN" dirty="0"/>
              <a:t>is of </a:t>
            </a:r>
            <a:r>
              <a:rPr lang="en-IN" b="1" dirty="0"/>
              <a:t>Healthcare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b="1" dirty="0"/>
              <a:t>Professionals </a:t>
            </a:r>
            <a:r>
              <a:rPr lang="en-IN" dirty="0"/>
              <a:t>and </a:t>
            </a:r>
            <a:r>
              <a:rPr lang="en-IN" b="1" dirty="0"/>
              <a:t>experienced slot </a:t>
            </a:r>
            <a:r>
              <a:rPr lang="en-IN" dirty="0"/>
              <a:t>is of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  <a:r>
              <a:rPr lang="en-IN" b="1" dirty="0"/>
              <a:t>Lawyers </a:t>
            </a:r>
            <a:r>
              <a:rPr lang="en-IN" dirty="0"/>
              <a:t>rest all lie on similar bracket.</a:t>
            </a:r>
          </a:p>
          <a:p>
            <a:pPr marL="0" indent="0">
              <a:buNone/>
            </a:pPr>
            <a:r>
              <a:rPr lang="en-IN" dirty="0"/>
              <a:t>              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C64C6-3B2D-7824-1F74-AD9AB8973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5" y="955569"/>
            <a:ext cx="4267325" cy="36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19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F0B3-992D-B3AD-9288-1B88A0C7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Which segment is most </a:t>
            </a:r>
            <a:r>
              <a:rPr lang="en-IN" sz="3600" b="1" dirty="0"/>
              <a:t>profitable</a:t>
            </a:r>
            <a:r>
              <a:rPr lang="en-IN" sz="3600" dirty="0"/>
              <a:t> and </a:t>
            </a:r>
            <a:r>
              <a:rPr lang="en-IN" sz="3600" b="1" dirty="0"/>
              <a:t>valuable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7A5344-328A-47C7-006C-CB227CFF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914400"/>
            <a:ext cx="11379200" cy="56769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,knk.n.nj.</a:t>
            </a:r>
            <a:r>
              <a:rPr lang="en-IN" dirty="0" err="1"/>
              <a:t>bj</a:t>
            </a:r>
            <a:r>
              <a:rPr lang="en-IN" dirty="0"/>
              <a:t>,.</a:t>
            </a:r>
            <a:r>
              <a:rPr lang="en-IN" dirty="0" err="1"/>
              <a:t>bjb</a:t>
            </a:r>
            <a:r>
              <a:rPr lang="en-IN" dirty="0"/>
              <a:t>.                               </a:t>
            </a:r>
            <a:r>
              <a:rPr lang="en-IN" b="1" dirty="0"/>
              <a:t>Segment C</a:t>
            </a:r>
            <a:r>
              <a:rPr lang="en-IN" dirty="0"/>
              <a:t> has </a:t>
            </a:r>
            <a:r>
              <a:rPr lang="en-IN" b="1" dirty="0"/>
              <a:t>highest number </a:t>
            </a:r>
            <a:r>
              <a:rPr lang="en-IN" dirty="0"/>
              <a:t>of </a:t>
            </a:r>
          </a:p>
          <a:p>
            <a:r>
              <a:rPr lang="en-IN" dirty="0"/>
              <a:t>                                                            people spending in bracket of</a:t>
            </a:r>
          </a:p>
          <a:p>
            <a:r>
              <a:rPr lang="en-IN" dirty="0"/>
              <a:t>                                                            </a:t>
            </a:r>
            <a:r>
              <a:rPr lang="en-IN" b="1" dirty="0"/>
              <a:t>average-high.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r>
              <a:rPr lang="en-IN" dirty="0"/>
              <a:t>Multivariate analysis:</a:t>
            </a:r>
          </a:p>
          <a:p>
            <a:pPr marL="0" indent="0">
              <a:buNone/>
            </a:pPr>
            <a:r>
              <a:rPr lang="en-IN" sz="2000" dirty="0"/>
              <a:t>We can see that there is negative relationship with </a:t>
            </a:r>
          </a:p>
          <a:p>
            <a:pPr marL="0" indent="0">
              <a:buNone/>
            </a:pPr>
            <a:r>
              <a:rPr lang="en-IN" sz="2000" dirty="0"/>
              <a:t>Every other term present in this table.</a:t>
            </a:r>
          </a:p>
          <a:p>
            <a:pPr marL="0" indent="0">
              <a:buNone/>
            </a:pPr>
            <a:r>
              <a:rPr lang="en-IN" sz="2000" dirty="0"/>
              <a:t>There is presence of </a:t>
            </a:r>
            <a:r>
              <a:rPr lang="en-IN" sz="2000" b="1" dirty="0"/>
              <a:t>weak relationship </a:t>
            </a:r>
            <a:r>
              <a:rPr lang="en-IN" sz="2000" dirty="0"/>
              <a:t>amongst them.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83956-EE81-E6A0-217E-274B54B49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7" y="1168400"/>
            <a:ext cx="4216524" cy="2816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E7B293-43CE-A6D9-3531-27E348BC9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857158"/>
            <a:ext cx="3374815" cy="27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667A-89A6-03D4-DBBD-47E9DBE4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239996"/>
            <a:ext cx="10515600" cy="72253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F2328"/>
                </a:solidFill>
                <a:latin typeface="-apple-system"/>
              </a:rPr>
              <a:t>W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hich product is </a:t>
            </a:r>
            <a:r>
              <a:rPr lang="en-US" sz="3600" b="1" i="0" dirty="0">
                <a:solidFill>
                  <a:srgbClr val="1F2328"/>
                </a:solidFill>
                <a:effectLst/>
                <a:latin typeface="-apple-system"/>
              </a:rPr>
              <a:t>most feasible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 for which segment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432F-B4E6-C382-8C79-7890D662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962526"/>
            <a:ext cx="11967411" cy="5895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Segment A</a:t>
            </a:r>
            <a:r>
              <a:rPr lang="en-IN" dirty="0"/>
              <a:t>:  Include </a:t>
            </a:r>
            <a:r>
              <a:rPr lang="en-IN" b="1" dirty="0"/>
              <a:t>engineers ,lawyer and entertainment </a:t>
            </a:r>
            <a:r>
              <a:rPr lang="en-IN" dirty="0"/>
              <a:t>professionals. Has </a:t>
            </a:r>
            <a:r>
              <a:rPr lang="en-IN" b="1" dirty="0"/>
              <a:t>highest number </a:t>
            </a:r>
            <a:r>
              <a:rPr lang="en-IN" dirty="0"/>
              <a:t>of </a:t>
            </a:r>
            <a:r>
              <a:rPr lang="en-IN" b="1" dirty="0" err="1"/>
              <a:t>ungraduate</a:t>
            </a:r>
            <a:r>
              <a:rPr lang="en-IN" dirty="0"/>
              <a:t> and </a:t>
            </a:r>
            <a:r>
              <a:rPr lang="en-IN" b="1" dirty="0"/>
              <a:t>30-50</a:t>
            </a:r>
            <a:r>
              <a:rPr lang="en-IN" dirty="0"/>
              <a:t> year folks and having people with </a:t>
            </a:r>
            <a:r>
              <a:rPr lang="en-IN" b="1" dirty="0"/>
              <a:t>decent spending capability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Grooming product for men.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Hair and skin care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Apparel and Accessories.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Books, entertainment and media items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Segment B:   </a:t>
            </a:r>
            <a:r>
              <a:rPr lang="en-IN" dirty="0"/>
              <a:t>Include people </a:t>
            </a:r>
            <a:r>
              <a:rPr lang="en-IN" b="1" dirty="0"/>
              <a:t>above 40 years </a:t>
            </a:r>
            <a:r>
              <a:rPr lang="en-IN" dirty="0"/>
              <a:t>of age with </a:t>
            </a:r>
            <a:r>
              <a:rPr lang="en-IN" b="1" dirty="0"/>
              <a:t>family size of 2 </a:t>
            </a:r>
            <a:r>
              <a:rPr lang="en-IN" dirty="0"/>
              <a:t>and highest number of experienced executive professionals with mostly </a:t>
            </a:r>
            <a:r>
              <a:rPr lang="en-IN" b="1" dirty="0"/>
              <a:t>average –high </a:t>
            </a:r>
            <a:r>
              <a:rPr lang="en-IN" dirty="0"/>
              <a:t>spendings .</a:t>
            </a:r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r>
              <a:rPr lang="en-IN" b="1" dirty="0"/>
              <a:t>Family care </a:t>
            </a:r>
            <a:r>
              <a:rPr lang="en-IN" dirty="0"/>
              <a:t>products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82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6C378E-DFDF-A182-DF85-AB3AFB86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208546"/>
            <a:ext cx="11903242" cy="6432885"/>
          </a:xfrm>
        </p:spPr>
        <p:txBody>
          <a:bodyPr/>
          <a:lstStyle/>
          <a:p>
            <a:r>
              <a:rPr lang="en-IN" b="1" dirty="0"/>
              <a:t>Hair care products </a:t>
            </a:r>
            <a:r>
              <a:rPr lang="en-IN" dirty="0"/>
              <a:t>as mostly are </a:t>
            </a:r>
            <a:r>
              <a:rPr lang="en-IN" b="1" dirty="0"/>
              <a:t>mid-aged</a:t>
            </a:r>
            <a:r>
              <a:rPr lang="en-IN" dirty="0"/>
              <a:t> groups.</a:t>
            </a:r>
          </a:p>
          <a:p>
            <a:r>
              <a:rPr lang="en-IN" b="1" dirty="0"/>
              <a:t>Personal Health Care </a:t>
            </a:r>
            <a:r>
              <a:rPr lang="en-IN" dirty="0"/>
              <a:t>products and medicines.</a:t>
            </a:r>
          </a:p>
          <a:p>
            <a:pPr marL="0" indent="0">
              <a:buNone/>
            </a:pPr>
            <a:r>
              <a:rPr lang="en-IN" b="1" dirty="0"/>
              <a:t>Segment C: </a:t>
            </a:r>
            <a:r>
              <a:rPr lang="en-IN" dirty="0"/>
              <a:t>Include people </a:t>
            </a:r>
            <a:r>
              <a:rPr lang="en-IN" b="1" dirty="0"/>
              <a:t>above of 50 </a:t>
            </a:r>
            <a:r>
              <a:rPr lang="en-IN" dirty="0"/>
              <a:t>and mostly </a:t>
            </a:r>
            <a:r>
              <a:rPr lang="en-IN" b="1" dirty="0"/>
              <a:t>old people</a:t>
            </a:r>
            <a:r>
              <a:rPr lang="en-IN" dirty="0"/>
              <a:t>. It has family size of approx. 2. Has </a:t>
            </a:r>
            <a:r>
              <a:rPr lang="en-IN" b="1" dirty="0"/>
              <a:t>highest number of Artists </a:t>
            </a:r>
            <a:r>
              <a:rPr lang="en-IN" dirty="0"/>
              <a:t>and </a:t>
            </a:r>
            <a:r>
              <a:rPr lang="en-IN" b="1" dirty="0"/>
              <a:t>highest number of married people</a:t>
            </a:r>
            <a:r>
              <a:rPr lang="en-IN" dirty="0"/>
              <a:t> and </a:t>
            </a:r>
            <a:r>
              <a:rPr lang="en-IN" b="1" dirty="0"/>
              <a:t>highest number of graduated people </a:t>
            </a:r>
            <a:r>
              <a:rPr lang="en-IN" dirty="0"/>
              <a:t>having average-high spenders.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Special VIP program for exclusive and premium material.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High-End electronic gadgets.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Feminine care products as good % female are present.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Personal Health care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Family care products.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A660-146B-0167-12E3-67BF746B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208547"/>
            <a:ext cx="11097126" cy="59684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Segment D: </a:t>
            </a:r>
            <a:r>
              <a:rPr lang="en-IN" dirty="0"/>
              <a:t>Include </a:t>
            </a:r>
            <a:r>
              <a:rPr lang="en-IN" b="1" dirty="0"/>
              <a:t>people with age 20-40 </a:t>
            </a:r>
            <a:r>
              <a:rPr lang="en-IN" dirty="0"/>
              <a:t>age. It includes </a:t>
            </a:r>
            <a:r>
              <a:rPr lang="en-IN" b="1" dirty="0"/>
              <a:t>healthcare,</a:t>
            </a:r>
            <a:r>
              <a:rPr lang="en-IN" dirty="0"/>
              <a:t> </a:t>
            </a:r>
            <a:r>
              <a:rPr lang="en-IN" b="1" dirty="0"/>
              <a:t>doctors </a:t>
            </a:r>
            <a:r>
              <a:rPr lang="en-IN" dirty="0"/>
              <a:t>,</a:t>
            </a:r>
            <a:r>
              <a:rPr lang="en-IN" b="1" dirty="0"/>
              <a:t>homemakers and marketing </a:t>
            </a:r>
            <a:r>
              <a:rPr lang="en-IN" dirty="0"/>
              <a:t>professionals. Has </a:t>
            </a:r>
            <a:r>
              <a:rPr lang="en-IN" b="1" dirty="0"/>
              <a:t>highest number of unmarried</a:t>
            </a:r>
            <a:r>
              <a:rPr lang="en-IN" dirty="0"/>
              <a:t> people. Has highest number of people having low spending score. Has one of the </a:t>
            </a:r>
            <a:r>
              <a:rPr lang="en-IN" b="1" dirty="0"/>
              <a:t>youngest population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Product category to be provided are as follows: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Skin and Personal Care products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Foods and Beverages.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Feminine and cosmetics for young female population.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Entertainment ,media and music related items.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49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792D-672A-286E-1F11-79A16A7C6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98" y="406400"/>
            <a:ext cx="9144000" cy="1056640"/>
          </a:xfrm>
        </p:spPr>
        <p:txBody>
          <a:bodyPr>
            <a:normAutofit/>
          </a:bodyPr>
          <a:lstStyle/>
          <a:p>
            <a:r>
              <a:rPr lang="en-IN" sz="4400" dirty="0"/>
              <a:t>Univariate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D2826-149E-11EC-666E-85714AD4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3297"/>
            <a:ext cx="9144000" cy="4870383"/>
          </a:xfrm>
        </p:spPr>
        <p:txBody>
          <a:bodyPr/>
          <a:lstStyle/>
          <a:p>
            <a:pPr marL="571500" indent="-571500" algn="l">
              <a:buAutoNum type="romanLcParenR"/>
            </a:pPr>
            <a:r>
              <a:rPr lang="en-IN" sz="2800" b="1" dirty="0"/>
              <a:t>Categorical columns:</a:t>
            </a:r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endParaRPr lang="en-IN" sz="1200" b="1" dirty="0"/>
          </a:p>
          <a:p>
            <a:pPr algn="l"/>
            <a:r>
              <a:rPr lang="en-IN" sz="1600" dirty="0"/>
              <a:t>Mostly the customers </a:t>
            </a:r>
            <a:r>
              <a:rPr lang="en-IN" sz="1600" b="1" dirty="0"/>
              <a:t>(60%) </a:t>
            </a:r>
            <a:r>
              <a:rPr lang="en-IN" sz="1600" dirty="0"/>
              <a:t>customers have                                           Mostly </a:t>
            </a:r>
            <a:r>
              <a:rPr lang="en-IN" sz="1600" b="1" dirty="0"/>
              <a:t>artist(32.7%) </a:t>
            </a:r>
            <a:r>
              <a:rPr lang="en-IN" sz="1600" dirty="0"/>
              <a:t>are dominating the </a:t>
            </a:r>
          </a:p>
          <a:p>
            <a:pPr algn="l"/>
            <a:r>
              <a:rPr lang="en-IN" sz="1600" b="1" dirty="0"/>
              <a:t>Low spending score </a:t>
            </a:r>
            <a:r>
              <a:rPr lang="en-IN" sz="1600" dirty="0"/>
              <a:t>and </a:t>
            </a:r>
            <a:r>
              <a:rPr lang="en-IN" sz="1600" b="1" dirty="0"/>
              <a:t>(40%) </a:t>
            </a:r>
            <a:r>
              <a:rPr lang="en-IN" sz="1600" dirty="0"/>
              <a:t>customers have                                      Purchases for goods and after that are </a:t>
            </a:r>
          </a:p>
          <a:p>
            <a:pPr algn="l"/>
            <a:r>
              <a:rPr lang="en-IN" sz="1600" b="1" dirty="0"/>
              <a:t>Average-high  score.                                                                                      Healthcare professionals(17%).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FB7C3-D207-BCB3-B1B6-9B1160F5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2" y="2121732"/>
            <a:ext cx="3565545" cy="210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F394A-062D-244E-7479-59BBF15C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23" y="1861009"/>
            <a:ext cx="3806177" cy="19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7936FB-6343-2726-EBFA-2CDD8BBFA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83" y="827773"/>
            <a:ext cx="10898511" cy="5601903"/>
          </a:xfrm>
        </p:spPr>
        <p:txBody>
          <a:bodyPr>
            <a:normAutofit lnSpcReduction="10000"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sz="1600" dirty="0"/>
              <a:t>Mostly customer </a:t>
            </a:r>
            <a:r>
              <a:rPr lang="en-IN" sz="1600" b="1" dirty="0"/>
              <a:t>(60%) </a:t>
            </a:r>
            <a:r>
              <a:rPr lang="en-IN" sz="1600" dirty="0"/>
              <a:t>are </a:t>
            </a:r>
            <a:r>
              <a:rPr lang="en-IN" sz="1600" b="1" dirty="0"/>
              <a:t>graduated</a:t>
            </a:r>
            <a:r>
              <a:rPr lang="en-IN" sz="1600" dirty="0"/>
              <a:t>.                                                                             Mostly customers (60%) are married.                                                   </a:t>
            </a:r>
          </a:p>
          <a:p>
            <a:pPr algn="l"/>
            <a:r>
              <a:rPr lang="en-IN" sz="1600" dirty="0"/>
              <a:t>                                                                                                                                                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           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</a:t>
            </a:r>
            <a:r>
              <a:rPr lang="en-IN" sz="1600" dirty="0"/>
              <a:t>We have approx. equal gender ratio.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0C5F3-BA3B-3F06-1499-BDEC38720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5860"/>
            <a:ext cx="3800326" cy="2311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C14D3-F826-D528-46D7-A5211DD8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96" y="684979"/>
            <a:ext cx="4234620" cy="231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4FC6A0-E5EE-7429-B9F0-F88D62EF9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23" y="3628724"/>
            <a:ext cx="4597636" cy="19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DB17-AAB9-AD0C-93FA-83DC52D8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"/>
            <a:ext cx="10515600" cy="671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ii) Numerical variables: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dirty="0"/>
              <a:t>Min</a:t>
            </a:r>
            <a:r>
              <a:rPr lang="en-IN" sz="1600" dirty="0"/>
              <a:t> age is </a:t>
            </a:r>
            <a:r>
              <a:rPr lang="en-IN" sz="1600" b="1" dirty="0"/>
              <a:t>10</a:t>
            </a:r>
            <a:r>
              <a:rPr lang="en-IN" sz="1600" dirty="0"/>
              <a:t> and </a:t>
            </a:r>
            <a:r>
              <a:rPr lang="en-IN" sz="1600" b="1" dirty="0"/>
              <a:t>max</a:t>
            </a:r>
            <a:r>
              <a:rPr lang="en-IN" sz="1600" dirty="0"/>
              <a:t> age is approx. </a:t>
            </a:r>
            <a:r>
              <a:rPr lang="en-IN" sz="1600" b="1" dirty="0"/>
              <a:t>85</a:t>
            </a:r>
            <a:r>
              <a:rPr lang="en-IN" sz="1600" dirty="0"/>
              <a:t> and we have </a:t>
            </a:r>
            <a:r>
              <a:rPr lang="en-IN" sz="1600" b="1" dirty="0"/>
              <a:t>max spectrum </a:t>
            </a:r>
            <a:r>
              <a:rPr lang="en-IN" sz="1600" dirty="0"/>
              <a:t>of the age group from </a:t>
            </a:r>
          </a:p>
          <a:p>
            <a:pPr marL="0" indent="0">
              <a:buNone/>
            </a:pPr>
            <a:r>
              <a:rPr lang="en-IN" sz="1600" b="1" dirty="0"/>
              <a:t>30-55.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Min </a:t>
            </a:r>
            <a:r>
              <a:rPr lang="en-IN" sz="1600" dirty="0"/>
              <a:t>family size if 1 and max family size is 7 and max spectrum of family size is from 2 to 5 as we can see from frequency graph as well.</a:t>
            </a: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B8441-7630-8D9F-2B8C-C02FEC01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06" y="411177"/>
            <a:ext cx="3265585" cy="2473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7A7AA-4F41-7C45-6C92-E00A0F869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30" y="224282"/>
            <a:ext cx="3391515" cy="266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81706-26D5-A066-8CF8-18664DB65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0" y="3604289"/>
            <a:ext cx="3782300" cy="2191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1C915-BF00-ADD7-271A-DCCFA6E22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01" y="3238834"/>
            <a:ext cx="4498100" cy="23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1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46D8A6-3728-E107-532F-86A654E6B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8750"/>
            <a:ext cx="11950700" cy="6540500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Mostly </a:t>
            </a:r>
            <a:r>
              <a:rPr lang="en-IN" b="1" dirty="0"/>
              <a:t>younger population </a:t>
            </a:r>
            <a:r>
              <a:rPr lang="en-IN" dirty="0"/>
              <a:t>is present in the cohort between the age group of 0-4 years of  </a:t>
            </a:r>
          </a:p>
          <a:p>
            <a:pPr algn="l"/>
            <a:r>
              <a:rPr lang="en-IN" dirty="0"/>
              <a:t>Work Experience with that too </a:t>
            </a:r>
            <a:r>
              <a:rPr lang="en-IN" b="1" dirty="0"/>
              <a:t>3000 customers </a:t>
            </a:r>
            <a:r>
              <a:rPr lang="en-IN" dirty="0"/>
              <a:t>are only a </a:t>
            </a:r>
            <a:r>
              <a:rPr lang="en-IN" b="1" dirty="0"/>
              <a:t>year</a:t>
            </a:r>
            <a:r>
              <a:rPr lang="en-IN" dirty="0"/>
              <a:t> experienced.</a:t>
            </a:r>
          </a:p>
          <a:p>
            <a:pPr algn="l"/>
            <a:r>
              <a:rPr lang="en-IN" dirty="0"/>
              <a:t>Which is largest pool of segments?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033608-95C1-672C-7015-D4319D4BC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" y="0"/>
            <a:ext cx="3489445" cy="2837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831E21-923E-E24C-D22D-B3A9D5CD8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1" y="190821"/>
            <a:ext cx="3489446" cy="24714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2E698-BF5C-6AAF-2B6C-1AE3F4975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53" y="4195715"/>
            <a:ext cx="4743694" cy="23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F818-4827-89C5-8165-3E7E1FE2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25"/>
            <a:ext cx="10515600" cy="1006475"/>
          </a:xfrm>
        </p:spPr>
        <p:txBody>
          <a:bodyPr/>
          <a:lstStyle/>
          <a:p>
            <a:pPr algn="ctr"/>
            <a:r>
              <a:rPr lang="en-IN" b="1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AB14-F30B-9C68-AD85-8BDEEB64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721516"/>
            <a:ext cx="10515600" cy="574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What is </a:t>
            </a:r>
            <a:r>
              <a:rPr lang="en-IN" sz="1800" b="1" dirty="0"/>
              <a:t>key defining characteristic </a:t>
            </a:r>
            <a:r>
              <a:rPr lang="en-IN" sz="1800" dirty="0"/>
              <a:t>of each customer segment to implement target marketing.</a:t>
            </a:r>
          </a:p>
          <a:p>
            <a:pPr marL="0" indent="0">
              <a:buNone/>
            </a:pPr>
            <a:r>
              <a:rPr lang="en-IN" sz="1800" dirty="0"/>
              <a:t>Analysis between age </a:t>
            </a:r>
            <a:r>
              <a:rPr lang="en-IN" sz="1800" dirty="0" err="1"/>
              <a:t>wrt</a:t>
            </a:r>
            <a:r>
              <a:rPr lang="en-IN" sz="1800" dirty="0"/>
              <a:t> to segments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1800" dirty="0"/>
              <a:t>We can observe that for </a:t>
            </a:r>
            <a:r>
              <a:rPr lang="en-IN" sz="1800" b="1" dirty="0"/>
              <a:t>segment D most probable age bracket is of 20-40 years  </a:t>
            </a:r>
            <a:r>
              <a:rPr lang="en-IN" sz="1800" dirty="0"/>
              <a:t>and rest for every segment there is age bracket of 40+ .Therefore</a:t>
            </a:r>
            <a:r>
              <a:rPr lang="en-IN" sz="1800" b="1" dirty="0"/>
              <a:t> age </a:t>
            </a:r>
            <a:r>
              <a:rPr lang="en-IN" sz="1800" dirty="0"/>
              <a:t>is the </a:t>
            </a:r>
            <a:r>
              <a:rPr lang="en-IN" sz="1800" b="1" dirty="0"/>
              <a:t>defining characteristic </a:t>
            </a:r>
            <a:r>
              <a:rPr lang="en-IN" sz="1800" dirty="0"/>
              <a:t>for the </a:t>
            </a:r>
            <a:r>
              <a:rPr lang="en-IN" sz="1800" b="1" dirty="0"/>
              <a:t>segment 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19454-E565-8A27-D84A-E23B24BC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32" y="1727991"/>
            <a:ext cx="4534133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6DAA-CD19-37F8-F000-3CDA13B8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12039600" cy="63119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Analysis of </a:t>
            </a:r>
            <a:r>
              <a:rPr lang="en-IN" sz="2400" b="1" dirty="0"/>
              <a:t>Family size </a:t>
            </a:r>
            <a:r>
              <a:rPr lang="en-IN" sz="2400" dirty="0" err="1"/>
              <a:t>wrt</a:t>
            </a:r>
            <a:r>
              <a:rPr lang="en-IN" sz="2400" dirty="0"/>
              <a:t> to the </a:t>
            </a:r>
            <a:r>
              <a:rPr lang="en-IN" sz="2400" b="1" dirty="0"/>
              <a:t>segments.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400" dirty="0"/>
              <a:t>We can see the family size of most of segments is widely spread but for the segment C we can clearly see that most of the customers are of the age bracket of </a:t>
            </a:r>
          </a:p>
          <a:p>
            <a:pPr marL="0" indent="0">
              <a:buNone/>
            </a:pPr>
            <a:r>
              <a:rPr lang="en-IN" sz="2400" dirty="0"/>
              <a:t>2 or more . Therefore we can conclude that </a:t>
            </a:r>
            <a:r>
              <a:rPr lang="en-IN" sz="2400" b="1" dirty="0"/>
              <a:t>family size </a:t>
            </a:r>
            <a:r>
              <a:rPr lang="en-IN" sz="2400" dirty="0"/>
              <a:t>is the defining characteristic for the </a:t>
            </a:r>
            <a:r>
              <a:rPr lang="en-IN" sz="2400" b="1" dirty="0"/>
              <a:t>segment C 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D93D3-1F62-A5CD-C36A-13295C84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25" y="641258"/>
            <a:ext cx="4864350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6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D50A-4121-3E3C-77B8-21402369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03200"/>
            <a:ext cx="11023600" cy="6562828"/>
          </a:xfrm>
        </p:spPr>
        <p:txBody>
          <a:bodyPr>
            <a:normAutofit fontScale="25000" lnSpcReduction="20000"/>
          </a:bodyPr>
          <a:lstStyle/>
          <a:p>
            <a:r>
              <a:rPr lang="en-IN" sz="11200" b="1" dirty="0"/>
              <a:t>Analysis of Profession </a:t>
            </a:r>
            <a:r>
              <a:rPr lang="en-IN" sz="11200" b="1" dirty="0" err="1"/>
              <a:t>wrt</a:t>
            </a:r>
            <a:r>
              <a:rPr lang="en-IN" sz="11200" b="1" dirty="0"/>
              <a:t> segments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8000" b="1" dirty="0"/>
              <a:t>Segment D </a:t>
            </a:r>
            <a:r>
              <a:rPr lang="en-IN" sz="8000" dirty="0"/>
              <a:t>has highest number </a:t>
            </a:r>
            <a:r>
              <a:rPr lang="en-IN" sz="8000" b="1" dirty="0"/>
              <a:t>healthcare , doctors</a:t>
            </a:r>
          </a:p>
          <a:p>
            <a:pPr marL="0" indent="0">
              <a:buNone/>
            </a:pPr>
            <a:r>
              <a:rPr lang="en-IN" sz="8000" b="1" dirty="0"/>
              <a:t>     homemakers </a:t>
            </a:r>
            <a:r>
              <a:rPr lang="en-IN" sz="8000" dirty="0"/>
              <a:t>and </a:t>
            </a:r>
            <a:r>
              <a:rPr lang="en-IN" sz="8000" b="1" dirty="0"/>
              <a:t>marketing </a:t>
            </a:r>
            <a:r>
              <a:rPr lang="en-IN" sz="8000" dirty="0"/>
              <a:t>professionals.</a:t>
            </a:r>
          </a:p>
          <a:p>
            <a:r>
              <a:rPr lang="en-IN" sz="8000" b="1" dirty="0"/>
              <a:t>Segment C</a:t>
            </a:r>
            <a:r>
              <a:rPr lang="en-IN" sz="8000" dirty="0"/>
              <a:t> has highest number of </a:t>
            </a:r>
            <a:r>
              <a:rPr lang="en-IN" sz="8000" b="1" dirty="0"/>
              <a:t>artist</a:t>
            </a:r>
            <a:r>
              <a:rPr lang="en-IN" sz="8000" dirty="0"/>
              <a:t>s.</a:t>
            </a:r>
          </a:p>
          <a:p>
            <a:r>
              <a:rPr lang="en-IN" sz="8000" dirty="0"/>
              <a:t> </a:t>
            </a:r>
            <a:r>
              <a:rPr lang="en-IN" sz="8000" b="1" dirty="0"/>
              <a:t>Segment B</a:t>
            </a:r>
            <a:r>
              <a:rPr lang="en-IN" sz="8000" dirty="0"/>
              <a:t> has highest number of </a:t>
            </a:r>
            <a:r>
              <a:rPr lang="en-IN" sz="8000" b="1" dirty="0"/>
              <a:t>executive professionals</a:t>
            </a:r>
            <a:r>
              <a:rPr lang="en-IN" sz="8000" dirty="0"/>
              <a:t>.</a:t>
            </a:r>
          </a:p>
          <a:p>
            <a:r>
              <a:rPr lang="en-IN" sz="8000" b="1" dirty="0"/>
              <a:t>Segment A </a:t>
            </a:r>
            <a:r>
              <a:rPr lang="en-IN" sz="8000" dirty="0"/>
              <a:t>has highest number of </a:t>
            </a:r>
            <a:r>
              <a:rPr lang="en-IN" sz="8000" b="1" dirty="0"/>
              <a:t>entertainment ,engineers </a:t>
            </a:r>
          </a:p>
          <a:p>
            <a:pPr marL="0" indent="0">
              <a:buNone/>
            </a:pPr>
            <a:r>
              <a:rPr lang="en-IN" sz="8000" dirty="0"/>
              <a:t>     and </a:t>
            </a:r>
            <a:r>
              <a:rPr lang="en-IN" sz="8000" b="1" dirty="0"/>
              <a:t>Lawyers </a:t>
            </a:r>
            <a:r>
              <a:rPr lang="en-IN" sz="8000" dirty="0"/>
              <a:t>as the professionals</a:t>
            </a:r>
            <a:r>
              <a:rPr lang="en-IN" sz="72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9FA2D-BE93-A2F4-3BB8-0F854EFFE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1" y="594466"/>
            <a:ext cx="3571999" cy="3135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C9096-F569-3005-1454-E8020DA3D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847269"/>
            <a:ext cx="3571999" cy="2915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F6BAE-0121-1077-441D-759E0E861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43" y="888154"/>
            <a:ext cx="3572000" cy="2841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4247F2-0E2F-0C7E-EE7B-D966E95C2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972" y="3484614"/>
            <a:ext cx="3571999" cy="29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BC85AB-26DD-F9C0-6134-7BCC73C8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800"/>
            <a:ext cx="11353800" cy="6680200"/>
          </a:xfrm>
        </p:spPr>
        <p:txBody>
          <a:bodyPr/>
          <a:lstStyle/>
          <a:p>
            <a:r>
              <a:rPr lang="en-IN" b="1" dirty="0"/>
              <a:t>Analysis of Marital Status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000" b="1" dirty="0"/>
              <a:t>Segment C</a:t>
            </a:r>
            <a:r>
              <a:rPr lang="en-IN" sz="2000" dirty="0"/>
              <a:t> has highest number of </a:t>
            </a:r>
            <a:r>
              <a:rPr lang="en-IN" sz="2000" b="1" dirty="0"/>
              <a:t>married people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/>
              <a:t>Segment D </a:t>
            </a:r>
            <a:r>
              <a:rPr lang="en-IN" sz="2000" dirty="0"/>
              <a:t>has highest number of </a:t>
            </a:r>
            <a:r>
              <a:rPr lang="en-IN" sz="2000" b="1" dirty="0"/>
              <a:t>unmarried people</a:t>
            </a:r>
            <a:r>
              <a:rPr lang="en-IN" sz="2000" dirty="0"/>
              <a:t>.</a:t>
            </a:r>
          </a:p>
          <a:p>
            <a:r>
              <a:rPr lang="en-IN" b="1" dirty="0"/>
              <a:t>Analysis of Graduation </a:t>
            </a:r>
            <a:r>
              <a:rPr lang="en-IN" b="1" dirty="0" err="1"/>
              <a:t>wrt</a:t>
            </a:r>
            <a:r>
              <a:rPr lang="en-IN" b="1" dirty="0"/>
              <a:t> to segments: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B3740-D474-9F1E-8515-0525432BF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5" y="599165"/>
            <a:ext cx="2025754" cy="2114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6DE54-F8BA-5E71-1C72-AE5EE640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72" y="619803"/>
            <a:ext cx="1929796" cy="207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1C89ED-9371-5B00-AF00-5EE7901D8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4" y="579680"/>
            <a:ext cx="1929796" cy="21536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99BD28-71D4-15A3-1338-1AC06B0CE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02" y="599165"/>
            <a:ext cx="2025754" cy="2025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EEDA5-E55F-76C1-EBFA-21A905A00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1" y="4365570"/>
            <a:ext cx="1968601" cy="21146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5DCE2B-65A5-9866-C78A-E15CB9C13D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45" y="4371920"/>
            <a:ext cx="1981302" cy="2101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BE0C4-8C8C-3040-DD97-D999E340AC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69" y="4371920"/>
            <a:ext cx="1987652" cy="20829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BB6DA0-B27B-ED9E-698A-009CCBAEDF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4" y="4302380"/>
            <a:ext cx="1987652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1192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Customer segmentation case study</vt:lpstr>
      <vt:lpstr>Univariate Analysis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Segment C has highest number of graduated professionals. Segment A has highest number of ungraduated professionals.</vt:lpstr>
      <vt:lpstr>Segment D has highest number of male population. Segment C has highest number of female population.</vt:lpstr>
      <vt:lpstr>PowerPoint Presentation</vt:lpstr>
      <vt:lpstr>PowerPoint Presentation</vt:lpstr>
      <vt:lpstr>Which segment is most profitable and valuable </vt:lpstr>
      <vt:lpstr>Which product is most feasible for which segment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case study</dc:title>
  <dc:creator>ABHIMANYU</dc:creator>
  <cp:lastModifiedBy>ABHIMANYU</cp:lastModifiedBy>
  <cp:revision>3</cp:revision>
  <dcterms:created xsi:type="dcterms:W3CDTF">2023-12-28T16:09:33Z</dcterms:created>
  <dcterms:modified xsi:type="dcterms:W3CDTF">2024-07-25T02:06:55Z</dcterms:modified>
</cp:coreProperties>
</file>