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7" r:id="rId2"/>
    <p:sldId id="258" r:id="rId3"/>
    <p:sldId id="458" r:id="rId4"/>
    <p:sldId id="576" r:id="rId5"/>
    <p:sldId id="577" r:id="rId6"/>
    <p:sldId id="667" r:id="rId7"/>
    <p:sldId id="618" r:id="rId8"/>
    <p:sldId id="619" r:id="rId9"/>
    <p:sldId id="620" r:id="rId10"/>
    <p:sldId id="668" r:id="rId11"/>
    <p:sldId id="669" r:id="rId12"/>
    <p:sldId id="670" r:id="rId13"/>
    <p:sldId id="671" r:id="rId14"/>
    <p:sldId id="672" r:id="rId15"/>
    <p:sldId id="673" r:id="rId16"/>
    <p:sldId id="6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1" d="100"/>
          <a:sy n="81" d="100"/>
        </p:scale>
        <p:origin x="161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14-12-2020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12/14/2020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1"/>
          <p:cNvSpPr>
            <a:spLocks noGrp="1"/>
          </p:cNvSpPr>
          <p:nvPr/>
        </p:nvSpPr>
        <p:spPr>
          <a:xfrm>
            <a:off x="1357290" y="2928934"/>
            <a:ext cx="640080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BOOTSTRAP</a:t>
            </a:r>
          </a:p>
          <a:p>
            <a:r>
              <a:rPr lang="en-US" sz="4300" dirty="0">
                <a:solidFill>
                  <a:srgbClr val="FF0000"/>
                </a:solidFill>
                <a:latin typeface="Corbel" pitchFamily="34" charset="0"/>
              </a:rPr>
              <a:t>Lecture-13</a:t>
            </a:r>
            <a:endParaRPr lang="en-IN" sz="43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35203D04-1ACD-4C16-85D4-1DFE6D167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8144" y="191578"/>
            <a:ext cx="3120105" cy="122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95884" y="1700808"/>
            <a:ext cx="3920332" cy="4464495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32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Horizontal Forms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Another style </a:t>
            </a:r>
            <a:r>
              <a:rPr lang="en-US" sz="2400" dirty="0">
                <a:latin typeface="Corbel" panose="020B0503020204020204" pitchFamily="34" charset="0"/>
              </a:rPr>
              <a:t>we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could go </a:t>
            </a:r>
            <a:r>
              <a:rPr lang="en-US" sz="2400" dirty="0">
                <a:latin typeface="Corbel" panose="020B0503020204020204" pitchFamily="34" charset="0"/>
              </a:rPr>
              <a:t>for in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our forms </a:t>
            </a:r>
            <a:r>
              <a:rPr lang="en-US" sz="2400" dirty="0">
                <a:latin typeface="Corbel" panose="020B0503020204020204" pitchFamily="34" charset="0"/>
              </a:rPr>
              <a:t>is to have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label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input</a:t>
            </a:r>
            <a:r>
              <a:rPr lang="en-US" sz="2400" dirty="0">
                <a:latin typeface="Corbel" panose="020B0503020204020204" pitchFamily="34" charset="0"/>
              </a:rPr>
              <a:t> on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same row</a:t>
            </a:r>
            <a:r>
              <a:rPr lang="en-US" sz="2400" dirty="0">
                <a:latin typeface="Corbel" panose="020B0503020204020204" pitchFamily="34" charset="0"/>
              </a:rPr>
              <a:t>: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label on the left </a:t>
            </a:r>
            <a:r>
              <a:rPr lang="en-US" sz="2400" dirty="0">
                <a:latin typeface="Corbel" panose="020B0503020204020204" pitchFamily="34" charset="0"/>
              </a:rPr>
              <a:t>and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input on the right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can achieve this </a:t>
            </a:r>
            <a:r>
              <a:rPr lang="en-US" sz="2400" dirty="0">
                <a:latin typeface="Corbel" panose="020B0503020204020204" pitchFamily="34" charset="0"/>
              </a:rPr>
              <a:t>by assigning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.form-group </a:t>
            </a:r>
            <a:r>
              <a:rPr lang="en-US" sz="2400" dirty="0">
                <a:latin typeface="Corbel" panose="020B0503020204020204" pitchFamily="34" charset="0"/>
              </a:rPr>
              <a:t>to a 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.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row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defining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width </a:t>
            </a:r>
            <a:r>
              <a:rPr lang="en-US" sz="2400" dirty="0">
                <a:latin typeface="Corbel" panose="020B0503020204020204" pitchFamily="34" charset="0"/>
              </a:rPr>
              <a:t>of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label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input</a:t>
            </a:r>
            <a:r>
              <a:rPr lang="en-US" sz="2400" dirty="0">
                <a:latin typeface="Corbel" panose="020B0503020204020204" pitchFamily="34" charset="0"/>
              </a:rPr>
              <a:t> with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cols.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label </a:t>
            </a:r>
            <a:r>
              <a:rPr lang="en-US" sz="2400" dirty="0">
                <a:latin typeface="Corbel" panose="020B0503020204020204" pitchFamily="34" charset="0"/>
              </a:rPr>
              <a:t>will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align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by default to the top </a:t>
            </a:r>
            <a:r>
              <a:rPr lang="en-US" sz="2400" dirty="0">
                <a:latin typeface="Corbel" panose="020B0503020204020204" pitchFamily="34" charset="0"/>
              </a:rPr>
              <a:t>of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.row</a:t>
            </a:r>
            <a:r>
              <a:rPr lang="en-US" sz="2400" dirty="0">
                <a:latin typeface="Corbel" panose="020B0503020204020204" pitchFamily="34" charset="0"/>
              </a:rPr>
              <a:t>, so we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need to add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.col-form-label </a:t>
            </a:r>
            <a:r>
              <a:rPr lang="en-US" sz="2400" dirty="0">
                <a:latin typeface="Corbel" panose="020B0503020204020204" pitchFamily="34" charset="0"/>
              </a:rPr>
              <a:t>for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label </a:t>
            </a:r>
            <a:r>
              <a:rPr lang="en-US" sz="2400" dirty="0">
                <a:latin typeface="Corbel" panose="020B0503020204020204" pitchFamily="34" charset="0"/>
              </a:rPr>
              <a:t>to be vertically centered.</a:t>
            </a:r>
            <a:endParaRPr lang="en-US" sz="2400" b="1" dirty="0">
              <a:solidFill>
                <a:schemeClr val="accent1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3873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&lt;form&gt;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&lt;div class="form-group row"&gt;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&lt;label for="email5" class="col-sm-2 col-form-label"&gt;Email&lt;/label&gt;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&lt;div class="col-sm-10"&gt;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&lt;input type="email" class="form-control" id="email5" placeholder="Email"&gt;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&lt;div class="form-group row"&gt;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&lt;label for="password5" class="col-sm-2 col-form-label"&gt;Password&lt;/label&gt;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&lt;div class="col-sm-10"&gt;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&lt;input type="password" class="form-control" id="password5" placeholder="Password"&gt;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79307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5616" y="1823380"/>
            <a:ext cx="6597061" cy="4053891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1321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Sizing Labels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may use </a:t>
            </a:r>
            <a:r>
              <a:rPr lang="en-US" sz="2400" dirty="0">
                <a:latin typeface="Corbel" panose="020B0503020204020204" pitchFamily="34" charset="0"/>
              </a:rPr>
              <a:t>inputs that are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smaller </a:t>
            </a:r>
            <a:r>
              <a:rPr lang="en-US" sz="2400" dirty="0">
                <a:latin typeface="Corbel" panose="020B0503020204020204" pitchFamily="34" charset="0"/>
              </a:rPr>
              <a:t>or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larger</a:t>
            </a:r>
            <a:r>
              <a:rPr lang="en-US" sz="2400" dirty="0">
                <a:latin typeface="Corbel" panose="020B0503020204020204" pitchFamily="34" charset="0"/>
              </a:rPr>
              <a:t> than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default version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order </a:t>
            </a:r>
            <a:r>
              <a:rPr lang="en-US" sz="2400" dirty="0">
                <a:latin typeface="Corbel" panose="020B0503020204020204" pitchFamily="34" charset="0"/>
              </a:rPr>
              <a:t>to have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label match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input</a:t>
            </a:r>
            <a:r>
              <a:rPr lang="en-US" sz="2400" dirty="0">
                <a:latin typeface="Corbel" panose="020B0503020204020204" pitchFamily="34" charset="0"/>
              </a:rPr>
              <a:t> we will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need to use </a:t>
            </a:r>
            <a:r>
              <a:rPr lang="en-US" sz="2400" dirty="0">
                <a:latin typeface="Corbel" panose="020B0503020204020204" pitchFamily="34" charset="0"/>
              </a:rPr>
              <a:t>the classes: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.col-form-label-</a:t>
            </a:r>
            <a:r>
              <a:rPr lang="en-US" sz="2400" b="1" u="sng" dirty="0" err="1">
                <a:solidFill>
                  <a:srgbClr val="002060"/>
                </a:solidFill>
                <a:latin typeface="Corbel" panose="020B0503020204020204" pitchFamily="34" charset="0"/>
              </a:rPr>
              <a:t>sm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latin typeface="Corbel" panose="020B0503020204020204" pitchFamily="34" charset="0"/>
              </a:rPr>
              <a:t>for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smaller labels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.col-form-label-lg</a:t>
            </a:r>
            <a:r>
              <a:rPr lang="en-US" sz="2400" dirty="0">
                <a:latin typeface="Corbel" panose="020B0503020204020204" pitchFamily="34" charset="0"/>
              </a:rPr>
              <a:t> for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bigger labels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3691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&lt;form&gt;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&lt;div class="form-group row"&gt;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&lt;label for="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inputSm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class="col-sm-2 col-form-label col-form-label-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sm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"&gt;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Small&lt;/label&gt;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&lt;div class="col-sm-10"&gt;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&lt;input type="email"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class="form-control form-control-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sm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"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id="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inputSm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placeholder="col-form-label-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sm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&lt;div class="form-group row"&gt;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&lt;label for="input" class="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col-sm-2 col-form-label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"&gt;Default&lt;/label&gt;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&lt;div class="col-sm-10"&gt;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&lt;input type="email"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class="form-control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id="input" placeholder="col-form-label"&gt;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&lt;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div class="form-group row"&gt;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&lt;label for="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inputLg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class="col-sm-2 col-form-label col-form-label-lg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"&gt;Large&lt;/label&gt;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&lt;div class="col-sm-10"&gt;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&lt;input type="email"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class="form-control form-control-lg"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id="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inputLg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placeholder="col-form-label-lg"&gt;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&lt;/form&gt;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02797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5616" y="1954521"/>
            <a:ext cx="6597061" cy="3791609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4547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Today’s Agenda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BootStrap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Forms</a:t>
            </a:r>
          </a:p>
          <a:p>
            <a:pPr>
              <a:buSzPct val="100000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 Using Grid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Horizontal Forms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Sizing Controls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8EF71528-2ECC-490E-953A-95662712F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Forms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 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Forms</a:t>
            </a:r>
            <a:r>
              <a:rPr lang="en-US" sz="2400" dirty="0">
                <a:latin typeface="Corbel" panose="020B0503020204020204" pitchFamily="34" charset="0"/>
              </a:rPr>
              <a:t> are made of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labels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inputs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help elements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buttons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All the elements </a:t>
            </a:r>
            <a:r>
              <a:rPr lang="en-US" sz="2400" dirty="0">
                <a:latin typeface="Corbel" panose="020B0503020204020204" pitchFamily="34" charset="0"/>
              </a:rPr>
              <a:t>need to be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placed</a:t>
            </a:r>
            <a:r>
              <a:rPr lang="en-US" sz="2400" dirty="0">
                <a:latin typeface="Corbel" panose="020B0503020204020204" pitchFamily="34" charset="0"/>
              </a:rPr>
              <a:t> in a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&lt;form&gt; </a:t>
            </a:r>
            <a:r>
              <a:rPr lang="en-US" sz="2400" dirty="0">
                <a:latin typeface="Corbel" panose="020B0503020204020204" pitchFamily="34" charset="0"/>
              </a:rPr>
              <a:t>tag.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To provide </a:t>
            </a:r>
            <a:r>
              <a:rPr lang="en-US" sz="2400" dirty="0">
                <a:latin typeface="Corbel" panose="020B0503020204020204" pitchFamily="34" charset="0"/>
              </a:rPr>
              <a:t>a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structure</a:t>
            </a:r>
            <a:r>
              <a:rPr lang="en-US" sz="2400" dirty="0">
                <a:solidFill>
                  <a:srgbClr val="00B050"/>
                </a:solidFill>
                <a:latin typeface="Corbel" panose="020B0503020204020204" pitchFamily="34" charset="0"/>
              </a:rPr>
              <a:t>,</a:t>
            </a:r>
            <a:r>
              <a:rPr lang="en-US" sz="2400" dirty="0">
                <a:latin typeface="Corbel" panose="020B0503020204020204" pitchFamily="34" charset="0"/>
              </a:rPr>
              <a:t> we can put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group inputs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labels</a:t>
            </a:r>
            <a:r>
              <a:rPr lang="en-US" sz="2400" dirty="0">
                <a:latin typeface="Corbel" panose="020B0503020204020204" pitchFamily="34" charset="0"/>
              </a:rPr>
              <a:t> and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help text </a:t>
            </a:r>
            <a:r>
              <a:rPr lang="en-US" sz="2400" dirty="0">
                <a:latin typeface="Corbel" panose="020B0503020204020204" pitchFamily="34" charset="0"/>
              </a:rPr>
              <a:t>into a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.form-group</a:t>
            </a:r>
            <a:r>
              <a:rPr lang="en-US" sz="2400" dirty="0">
                <a:latin typeface="Corbel" panose="020B0503020204020204" pitchFamily="34" charset="0"/>
              </a:rPr>
              <a:t> with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their classes </a:t>
            </a:r>
            <a:r>
              <a:rPr lang="en-US" sz="2400" dirty="0">
                <a:latin typeface="Corbel" panose="020B0503020204020204" pitchFamily="34" charset="0"/>
              </a:rPr>
              <a:t>set to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form-control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5959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&lt;form&gt;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&lt;div class="form-group"&gt;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&lt;label for="email1"&gt;Email address&lt;/label&gt;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&lt;input type="email"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class="form-control"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id="email1" aria-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describedby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emailHelp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placeholder="Enter email"&gt;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&lt;small id="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emailHelp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class="form-text text-muted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"&gt;Your information is safe with us.&lt;/small&gt;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&lt;div class="form-group"&gt;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&lt;label for="password1"&gt;Password&lt;/label&gt;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&lt;input type="password"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class="form-control"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id="password1" placeholder="Password"&gt;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&lt;button type="submit" class="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-info"&gt;Submit&lt;/button&gt;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&lt;/form&gt;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2434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898" y="1772816"/>
            <a:ext cx="7342211" cy="4032447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07551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Exercise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9138" y="1772816"/>
            <a:ext cx="6917731" cy="4032447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0080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Form Using Grid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One of the simplest way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position elements </a:t>
            </a:r>
            <a:r>
              <a:rPr lang="en-US" sz="2400" dirty="0">
                <a:latin typeface="Corbel" panose="020B0503020204020204" pitchFamily="34" charset="0"/>
              </a:rPr>
              <a:t>on a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row</a:t>
            </a:r>
            <a:r>
              <a:rPr lang="en-US" sz="2400" dirty="0">
                <a:latin typeface="Corbel" panose="020B0503020204020204" pitchFamily="34" charset="0"/>
              </a:rPr>
              <a:t> is to use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grid system.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Inputs</a:t>
            </a:r>
            <a:r>
              <a:rPr lang="en-US" sz="2400" dirty="0">
                <a:latin typeface="Corbel" panose="020B0503020204020204" pitchFamily="34" charset="0"/>
              </a:rPr>
              <a:t> are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block elements</a:t>
            </a:r>
            <a:r>
              <a:rPr lang="en-US" sz="2400" dirty="0">
                <a:latin typeface="Corbel" panose="020B0503020204020204" pitchFamily="34" charset="0"/>
              </a:rPr>
              <a:t>, so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they will have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width</a:t>
            </a:r>
            <a:r>
              <a:rPr lang="en-US" sz="2400" dirty="0">
                <a:latin typeface="Corbel" panose="020B0503020204020204" pitchFamily="34" charset="0"/>
              </a:rPr>
              <a:t> of their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parent.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That means </a:t>
            </a:r>
            <a:r>
              <a:rPr lang="en-US" sz="2400" dirty="0">
                <a:latin typeface="Corbel" panose="020B0503020204020204" pitchFamily="34" charset="0"/>
              </a:rPr>
              <a:t>that in order to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size an input</a:t>
            </a:r>
            <a:r>
              <a:rPr lang="en-US" sz="2400" dirty="0">
                <a:latin typeface="Corbel" panose="020B0503020204020204" pitchFamily="34" charset="0"/>
              </a:rPr>
              <a:t>, we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need to determine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width </a:t>
            </a:r>
            <a:r>
              <a:rPr lang="en-US" sz="2400" dirty="0">
                <a:latin typeface="Corbel" panose="020B0503020204020204" pitchFamily="34" charset="0"/>
              </a:rPr>
              <a:t>of its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parent .col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5424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&lt;form&gt;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&lt;div class="row"&gt;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&lt;div class="col form-group"&gt;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&lt;input type="text"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class="form-control"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placeholder="First name"&gt;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&lt;div class="col form-group"&gt;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&lt;input type="text" class="form-control" placeholder="Last name"&gt;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&lt;div class="row"&gt;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&lt;div class="col-sm-12 col-md-4 form-group"&gt;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&lt;input type="text"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class="form-control"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placeholder="City"&gt;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&lt;/div&gt;           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&lt;div class="col-sm-12 col-md-4 form-group"&gt;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&lt;input type="text"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class="form-control"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placeholder="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Zipcode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&lt;/div&gt; 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&lt;div class="col-sm-12 col-md-4 form-group"&gt;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&lt;input type="text" class="form-control" placeholder="Country"&gt;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&lt;button type="submit" class="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-info"&gt;Submit&lt;/button&gt;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&lt;/form&gt;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8562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576" y="2061631"/>
            <a:ext cx="7704855" cy="3526824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61368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8601</TotalTime>
  <Words>894</Words>
  <Application>Microsoft Office PowerPoint</Application>
  <PresentationFormat>On-screen Show (4:3)</PresentationFormat>
  <Paragraphs>124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BootStrap Forms</vt:lpstr>
      <vt:lpstr>Example</vt:lpstr>
      <vt:lpstr>Output</vt:lpstr>
      <vt:lpstr>Exercise</vt:lpstr>
      <vt:lpstr>Form Using Grid</vt:lpstr>
      <vt:lpstr>Example</vt:lpstr>
      <vt:lpstr>Output</vt:lpstr>
      <vt:lpstr>Output</vt:lpstr>
      <vt:lpstr>Horizontal Forms</vt:lpstr>
      <vt:lpstr>Example</vt:lpstr>
      <vt:lpstr>Output</vt:lpstr>
      <vt:lpstr>Sizing Labels</vt:lpstr>
      <vt:lpstr>Example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 kapoor</cp:lastModifiedBy>
  <cp:revision>646</cp:revision>
  <dcterms:created xsi:type="dcterms:W3CDTF">2016-02-04T12:02:26Z</dcterms:created>
  <dcterms:modified xsi:type="dcterms:W3CDTF">2020-12-14T07:55:43Z</dcterms:modified>
</cp:coreProperties>
</file>