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7" r:id="rId2"/>
    <p:sldId id="258" r:id="rId3"/>
    <p:sldId id="413" r:id="rId4"/>
    <p:sldId id="403" r:id="rId5"/>
    <p:sldId id="414" r:id="rId6"/>
    <p:sldId id="404" r:id="rId7"/>
    <p:sldId id="405" r:id="rId8"/>
    <p:sldId id="416" r:id="rId9"/>
    <p:sldId id="406" r:id="rId10"/>
    <p:sldId id="407" r:id="rId11"/>
    <p:sldId id="415" r:id="rId12"/>
    <p:sldId id="408" r:id="rId13"/>
    <p:sldId id="409" r:id="rId14"/>
    <p:sldId id="419" r:id="rId15"/>
    <p:sldId id="387" r:id="rId16"/>
    <p:sldId id="402" r:id="rId17"/>
    <p:sldId id="411" r:id="rId18"/>
    <p:sldId id="412" r:id="rId19"/>
    <p:sldId id="417" r:id="rId20"/>
    <p:sldId id="418" r:id="rId21"/>
    <p:sldId id="420" r:id="rId22"/>
    <p:sldId id="422" r:id="rId23"/>
    <p:sldId id="421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22-06-2020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6/22/2020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(H</a:t>
            </a:r>
            <a:r>
              <a:rPr lang="en-US" sz="4000" cap="none" dirty="0" smtClean="0">
                <a:solidFill>
                  <a:srgbClr val="002060"/>
                </a:solidFill>
                <a:latin typeface="Corbel" pitchFamily="34" charset="0"/>
              </a:rPr>
              <a:t>tml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r>
              <a:rPr lang="en-US" sz="4000" dirty="0" smtClean="0">
                <a:solidFill>
                  <a:srgbClr val="FF0000"/>
                </a:solidFill>
                <a:latin typeface="Corbel" pitchFamily="34" charset="0"/>
              </a:rPr>
              <a:t>Lecture-1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Conti.   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457200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sz="2400" dirty="0" smtClean="0">
                <a:latin typeface="Corbel" pitchFamily="34" charset="0"/>
              </a:rPr>
              <a:t>Though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 4.01 </a:t>
            </a:r>
            <a:r>
              <a:rPr lang="en-IN" sz="2400" dirty="0" smtClean="0">
                <a:latin typeface="Corbel" pitchFamily="34" charset="0"/>
              </a:rPr>
              <a:t>version is widely used but currently we are having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HTML-5</a:t>
            </a:r>
            <a:r>
              <a:rPr lang="en-IN" sz="2400" dirty="0" smtClean="0">
                <a:latin typeface="Corbel" pitchFamily="34" charset="0"/>
              </a:rPr>
              <a:t> version which is an extension 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 4.01</a:t>
            </a:r>
            <a:r>
              <a:rPr lang="en-IN" sz="2400" dirty="0" smtClean="0">
                <a:latin typeface="Corbel" pitchFamily="34" charset="0"/>
              </a:rPr>
              <a:t>, and this version was published in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2012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It is a 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subset </a:t>
            </a:r>
            <a:r>
              <a:rPr lang="en-US" sz="2400" dirty="0" smtClean="0">
                <a:latin typeface="Corbel" pitchFamily="34" charset="0"/>
              </a:rPr>
              <a:t>of more powerful language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SGML</a:t>
            </a:r>
            <a:r>
              <a:rPr lang="en-US" sz="2400" dirty="0" smtClean="0">
                <a:latin typeface="Corbel" pitchFamily="34" charset="0"/>
              </a:rPr>
              <a:t>(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Standardised</a:t>
            </a:r>
            <a:r>
              <a:rPr lang="en-US" sz="2400" dirty="0" smtClean="0">
                <a:latin typeface="Corbel" pitchFamily="34" charset="0"/>
              </a:rPr>
              <a:t> 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Generalised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Markup Language</a:t>
            </a:r>
            <a:r>
              <a:rPr lang="en-US" sz="2400" dirty="0" smtClean="0">
                <a:latin typeface="Corbel" pitchFamily="34" charset="0"/>
              </a:rPr>
              <a:t>) which itself is inherited from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GML</a:t>
            </a:r>
            <a:r>
              <a:rPr lang="en-US" sz="2400" dirty="0" smtClean="0">
                <a:latin typeface="Corbel" pitchFamily="34" charset="0"/>
              </a:rPr>
              <a:t>(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Generalised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Markup Language</a:t>
            </a:r>
            <a:r>
              <a:rPr lang="en-US" sz="2400" dirty="0" smtClean="0">
                <a:latin typeface="Corbel" pitchFamily="34" charset="0"/>
              </a:rPr>
              <a:t>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32" y="214290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</a:t>
            </a:r>
            <a:endParaRPr lang="en-IN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00232" y="357166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</a:t>
            </a:r>
            <a:endParaRPr lang="en-IN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0869" y="1617662"/>
            <a:ext cx="790575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>
                <a:latin typeface="Corbel" pitchFamily="34" charset="0"/>
              </a:rPr>
              <a:t>Every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US" sz="2400" dirty="0" smtClean="0">
                <a:latin typeface="Corbel" pitchFamily="34" charset="0"/>
              </a:rPr>
              <a:t> page consist of only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2 component </a:t>
            </a:r>
            <a:r>
              <a:rPr lang="en-US" sz="2400" dirty="0" smtClean="0">
                <a:latin typeface="Corbel" pitchFamily="34" charset="0"/>
              </a:rPr>
              <a:t>: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Markup </a:t>
            </a:r>
            <a:r>
              <a:rPr lang="en-US" sz="2400" dirty="0" smtClean="0">
                <a:latin typeface="Corbel" pitchFamily="34" charset="0"/>
              </a:rPr>
              <a:t>(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Tags</a:t>
            </a:r>
            <a:r>
              <a:rPr lang="en-US" sz="2400" dirty="0" smtClean="0">
                <a:latin typeface="Corbel" pitchFamily="34" charset="0"/>
              </a:rPr>
              <a:t>) : text embedded in angular bracket.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Content</a:t>
            </a:r>
            <a:r>
              <a:rPr lang="en-US" sz="2400" dirty="0" smtClean="0">
                <a:latin typeface="Corbel" pitchFamily="34" charset="0"/>
              </a:rPr>
              <a:t> : text without angular bracket .</a:t>
            </a:r>
          </a:p>
          <a:p>
            <a:pPr marL="514350" indent="-514350">
              <a:buNone/>
            </a:pPr>
            <a:r>
              <a:rPr lang="en-US" dirty="0" smtClean="0"/>
              <a:t>       </a:t>
            </a:r>
          </a:p>
          <a:p>
            <a:pPr marL="514350" indent="-514350">
              <a:buNone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643042" y="0"/>
            <a:ext cx="5715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COMPONENTS OF HTML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difference</a:t>
            </a:r>
            <a:r>
              <a:rPr lang="en-US" sz="2400" dirty="0" smtClean="0">
                <a:latin typeface="Corbel" pitchFamily="34" charset="0"/>
              </a:rPr>
              <a:t> between them is that browser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can’t display </a:t>
            </a:r>
            <a:r>
              <a:rPr lang="en-US" sz="2400" dirty="0" smtClean="0">
                <a:latin typeface="Corbel" pitchFamily="34" charset="0"/>
              </a:rPr>
              <a:t>markups instead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markup</a:t>
            </a:r>
            <a:r>
              <a:rPr lang="en-US" sz="2400" dirty="0" smtClean="0">
                <a:latin typeface="Corbel" pitchFamily="34" charset="0"/>
              </a:rPr>
              <a:t> contains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information</a:t>
            </a:r>
            <a:r>
              <a:rPr lang="en-US" sz="2400" dirty="0" smtClean="0">
                <a:latin typeface="Corbel" pitchFamily="34" charset="0"/>
              </a:rPr>
              <a:t> that tells the browser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how</a:t>
            </a:r>
            <a:r>
              <a:rPr lang="en-US" sz="2400" dirty="0" smtClean="0">
                <a:latin typeface="Corbel" pitchFamily="34" charset="0"/>
              </a:rPr>
              <a:t> to display the content.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Thus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markup</a:t>
            </a:r>
            <a:r>
              <a:rPr lang="en-US" sz="2400" dirty="0" smtClean="0">
                <a:latin typeface="Corbel" pitchFamily="34" charset="0"/>
              </a:rPr>
              <a:t> is a kind of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‘Metadata’ </a:t>
            </a:r>
            <a:r>
              <a:rPr lang="en-US" sz="2400" dirty="0" smtClean="0">
                <a:latin typeface="Corbel" pitchFamily="34" charset="0"/>
              </a:rPr>
              <a:t>while content represents data.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    </a:t>
            </a:r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Conti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SOFTWARE - REQUIRED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2400" dirty="0" smtClean="0">
                <a:latin typeface="Corbel" pitchFamily="34" charset="0"/>
              </a:rPr>
              <a:t>Only two software are required which are always available  they are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orbel" pitchFamily="34" charset="0"/>
              </a:rPr>
              <a:t>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text editor </a:t>
            </a:r>
            <a:r>
              <a:rPr lang="en-US" sz="2400" dirty="0" smtClean="0">
                <a:latin typeface="Corbel" pitchFamily="34" charset="0"/>
              </a:rPr>
              <a:t>like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notepad</a:t>
            </a:r>
            <a:r>
              <a:rPr lang="en-US" sz="2400" dirty="0" smtClean="0">
                <a:latin typeface="Corbel" pitchFamily="34" charset="0"/>
              </a:rPr>
              <a:t> to write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html </a:t>
            </a:r>
            <a:r>
              <a:rPr lang="en-US" sz="2400" dirty="0" smtClean="0">
                <a:latin typeface="Corbel" pitchFamily="34" charset="0"/>
              </a:rPr>
              <a:t>code.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orbel" pitchFamily="34" charset="0"/>
              </a:rPr>
              <a:t>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web – browser </a:t>
            </a:r>
            <a:r>
              <a:rPr lang="en-US" sz="2400" dirty="0" smtClean="0">
                <a:latin typeface="Corbel" pitchFamily="34" charset="0"/>
              </a:rPr>
              <a:t>to test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code</a:t>
            </a:r>
            <a:r>
              <a:rPr lang="en-US" sz="2400" dirty="0" smtClean="0">
                <a:latin typeface="Corbel" pitchFamily="34" charset="0"/>
              </a:rPr>
              <a:t> and the resulting web page</a:t>
            </a:r>
            <a:endParaRPr lang="en-US" sz="19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However, to be more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productive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code faster </a:t>
            </a:r>
            <a:r>
              <a:rPr lang="en-US" sz="2400" dirty="0" smtClean="0">
                <a:latin typeface="Corbel" pitchFamily="34" charset="0"/>
              </a:rPr>
              <a:t>we must always prefer an 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IDE</a:t>
            </a:r>
            <a:r>
              <a:rPr lang="en-US" sz="2400" dirty="0" smtClean="0">
                <a:latin typeface="Corbel" pitchFamily="34" charset="0"/>
              </a:rPr>
              <a:t> , and in this course our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preferred IDE </a:t>
            </a:r>
            <a:r>
              <a:rPr lang="en-US" sz="2400" dirty="0" smtClean="0">
                <a:latin typeface="Corbel" pitchFamily="34" charset="0"/>
              </a:rPr>
              <a:t>will be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VS Code.</a:t>
            </a:r>
          </a:p>
          <a:p>
            <a:pPr marL="514350" indent="-514350">
              <a:buNone/>
            </a:pPr>
            <a:r>
              <a:rPr lang="en-US" sz="2400" dirty="0" smtClean="0"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3200" b="1" dirty="0" smtClean="0">
                <a:latin typeface="Corbel" pitchFamily="34" charset="0"/>
              </a:rPr>
              <a:t>STRUCTURE OF HTML 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>
                <a:latin typeface="Corbel" pitchFamily="34" charset="0"/>
              </a:rPr>
              <a:t>Every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US" sz="2400" dirty="0" smtClean="0">
                <a:latin typeface="Corbel" pitchFamily="34" charset="0"/>
              </a:rPr>
              <a:t> code consist of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two</a:t>
            </a:r>
            <a:r>
              <a:rPr lang="en-US" sz="2400" dirty="0" smtClean="0">
                <a:latin typeface="Corbel" pitchFamily="34" charset="0"/>
              </a:rPr>
              <a:t> sections :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&lt;html&gt;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HEAD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BODY</a:t>
            </a:r>
          </a:p>
          <a:p>
            <a:pPr marL="514350" indent="-514350"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latin typeface="Corbel" pitchFamily="34" charset="0"/>
              </a:rPr>
              <a:t>&lt;/html&gt;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STRUCTURE OF HTML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 descr="Basic-HTML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038892" y="1527175"/>
            <a:ext cx="5029703" cy="4572000"/>
          </a:xfrm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Conti. 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HEAD </a:t>
            </a:r>
            <a:r>
              <a:rPr lang="en-US" sz="2400" dirty="0" smtClean="0">
                <a:latin typeface="Corbel" pitchFamily="34" charset="0"/>
              </a:rPr>
              <a:t>section contains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information</a:t>
            </a:r>
            <a:r>
              <a:rPr lang="en-US" sz="2400" dirty="0" smtClean="0">
                <a:latin typeface="Corbel" pitchFamily="34" charset="0"/>
              </a:rPr>
              <a:t> about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HTML</a:t>
            </a:r>
            <a:r>
              <a:rPr lang="en-US" sz="2400" dirty="0" smtClean="0">
                <a:latin typeface="Corbel" pitchFamily="34" charset="0"/>
              </a:rPr>
              <a:t> which is mostly used by 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browser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search engines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This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information</a:t>
            </a:r>
            <a:r>
              <a:rPr lang="en-US" sz="2400" dirty="0" smtClean="0">
                <a:latin typeface="Corbel" pitchFamily="34" charset="0"/>
              </a:rPr>
              <a:t> is not mean for the users and isn’t directly displayed to the user.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BODY</a:t>
            </a:r>
            <a:r>
              <a:rPr lang="en-US" sz="2400" dirty="0" smtClean="0">
                <a:latin typeface="Corbel" pitchFamily="34" charset="0"/>
              </a:rPr>
              <a:t> section mainly contains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information</a:t>
            </a:r>
            <a:r>
              <a:rPr lang="en-US" sz="2400" dirty="0" smtClean="0">
                <a:latin typeface="Corbel" pitchFamily="34" charset="0"/>
              </a:rPr>
              <a:t> which will be displayed to user.</a:t>
            </a:r>
          </a:p>
          <a:p>
            <a:endParaRPr lang="en-US" dirty="0" smtClean="0"/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3200" b="1" dirty="0" smtClean="0">
                <a:latin typeface="Corbel" pitchFamily="34" charset="0"/>
              </a:rPr>
              <a:t>DOCTYPE - TAG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Content Placeholder 8" descr="httpatomoreillycomsourceoreillyimages1344812.png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42843" y="1357298"/>
            <a:ext cx="8858313" cy="5000660"/>
          </a:xfrm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3200" b="1" dirty="0" smtClean="0">
                <a:latin typeface="Corbel" pitchFamily="34" charset="0"/>
              </a:rPr>
              <a:t>DOCTYPE - TAG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>
                <a:latin typeface="Corbel" pitchFamily="34" charset="0"/>
              </a:rPr>
              <a:t>It is the starting tag 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US" sz="2400" dirty="0" smtClean="0">
                <a:latin typeface="Corbel" pitchFamily="34" charset="0"/>
              </a:rPr>
              <a:t> file.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It tells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browser</a:t>
            </a:r>
            <a:r>
              <a:rPr lang="en-US" sz="2400" dirty="0" smtClean="0">
                <a:latin typeface="Corbel" pitchFamily="34" charset="0"/>
              </a:rPr>
              <a:t> that this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US" sz="2400" dirty="0" smtClean="0">
                <a:latin typeface="Corbel" pitchFamily="34" charset="0"/>
              </a:rPr>
              <a:t> document is an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HTML 4.01 </a:t>
            </a:r>
            <a:r>
              <a:rPr lang="en-US" sz="2400" dirty="0" smtClean="0">
                <a:latin typeface="Corbel" pitchFamily="34" charset="0"/>
              </a:rPr>
              <a:t>document which confirms  to standards set by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W3C </a:t>
            </a:r>
            <a:r>
              <a:rPr lang="en-US" sz="2400" dirty="0" smtClean="0">
                <a:latin typeface="Corbel" pitchFamily="34" charset="0"/>
              </a:rPr>
              <a:t>and written in 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English </a:t>
            </a:r>
            <a:r>
              <a:rPr lang="en-US" sz="2400" dirty="0" smtClean="0">
                <a:latin typeface="Corbel" pitchFamily="34" charset="0"/>
              </a:rPr>
              <a:t>language.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Introduction To HTML</a:t>
            </a:r>
          </a:p>
          <a:p>
            <a:pPr>
              <a:buSzPct val="100000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History of HTML </a:t>
            </a:r>
          </a:p>
          <a:p>
            <a:pPr>
              <a:buSzPct val="100000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smtClean="0">
                <a:solidFill>
                  <a:srgbClr val="00B050"/>
                </a:solidFill>
                <a:latin typeface="Corbel" pitchFamily="34" charset="0"/>
              </a:rPr>
              <a:t>Components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of HTML </a:t>
            </a:r>
          </a:p>
          <a:p>
            <a:pPr>
              <a:buSzPct val="100000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Structure of HTML 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3600" b="1" dirty="0" smtClean="0">
                <a:latin typeface="Corbel" pitchFamily="34" charset="0"/>
              </a:rPr>
              <a:t>COMPONENT OF HEAD</a:t>
            </a:r>
            <a:br>
              <a:rPr lang="en-US" sz="3600" b="1" dirty="0" smtClean="0">
                <a:latin typeface="Corbel" pitchFamily="34" charset="0"/>
              </a:rPr>
            </a:br>
            <a:r>
              <a:rPr lang="en-US" sz="3600" b="1" dirty="0" smtClean="0">
                <a:latin typeface="Corbel" pitchFamily="34" charset="0"/>
              </a:rPr>
              <a:t>SECTION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735"/>
            <a:ext cx="8858312" cy="497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  PROGRAM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736"/>
            <a:ext cx="878687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“styles.css” FILE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7244" y="2974975"/>
            <a:ext cx="4953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736"/>
            <a:ext cx="878687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END OF LECTURE 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3472458"/>
            <a:ext cx="8786874" cy="32426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0070C0"/>
                </a:solidFill>
                <a:latin typeface="Corbel" pitchFamily="34" charset="0"/>
              </a:rPr>
              <a:t>The &lt;body&gt; Tag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0070C0"/>
                </a:solidFill>
                <a:latin typeface="Corbel" pitchFamily="34" charset="0"/>
              </a:rPr>
              <a:t>Different categories of tags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0070C0"/>
                </a:solidFill>
                <a:latin typeface="Corbel" pitchFamily="34" charset="0"/>
              </a:rPr>
              <a:t>Inline v/s Block elements</a:t>
            </a:r>
          </a:p>
          <a:p>
            <a:pPr marL="342900" indent="-342900"/>
            <a:endParaRPr lang="en-US" b="1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US" sz="2400" dirty="0" smtClean="0">
                <a:latin typeface="Corbel" pitchFamily="34" charset="0"/>
              </a:rPr>
              <a:t> is a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language</a:t>
            </a:r>
            <a:r>
              <a:rPr lang="en-US" sz="2400" dirty="0" smtClean="0">
                <a:latin typeface="Corbel" pitchFamily="34" charset="0"/>
              </a:rPr>
              <a:t> which </a:t>
            </a:r>
            <a:r>
              <a:rPr lang="en-US" sz="2400" b="1" u="sng" dirty="0" smtClean="0">
                <a:solidFill>
                  <a:srgbClr val="FF0000"/>
                </a:solidFill>
                <a:latin typeface="Corbel" pitchFamily="34" charset="0"/>
              </a:rPr>
              <a:t>instructs</a:t>
            </a:r>
            <a:r>
              <a:rPr lang="en-US" sz="2400" dirty="0" smtClean="0">
                <a:latin typeface="Corbel" pitchFamily="34" charset="0"/>
              </a:rPr>
              <a:t> a web – browser that in         </a:t>
            </a:r>
            <a:r>
              <a:rPr lang="en-US" sz="2400" b="1" u="sng" dirty="0" smtClean="0">
                <a:solidFill>
                  <a:srgbClr val="00B050"/>
                </a:solidFill>
                <a:latin typeface="Corbel" pitchFamily="34" charset="0"/>
              </a:rPr>
              <a:t>what format</a:t>
            </a:r>
            <a:r>
              <a:rPr lang="en-US" sz="2400" u="sng" dirty="0" smtClean="0"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the data should be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displayed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It contains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commands</a:t>
            </a:r>
            <a:r>
              <a:rPr lang="en-US" sz="2400" dirty="0" smtClean="0">
                <a:latin typeface="Corbel" pitchFamily="34" charset="0"/>
              </a:rPr>
              <a:t> that tells the browser how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embedded data </a:t>
            </a:r>
            <a:r>
              <a:rPr lang="en-US" sz="2400" dirty="0" smtClean="0">
                <a:latin typeface="Corbel" pitchFamily="34" charset="0"/>
              </a:rPr>
              <a:t>is to be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displayed</a:t>
            </a:r>
            <a:r>
              <a:rPr lang="en-US" sz="2400" dirty="0" smtClean="0">
                <a:latin typeface="Corbel" pitchFamily="34" charset="0"/>
              </a:rPr>
              <a:t> on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web-page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3042" y="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            </a:t>
            </a:r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INTRODUCTION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00232" y="0"/>
            <a:ext cx="5357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</a:t>
            </a:r>
          </a:p>
          <a:p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                        </a:t>
            </a:r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Conti.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 smtClean="0">
                <a:latin typeface="Corbel" pitchFamily="34" charset="0"/>
              </a:rPr>
              <a:t> stands for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Hypertext 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Markup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 Language</a:t>
            </a:r>
            <a:r>
              <a:rPr lang="en-IN" sz="2400" dirty="0" smtClean="0">
                <a:latin typeface="Corbel" pitchFamily="34" charset="0"/>
              </a:rPr>
              <a:t>, and it is the most widely used language to write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Web Pages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Hypertext</a:t>
            </a:r>
            <a:r>
              <a:rPr lang="en-IN" sz="2400" dirty="0" smtClean="0">
                <a:latin typeface="Corbel" pitchFamily="34" charset="0"/>
              </a:rPr>
              <a:t> refers to the way in which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Web pages </a:t>
            </a:r>
            <a:r>
              <a:rPr lang="en-IN" sz="2400" dirty="0" smtClean="0">
                <a:latin typeface="Corbel" pitchFamily="34" charset="0"/>
              </a:rPr>
              <a:t>(HTML documents) are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linked</a:t>
            </a:r>
            <a:r>
              <a:rPr lang="en-IN" sz="2400" dirty="0" smtClean="0">
                <a:latin typeface="Corbel" pitchFamily="34" charset="0"/>
              </a:rPr>
              <a:t> together.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Thus the link available on a webpage is called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Hypertext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Content Placeholder 65" descr="111440750282html-intro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14282" y="1428736"/>
            <a:ext cx="8786874" cy="4988650"/>
          </a:xfrm>
        </p:spPr>
      </p:pic>
      <p:sp>
        <p:nvSpPr>
          <p:cNvPr id="8" name="TextBox 7"/>
          <p:cNvSpPr txBox="1"/>
          <p:nvPr/>
        </p:nvSpPr>
        <p:spPr>
          <a:xfrm>
            <a:off x="2000232" y="0"/>
            <a:ext cx="5357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HTML</a:t>
            </a: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endParaRPr lang="en-IN" dirty="0" smtClean="0"/>
          </a:p>
          <a:p>
            <a:r>
              <a:rPr lang="en-IN" sz="2600" dirty="0" smtClean="0">
                <a:latin typeface="Corbel" pitchFamily="34" charset="0"/>
              </a:rPr>
              <a:t>As its name suggests, </a:t>
            </a:r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600" dirty="0" smtClean="0">
                <a:latin typeface="Corbel" pitchFamily="34" charset="0"/>
              </a:rPr>
              <a:t> is a </a:t>
            </a:r>
            <a:r>
              <a:rPr lang="en-IN" sz="2600" b="1" dirty="0" err="1" smtClean="0">
                <a:solidFill>
                  <a:srgbClr val="00B050"/>
                </a:solidFill>
                <a:latin typeface="Corbel" pitchFamily="34" charset="0"/>
              </a:rPr>
              <a:t>Markup</a:t>
            </a:r>
            <a:r>
              <a:rPr lang="en-IN" sz="26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sz="2600" b="1" dirty="0" smtClean="0">
                <a:solidFill>
                  <a:srgbClr val="00B050"/>
                </a:solidFill>
                <a:latin typeface="Corbel" pitchFamily="34" charset="0"/>
              </a:rPr>
              <a:t>Language</a:t>
            </a:r>
            <a:r>
              <a:rPr lang="en-IN" sz="2600" dirty="0" smtClean="0">
                <a:latin typeface="Corbel" pitchFamily="34" charset="0"/>
              </a:rPr>
              <a:t> which means we use </a:t>
            </a:r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600" dirty="0" smtClean="0">
                <a:latin typeface="Corbel" pitchFamily="34" charset="0"/>
              </a:rPr>
              <a:t> to simply 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"mark up" </a:t>
            </a:r>
            <a:r>
              <a:rPr lang="en-IN" sz="2600" dirty="0" smtClean="0">
                <a:latin typeface="Corbel" pitchFamily="34" charset="0"/>
              </a:rPr>
              <a:t>a text document with </a:t>
            </a:r>
            <a:r>
              <a:rPr lang="en-IN" sz="2600" b="1" dirty="0" smtClean="0">
                <a:solidFill>
                  <a:srgbClr val="00B050"/>
                </a:solidFill>
                <a:latin typeface="Corbel" pitchFamily="34" charset="0"/>
              </a:rPr>
              <a:t>tags</a:t>
            </a:r>
            <a:r>
              <a:rPr lang="en-IN" sz="2600" dirty="0" smtClean="0">
                <a:latin typeface="Corbel" pitchFamily="34" charset="0"/>
              </a:rPr>
              <a:t> that tell a </a:t>
            </a:r>
            <a:r>
              <a:rPr lang="en-IN" sz="2600" b="1" dirty="0" smtClean="0">
                <a:solidFill>
                  <a:srgbClr val="FF0000"/>
                </a:solidFill>
                <a:latin typeface="Corbel" pitchFamily="34" charset="0"/>
              </a:rPr>
              <a:t>Web browser </a:t>
            </a:r>
            <a:r>
              <a:rPr lang="en-IN" sz="2600" dirty="0" smtClean="0">
                <a:latin typeface="Corbel" pitchFamily="34" charset="0"/>
              </a:rPr>
              <a:t>how to structure it to display.</a:t>
            </a:r>
          </a:p>
          <a:p>
            <a:endParaRPr lang="en-IN" sz="2600" dirty="0" smtClean="0">
              <a:latin typeface="Corbel" pitchFamily="34" charset="0"/>
            </a:endParaRPr>
          </a:p>
          <a:p>
            <a:endParaRPr lang="en-IN" sz="2600" dirty="0" smtClean="0">
              <a:latin typeface="Corbel" pitchFamily="34" charset="0"/>
            </a:endParaRPr>
          </a:p>
          <a:p>
            <a:r>
              <a:rPr lang="en-IN" sz="2600" dirty="0" smtClean="0">
                <a:latin typeface="Corbel" pitchFamily="34" charset="0"/>
              </a:rPr>
              <a:t>Originally, </a:t>
            </a:r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600" dirty="0" smtClean="0">
                <a:latin typeface="Corbel" pitchFamily="34" charset="0"/>
              </a:rPr>
              <a:t> was developed with the intent of defining the structure of documents like headings, paragraphs, lists, and so forth to facilitate the sharing of scientific information between researchers.</a:t>
            </a:r>
          </a:p>
          <a:p>
            <a:pPr>
              <a:buNone/>
            </a:pPr>
            <a:r>
              <a:rPr lang="en-IN" sz="2600" dirty="0" smtClean="0">
                <a:latin typeface="Corbel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1670" y="357166"/>
            <a:ext cx="535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Conti.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0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Conti.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2400" dirty="0" smtClean="0">
                <a:latin typeface="Corbel" pitchFamily="34" charset="0"/>
              </a:rPr>
              <a:t>Now,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 smtClean="0">
                <a:latin typeface="Corbel" pitchFamily="34" charset="0"/>
              </a:rPr>
              <a:t> is being widely used to format web pages with the help of different tags available in HTML language.</a:t>
            </a:r>
          </a:p>
          <a:p>
            <a:endParaRPr lang="en-IN" dirty="0"/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VERSIONS OF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HTML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8" name="Picture 7" descr="3610061_or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357298"/>
            <a:ext cx="8890878" cy="5000660"/>
          </a:xfrm>
          <a:prstGeom prst="rect">
            <a:avLst/>
          </a:prstGeom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US" sz="2400" dirty="0" smtClean="0">
                <a:latin typeface="Corbel" pitchFamily="34" charset="0"/>
              </a:rPr>
              <a:t> was launched in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1995</a:t>
            </a:r>
            <a:r>
              <a:rPr lang="en-US" sz="2400" dirty="0" smtClean="0">
                <a:latin typeface="Corbel" pitchFamily="34" charset="0"/>
              </a:rPr>
              <a:t> . 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 smtClean="0">
                <a:latin typeface="Corbel" pitchFamily="34" charset="0"/>
              </a:rPr>
              <a:t> was created by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Tim Berners-Lee</a:t>
            </a:r>
            <a:r>
              <a:rPr lang="en-IN" sz="2400" dirty="0" smtClean="0">
                <a:latin typeface="Corbel" pitchFamily="34" charset="0"/>
              </a:rPr>
              <a:t> in late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1991</a:t>
            </a:r>
            <a:r>
              <a:rPr lang="en-IN" sz="2400" dirty="0" smtClean="0">
                <a:latin typeface="Corbel" pitchFamily="34" charset="0"/>
              </a:rPr>
              <a:t> but "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 2.0</a:t>
            </a:r>
            <a:r>
              <a:rPr lang="en-IN" sz="2400" dirty="0" smtClean="0">
                <a:latin typeface="Corbel" pitchFamily="34" charset="0"/>
              </a:rPr>
              <a:t>" was the first standard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HTML specification </a:t>
            </a:r>
            <a:r>
              <a:rPr lang="en-IN" sz="2400" dirty="0" smtClean="0">
                <a:latin typeface="Corbel" pitchFamily="34" charset="0"/>
              </a:rPr>
              <a:t>which was published in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1995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 4.01 </a:t>
            </a:r>
            <a:r>
              <a:rPr lang="en-IN" sz="2400" dirty="0" smtClean="0">
                <a:latin typeface="Corbel" pitchFamily="34" charset="0"/>
              </a:rPr>
              <a:t>was a major version of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 smtClean="0">
                <a:latin typeface="Corbel" pitchFamily="34" charset="0"/>
              </a:rPr>
              <a:t> and it was published in late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1999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US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28794" y="357166"/>
            <a:ext cx="535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HISTORY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6812</TotalTime>
  <Words>524</Words>
  <Application>Microsoft Office PowerPoint</Application>
  <PresentationFormat>On-screen Show (4:3)</PresentationFormat>
  <Paragraphs>130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Slide 1</vt:lpstr>
      <vt:lpstr>Today’s Agenda</vt:lpstr>
      <vt:lpstr>   </vt:lpstr>
      <vt:lpstr>   </vt:lpstr>
      <vt:lpstr>   </vt:lpstr>
      <vt:lpstr>   </vt:lpstr>
      <vt:lpstr>Conti.</vt:lpstr>
      <vt:lpstr>VERSIONS OF  HTML</vt:lpstr>
      <vt:lpstr>   </vt:lpstr>
      <vt:lpstr>Conti.   </vt:lpstr>
      <vt:lpstr>   </vt:lpstr>
      <vt:lpstr>   </vt:lpstr>
      <vt:lpstr>   </vt:lpstr>
      <vt:lpstr>SOFTWARE - REQUIRED</vt:lpstr>
      <vt:lpstr> STRUCTURE OF HTML </vt:lpstr>
      <vt:lpstr>STRUCTURE OF HTML </vt:lpstr>
      <vt:lpstr>Conti. </vt:lpstr>
      <vt:lpstr> DOCTYPE - TAG</vt:lpstr>
      <vt:lpstr> DOCTYPE - TAG</vt:lpstr>
      <vt:lpstr> COMPONENT OF HEAD SECTION</vt:lpstr>
      <vt:lpstr>EXAMPLE  PROGRAM</vt:lpstr>
      <vt:lpstr>THE “styles.css” FILE</vt:lpstr>
      <vt:lpstr>OUTPUT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508</cp:revision>
  <dcterms:created xsi:type="dcterms:W3CDTF">2016-02-04T12:02:26Z</dcterms:created>
  <dcterms:modified xsi:type="dcterms:W3CDTF">2020-06-22T15:28:41Z</dcterms:modified>
</cp:coreProperties>
</file>