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57" r:id="rId2"/>
    <p:sldId id="258" r:id="rId3"/>
    <p:sldId id="524" r:id="rId4"/>
    <p:sldId id="544" r:id="rId5"/>
    <p:sldId id="545" r:id="rId6"/>
    <p:sldId id="569" r:id="rId7"/>
    <p:sldId id="570" r:id="rId8"/>
    <p:sldId id="571" r:id="rId9"/>
    <p:sldId id="573" r:id="rId10"/>
    <p:sldId id="572" r:id="rId11"/>
    <p:sldId id="574" r:id="rId12"/>
    <p:sldId id="575" r:id="rId13"/>
    <p:sldId id="576" r:id="rId14"/>
    <p:sldId id="577" r:id="rId15"/>
    <p:sldId id="578" r:id="rId16"/>
    <p:sldId id="580" r:id="rId17"/>
    <p:sldId id="579" r:id="rId18"/>
    <p:sldId id="546" r:id="rId19"/>
    <p:sldId id="581" r:id="rId20"/>
    <p:sldId id="582" r:id="rId21"/>
    <p:sldId id="583" r:id="rId22"/>
    <p:sldId id="584" r:id="rId23"/>
    <p:sldId id="585" r:id="rId24"/>
    <p:sldId id="547" r:id="rId25"/>
    <p:sldId id="26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49" autoAdjust="0"/>
    <p:restoredTop sz="93768" autoAdjust="0"/>
  </p:normalViewPr>
  <p:slideViewPr>
    <p:cSldViewPr>
      <p:cViewPr varScale="1">
        <p:scale>
          <a:sx n="85" d="100"/>
          <a:sy n="85" d="100"/>
        </p:scale>
        <p:origin x="-163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09-06-2020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6/9/2020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09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1"/>
          <p:cNvSpPr>
            <a:spLocks noGrp="1"/>
          </p:cNvSpPr>
          <p:nvPr>
            <p:ph type="subTitle" idx="1"/>
          </p:nvPr>
        </p:nvSpPr>
        <p:spPr>
          <a:xfrm>
            <a:off x="1371600" y="3044825"/>
            <a:ext cx="6400800" cy="17526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Front end</a:t>
            </a:r>
          </a:p>
          <a:p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(H</a:t>
            </a:r>
            <a:r>
              <a:rPr lang="en-US" sz="4000" cap="none" dirty="0" smtClean="0">
                <a:solidFill>
                  <a:srgbClr val="002060"/>
                </a:solidFill>
                <a:latin typeface="Corbel" pitchFamily="34" charset="0"/>
              </a:rPr>
              <a:t>tml 5 Enhancements</a:t>
            </a:r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) 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Corbel" pitchFamily="34" charset="0"/>
              </a:rPr>
              <a:t>Lecture-10</a:t>
            </a:r>
            <a:endParaRPr lang="en-IN" sz="28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85728"/>
            <a:ext cx="1476353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 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autocomplete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="on"&gt;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First name:&lt;input type="text" name="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fname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/&gt;&lt;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/&gt;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Last name: &lt;input type="text" name="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lname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/&gt;&lt;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/&gt;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Password:&lt;input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type="password"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name="password"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autocomplete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="off"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/&gt;&lt;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/&gt;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E-mail: &lt;input type="email" name="email" /&gt;&lt;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/&gt;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&lt;input type="submit" /&gt;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&lt;/form&gt;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required Attribute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As the name suggests,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required </a:t>
            </a:r>
            <a:r>
              <a:rPr lang="en-IN" sz="2400" dirty="0" smtClean="0">
                <a:latin typeface="Corbel" pitchFamily="34" charset="0"/>
              </a:rPr>
              <a:t> attribute sets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mandatory requirement </a:t>
            </a:r>
            <a:r>
              <a:rPr lang="en-IN" sz="2400" dirty="0" smtClean="0">
                <a:latin typeface="Corbel" pitchFamily="34" charset="0"/>
              </a:rPr>
              <a:t>of an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input</a:t>
            </a:r>
            <a:r>
              <a:rPr lang="en-IN" sz="2400" dirty="0" smtClean="0">
                <a:latin typeface="Corbel" pitchFamily="34" charset="0"/>
              </a:rPr>
              <a:t> field.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 Works with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input</a:t>
            </a:r>
            <a:r>
              <a:rPr lang="en-IN" sz="2400" dirty="0" smtClean="0">
                <a:latin typeface="Corbel" pitchFamily="34" charset="0"/>
              </a:rPr>
              <a:t> types -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text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search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url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tel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email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password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date pickers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number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checkbox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radio</a:t>
            </a:r>
            <a:r>
              <a:rPr lang="en-IN" sz="2400" dirty="0" smtClean="0">
                <a:latin typeface="Corbel" pitchFamily="34" charset="0"/>
              </a:rPr>
              <a:t>, and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file</a:t>
            </a:r>
            <a:r>
              <a:rPr lang="en-IN" sz="2400" dirty="0" smtClean="0">
                <a:latin typeface="Corbel" pitchFamily="34" charset="0"/>
              </a:rPr>
              <a:t>.</a:t>
            </a:r>
            <a:endParaRPr lang="en-IN" sz="3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 &gt;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    &lt;label for="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firstname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"&gt;First name&lt;/label&gt;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  &lt;input type="text" id="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firstname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required /&gt;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&lt;label for="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lastname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"&gt;Last name&lt;/label&gt;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&lt;input type="text" id="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lastname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/&gt;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&lt;input type="submit" /&gt;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&lt;/form&gt;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multiple Attribute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We can use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multiple</a:t>
            </a:r>
            <a:r>
              <a:rPr lang="en-IN" sz="2400" dirty="0" smtClean="0">
                <a:latin typeface="Corbel" pitchFamily="34" charset="0"/>
              </a:rPr>
              <a:t> attribute if we want to allow the user to enter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more than one value </a:t>
            </a:r>
            <a:r>
              <a:rPr lang="en-IN" sz="2400" dirty="0" smtClean="0">
                <a:latin typeface="Corbel" pitchFamily="34" charset="0"/>
              </a:rPr>
              <a:t>in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input</a:t>
            </a:r>
            <a:r>
              <a:rPr lang="en-IN" sz="2400" dirty="0" smtClean="0">
                <a:latin typeface="Corbel" pitchFamily="34" charset="0"/>
              </a:rPr>
              <a:t> field.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It is a </a:t>
            </a:r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boolean</a:t>
            </a:r>
            <a:r>
              <a:rPr lang="en-IN" sz="2400" dirty="0" smtClean="0">
                <a:latin typeface="Corbel" pitchFamily="34" charset="0"/>
              </a:rPr>
              <a:t> attribute and can be used with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email </a:t>
            </a:r>
            <a:r>
              <a:rPr lang="en-IN" sz="2400" dirty="0" smtClean="0">
                <a:latin typeface="Corbel" pitchFamily="34" charset="0"/>
              </a:rPr>
              <a:t>and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file</a:t>
            </a:r>
            <a:r>
              <a:rPr lang="en-IN" sz="2400" dirty="0" smtClean="0">
                <a:latin typeface="Corbel" pitchFamily="34" charset="0"/>
              </a:rPr>
              <a:t> input types.</a:t>
            </a:r>
            <a:endParaRPr lang="en-IN" sz="3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&lt;form&gt;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First name:&lt;input type="text" name="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fname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/&gt;&lt;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/&gt;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Last name: &lt;input type="text" name="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lname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/&gt;&lt;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/&gt;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E-mail: &lt;input type="email" name="email" size="35" multiple /&gt;&lt;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/&gt;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&lt;input type="submit" /&gt;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&lt;/form&gt;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</a:t>
            </a:r>
            <a:r>
              <a:rPr lang="en-US" sz="3200" b="1" dirty="0" err="1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DataList</a:t>
            </a: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The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&lt;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datalist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&gt;</a:t>
            </a:r>
            <a:r>
              <a:rPr lang="en-IN" sz="2400" dirty="0" smtClean="0">
                <a:latin typeface="Corbel" pitchFamily="34" charset="0"/>
              </a:rPr>
              <a:t> element specifies a set of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pre-defined options </a:t>
            </a:r>
            <a:r>
              <a:rPr lang="en-IN" sz="2400" dirty="0" smtClean="0">
                <a:latin typeface="Corbel" pitchFamily="34" charset="0"/>
              </a:rPr>
              <a:t>for an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&lt;input&gt;</a:t>
            </a:r>
            <a:r>
              <a:rPr lang="en-IN" sz="2400" dirty="0" smtClean="0">
                <a:latin typeface="Corbel" pitchFamily="34" charset="0"/>
              </a:rPr>
              <a:t> element.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It can be used to provide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quick choices </a:t>
            </a:r>
            <a:r>
              <a:rPr lang="en-IN" sz="2400" dirty="0" smtClean="0">
                <a:latin typeface="Corbel" pitchFamily="34" charset="0"/>
              </a:rPr>
              <a:t>for an input field like an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"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autocomplete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" </a:t>
            </a:r>
            <a:r>
              <a:rPr lang="en-IN" sz="2400" dirty="0" smtClean="0">
                <a:latin typeface="Corbel" pitchFamily="34" charset="0"/>
              </a:rPr>
              <a:t>feature.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</a:t>
            </a:r>
            <a:r>
              <a:rPr lang="en-US" sz="3200" b="1" dirty="0" err="1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DataList</a:t>
            </a: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&lt;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datalist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&gt; </a:t>
            </a:r>
            <a:r>
              <a:rPr lang="en-IN" sz="2400" dirty="0" smtClean="0">
                <a:latin typeface="Corbel" pitchFamily="34" charset="0"/>
              </a:rPr>
              <a:t>tag should be used with an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&lt;input&gt; </a:t>
            </a:r>
            <a:r>
              <a:rPr lang="en-IN" sz="2400" dirty="0" smtClean="0">
                <a:latin typeface="Corbel" pitchFamily="34" charset="0"/>
              </a:rPr>
              <a:t>element that contains a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"list" </a:t>
            </a:r>
            <a:r>
              <a:rPr lang="en-IN" sz="2400" dirty="0" smtClean="0">
                <a:latin typeface="Corbel" pitchFamily="34" charset="0"/>
              </a:rPr>
              <a:t>attribute.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The value of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"list" </a:t>
            </a:r>
            <a:r>
              <a:rPr lang="en-IN" sz="2400" dirty="0" smtClean="0">
                <a:latin typeface="Corbel" pitchFamily="34" charset="0"/>
              </a:rPr>
              <a:t>attribute is linked with the </a:t>
            </a:r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datalist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 id</a:t>
            </a:r>
            <a:r>
              <a:rPr lang="en-IN" sz="2400" dirty="0" smtClean="0"/>
              <a:t>.</a:t>
            </a:r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&lt;form&gt;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&lt;label 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for="actor"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&gt;Choose your favourite actor:&lt;/label&gt;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&lt;input 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list="</a:t>
            </a:r>
            <a:r>
              <a:rPr lang="en-IN" sz="2000" b="1" dirty="0" err="1" smtClean="0">
                <a:solidFill>
                  <a:srgbClr val="00B050"/>
                </a:solidFill>
                <a:latin typeface="Corbel" pitchFamily="34" charset="0"/>
              </a:rPr>
              <a:t>bollywood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"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id="actor"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/&gt;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datalist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id="</a:t>
            </a:r>
            <a:r>
              <a:rPr lang="en-IN" sz="2000" b="1" dirty="0" err="1" smtClean="0">
                <a:solidFill>
                  <a:srgbClr val="00B050"/>
                </a:solidFill>
                <a:latin typeface="Corbel" pitchFamily="34" charset="0"/>
              </a:rPr>
              <a:t>bollywood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"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&lt;option value="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Ayushman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 &lt;/option&gt;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&lt;option value="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Kartik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 &lt;/option&gt;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&lt;option value="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Hrithik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 &lt;/option&gt;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&lt;option value="Tiger"&gt; &lt;/option&gt;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&lt;option value="Amir"&gt; &lt;/option&gt;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&lt;/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datalist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&lt;input type="submit" /&gt;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&lt;/form&gt;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Audio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Introduced with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HTML5</a:t>
            </a:r>
            <a:r>
              <a:rPr lang="en-IN" sz="2400" dirty="0" smtClean="0">
                <a:latin typeface="Corbel" pitchFamily="34" charset="0"/>
              </a:rPr>
              <a:t>, the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&lt;audio&gt; </a:t>
            </a:r>
            <a:r>
              <a:rPr lang="en-IN" sz="2400" dirty="0" smtClean="0">
                <a:latin typeface="Corbel" pitchFamily="34" charset="0"/>
              </a:rPr>
              <a:t>tag defines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sound</a:t>
            </a:r>
            <a:r>
              <a:rPr lang="en-IN" sz="2400" dirty="0" smtClean="0">
                <a:latin typeface="Corbel" pitchFamily="34" charset="0"/>
              </a:rPr>
              <a:t> and is used to embed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audio content </a:t>
            </a:r>
            <a:r>
              <a:rPr lang="en-IN" sz="2400" dirty="0" smtClean="0">
                <a:latin typeface="Corbel" pitchFamily="34" charset="0"/>
              </a:rPr>
              <a:t>such as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music</a:t>
            </a:r>
            <a:r>
              <a:rPr lang="en-IN" sz="2400" dirty="0" smtClean="0">
                <a:latin typeface="Corbel" pitchFamily="34" charset="0"/>
              </a:rPr>
              <a:t> or other streams in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IN" sz="2400" dirty="0" smtClean="0">
                <a:latin typeface="Corbel" pitchFamily="34" charset="0"/>
              </a:rPr>
              <a:t> documents.</a:t>
            </a: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fontAlgn="base"/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&lt;audio&gt;</a:t>
            </a:r>
            <a:r>
              <a:rPr lang="en-IN" sz="2400" dirty="0" smtClean="0">
                <a:latin typeface="Corbel" pitchFamily="34" charset="0"/>
              </a:rPr>
              <a:t> can be used to play sound files in the following formats:</a:t>
            </a:r>
          </a:p>
          <a:p>
            <a:pPr lvl="1" fontAlgn="base"/>
            <a:r>
              <a:rPr lang="en-IN" sz="1900" b="1" dirty="0" smtClean="0">
                <a:solidFill>
                  <a:srgbClr val="00B050"/>
                </a:solidFill>
                <a:latin typeface="Corbel" pitchFamily="34" charset="0"/>
              </a:rPr>
              <a:t>.mp3</a:t>
            </a:r>
            <a:r>
              <a:rPr lang="en-IN" sz="1900" dirty="0" smtClean="0">
                <a:latin typeface="Corbel" pitchFamily="34" charset="0"/>
              </a:rPr>
              <a:t>: Supported by all modern browsers.</a:t>
            </a:r>
          </a:p>
          <a:p>
            <a:pPr lvl="1" fontAlgn="base"/>
            <a:r>
              <a:rPr lang="en-IN" sz="1900" b="1" dirty="0" smtClean="0">
                <a:solidFill>
                  <a:srgbClr val="00B050"/>
                </a:solidFill>
                <a:latin typeface="Corbel" pitchFamily="34" charset="0"/>
              </a:rPr>
              <a:t>.wav</a:t>
            </a:r>
            <a:r>
              <a:rPr lang="en-IN" sz="1900" dirty="0" smtClean="0">
                <a:latin typeface="Corbel" pitchFamily="34" charset="0"/>
              </a:rPr>
              <a:t>: Not supported by Internet Explorer.</a:t>
            </a:r>
          </a:p>
          <a:p>
            <a:pPr lvl="1" fontAlgn="base"/>
            <a:r>
              <a:rPr lang="en-IN" sz="1900" b="1" dirty="0" smtClean="0">
                <a:solidFill>
                  <a:srgbClr val="00B050"/>
                </a:solidFill>
                <a:latin typeface="Corbel" pitchFamily="34" charset="0"/>
              </a:rPr>
              <a:t>.</a:t>
            </a:r>
            <a:r>
              <a:rPr lang="en-IN" sz="1900" b="1" dirty="0" err="1" smtClean="0">
                <a:solidFill>
                  <a:srgbClr val="00B050"/>
                </a:solidFill>
                <a:latin typeface="Corbel" pitchFamily="34" charset="0"/>
              </a:rPr>
              <a:t>ogg</a:t>
            </a:r>
            <a:r>
              <a:rPr lang="en-IN" sz="1900" dirty="0" smtClean="0">
                <a:latin typeface="Corbel" pitchFamily="34" charset="0"/>
              </a:rPr>
              <a:t>: Not supported by Internet Explorer and Safari.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Inserting Audio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Here is the most basic use of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IN" sz="2400" dirty="0" smtClean="0">
                <a:latin typeface="Corbel" pitchFamily="34" charset="0"/>
              </a:rPr>
              <a:t>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&lt;audio&gt;</a:t>
            </a:r>
            <a:r>
              <a:rPr lang="en-IN" sz="2400" dirty="0" smtClean="0">
                <a:latin typeface="Corbel" pitchFamily="34" charset="0"/>
              </a:rPr>
              <a:t> tag: 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lvl="1" fontAlgn="base"/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&lt;audio </a:t>
            </a:r>
            <a:r>
              <a:rPr lang="en-IN" sz="2000" b="1" dirty="0" err="1" smtClean="0">
                <a:solidFill>
                  <a:srgbClr val="00B050"/>
                </a:solidFill>
                <a:latin typeface="Corbel" pitchFamily="34" charset="0"/>
              </a:rPr>
              <a:t>src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="sound.mp3"  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controls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&gt;&lt;/audio&gt;</a:t>
            </a:r>
            <a:endParaRPr lang="en-IN" sz="1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In this example it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loads</a:t>
            </a:r>
            <a:r>
              <a:rPr lang="en-IN" sz="2400" dirty="0" smtClean="0">
                <a:latin typeface="Corbel" pitchFamily="34" charset="0"/>
              </a:rPr>
              <a:t> an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.mp3</a:t>
            </a:r>
            <a:r>
              <a:rPr lang="en-IN" sz="2400" dirty="0" smtClean="0">
                <a:latin typeface="Corbel" pitchFamily="34" charset="0"/>
              </a:rPr>
              <a:t> file from our </a:t>
            </a:r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webserver</a:t>
            </a:r>
            <a:r>
              <a:rPr lang="en-IN" sz="2400" dirty="0" smtClean="0">
                <a:latin typeface="Corbel" pitchFamily="34" charset="0"/>
              </a:rPr>
              <a:t> and displays audio controls like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play</a:t>
            </a:r>
            <a:r>
              <a:rPr lang="en-IN" sz="2400" dirty="0" smtClean="0">
                <a:latin typeface="Corbel" pitchFamily="34" charset="0"/>
              </a:rPr>
              <a:t> ,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pause</a:t>
            </a:r>
            <a:r>
              <a:rPr lang="en-IN" sz="2400" dirty="0" smtClean="0">
                <a:latin typeface="Corbel" pitchFamily="34" charset="0"/>
              </a:rPr>
              <a:t> ,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volume</a:t>
            </a:r>
            <a:r>
              <a:rPr lang="en-IN" sz="2400" dirty="0" smtClean="0">
                <a:latin typeface="Corbel" pitchFamily="34" charset="0"/>
              </a:rPr>
              <a:t> etc to the user.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Today’s Agenda</a:t>
            </a:r>
            <a:endParaRPr lang="en-IN" sz="44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b="1" smtClean="0">
                <a:solidFill>
                  <a:srgbClr val="7030A0"/>
                </a:solidFill>
                <a:latin typeface="Corbel" pitchFamily="34" charset="0"/>
              </a:rPr>
              <a:t>New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Form Attributes</a:t>
            </a:r>
          </a:p>
          <a:p>
            <a:pPr>
              <a:buSzPct val="100000"/>
            </a:pPr>
            <a:endParaRPr lang="en-US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 err="1" smtClean="0">
                <a:solidFill>
                  <a:srgbClr val="00B050"/>
                </a:solidFill>
                <a:latin typeface="Corbel" pitchFamily="34" charset="0"/>
              </a:rPr>
              <a:t>DataList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 Tag</a:t>
            </a:r>
          </a:p>
          <a:p>
            <a:pPr>
              <a:buSzPct val="100000"/>
            </a:pPr>
            <a:endParaRPr lang="en-US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Playing Audio</a:t>
            </a:r>
          </a:p>
          <a:p>
            <a:pPr>
              <a:buSzPct val="100000"/>
            </a:pPr>
            <a:endParaRPr lang="en-US" sz="2400" b="1" dirty="0" smtClean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Controlling Audio</a:t>
            </a:r>
          </a:p>
          <a:p>
            <a:pPr>
              <a:buSzPct val="100000"/>
            </a:pP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Playing Video</a:t>
            </a:r>
          </a:p>
          <a:p>
            <a:pPr>
              <a:buSzPct val="100000"/>
            </a:pPr>
            <a:endParaRPr lang="en-US" sz="2400" b="1" dirty="0" smtClean="0">
              <a:latin typeface="Corbel" pitchFamily="34" charset="0"/>
            </a:endParaRP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85728"/>
            <a:ext cx="1476353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Looping  Audio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If we want an audio file to play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over and over </a:t>
            </a:r>
            <a:r>
              <a:rPr lang="en-IN" sz="2400" dirty="0" smtClean="0">
                <a:latin typeface="Corbel" pitchFamily="34" charset="0"/>
              </a:rPr>
              <a:t>again, we can add the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loop</a:t>
            </a:r>
            <a:r>
              <a:rPr lang="en-IN" sz="2400" dirty="0" smtClean="0">
                <a:latin typeface="Corbel" pitchFamily="34" charset="0"/>
              </a:rPr>
              <a:t> attribute to our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audio</a:t>
            </a:r>
            <a:r>
              <a:rPr lang="en-IN" sz="2400" dirty="0" smtClean="0">
                <a:latin typeface="Corbel" pitchFamily="34" charset="0"/>
              </a:rPr>
              <a:t> element:</a:t>
            </a:r>
          </a:p>
          <a:p>
            <a:pPr lvl="1" fontAlgn="base"/>
            <a:endParaRPr lang="en-US" sz="20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lvl="1" fontAlgn="base"/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audio </a:t>
            </a:r>
            <a:r>
              <a:rPr lang="en-IN" sz="2000" b="1" dirty="0" err="1" smtClean="0">
                <a:solidFill>
                  <a:srgbClr val="00B050"/>
                </a:solidFill>
                <a:latin typeface="Corbel" pitchFamily="34" charset="0"/>
              </a:rPr>
              <a:t>src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="TumHiAana.mp3" 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controls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loop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  &lt;/audio&gt;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>
              <a:buNone/>
            </a:pPr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FallBack</a:t>
            </a: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For Old Browser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All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modern browsers </a:t>
            </a:r>
            <a:r>
              <a:rPr lang="en-IN" sz="2400" dirty="0" smtClean="0">
                <a:latin typeface="Corbel" pitchFamily="34" charset="0"/>
              </a:rPr>
              <a:t>support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&lt;audio&gt;</a:t>
            </a:r>
            <a:r>
              <a:rPr lang="en-IN" sz="2400" dirty="0" smtClean="0">
                <a:latin typeface="Corbel" pitchFamily="34" charset="0"/>
              </a:rPr>
              <a:t>. It is however possible to notify people who are using outdated browsers that the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&lt;audio&gt;</a:t>
            </a:r>
            <a:r>
              <a:rPr lang="en-IN" sz="2400" dirty="0" smtClean="0">
                <a:latin typeface="Corbel" pitchFamily="34" charset="0"/>
              </a:rPr>
              <a:t> tag isn’t supported.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As shown below, we can simply embed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any message </a:t>
            </a:r>
            <a:r>
              <a:rPr lang="en-IN" sz="2400" dirty="0" smtClean="0">
                <a:latin typeface="Corbel" pitchFamily="34" charset="0"/>
              </a:rPr>
              <a:t>of our choice within the &lt;audio&gt; tag. If the visitor’s browser doesn’t support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HTML audio</a:t>
            </a:r>
            <a:r>
              <a:rPr lang="en-IN" sz="2400" dirty="0" smtClean="0">
                <a:latin typeface="Corbel" pitchFamily="34" charset="0"/>
              </a:rPr>
              <a:t>, a message will be displayed instead of the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audio player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 lvl="1" fontAlgn="base"/>
            <a:endParaRPr lang="en-US" sz="20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lvl="1" fontAlgn="base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audio </a:t>
            </a:r>
            <a:r>
              <a:rPr lang="en-IN" sz="2000" b="1" dirty="0" err="1" smtClean="0">
                <a:solidFill>
                  <a:srgbClr val="00B050"/>
                </a:solidFill>
                <a:latin typeface="Corbel" pitchFamily="34" charset="0"/>
              </a:rPr>
              <a:t>src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="TumHiAana.mp3" 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controls  loop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  </a:t>
            </a:r>
          </a:p>
          <a:p>
            <a:pPr lvl="1" fontAlgn="base"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Your browser does no support audio</a:t>
            </a:r>
            <a:endParaRPr lang="en-IN" sz="20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lvl="1" fontAlgn="base"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&lt;/audio&gt;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>
              <a:buNone/>
            </a:pPr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Buffer Files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When playing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large files</a:t>
            </a:r>
            <a:r>
              <a:rPr lang="en-IN" sz="2400" dirty="0" smtClean="0">
                <a:latin typeface="Corbel" pitchFamily="34" charset="0"/>
              </a:rPr>
              <a:t>, it is a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good idea </a:t>
            </a:r>
            <a:r>
              <a:rPr lang="en-IN" sz="2400" dirty="0" smtClean="0">
                <a:latin typeface="Corbel" pitchFamily="34" charset="0"/>
              </a:rPr>
              <a:t>to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buffer</a:t>
            </a:r>
            <a:r>
              <a:rPr lang="en-IN" sz="2400" dirty="0" smtClean="0">
                <a:latin typeface="Corbel" pitchFamily="34" charset="0"/>
              </a:rPr>
              <a:t> those files in order to provide visitors a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smooth listening </a:t>
            </a:r>
            <a:r>
              <a:rPr lang="en-IN" sz="2400" dirty="0" smtClean="0">
                <a:latin typeface="Corbel" pitchFamily="34" charset="0"/>
              </a:rPr>
              <a:t>experience.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To do so, we can use the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preload</a:t>
            </a:r>
            <a:r>
              <a:rPr lang="en-IN" sz="2400" dirty="0" smtClean="0">
                <a:latin typeface="Corbel" pitchFamily="34" charset="0"/>
              </a:rPr>
              <a:t> attribute. 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It accept 2 values:</a:t>
            </a:r>
          </a:p>
          <a:p>
            <a:pPr lvl="1" fontAlgn="base"/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none</a:t>
            </a:r>
            <a:r>
              <a:rPr lang="en-IN" sz="1900" dirty="0" smtClean="0">
                <a:latin typeface="Corbel" pitchFamily="34" charset="0"/>
              </a:rPr>
              <a:t> (If we don’t want the file to be buffered)</a:t>
            </a:r>
          </a:p>
          <a:p>
            <a:pPr lvl="1" fontAlgn="base"/>
            <a:r>
              <a:rPr lang="en-IN" sz="1900" dirty="0" smtClean="0">
                <a:latin typeface="Corbel" pitchFamily="34" charset="0"/>
              </a:rPr>
              <a:t> </a:t>
            </a:r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auto</a:t>
            </a:r>
            <a:r>
              <a:rPr lang="en-IN" sz="1900" dirty="0" smtClean="0">
                <a:latin typeface="Corbel" pitchFamily="34" charset="0"/>
              </a:rPr>
              <a:t> (If we want the browser to buffer the file)</a:t>
            </a:r>
          </a:p>
          <a:p>
            <a:pPr lvl="1" fontAlgn="base"/>
            <a:endParaRPr lang="en-US" sz="20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lvl="1" fontAlgn="base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audio </a:t>
            </a:r>
            <a:r>
              <a:rPr lang="en-IN" sz="2000" b="1" dirty="0" err="1" smtClean="0">
                <a:solidFill>
                  <a:srgbClr val="00B050"/>
                </a:solidFill>
                <a:latin typeface="Corbel" pitchFamily="34" charset="0"/>
              </a:rPr>
              <a:t>src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="TumHiAana.mp3" 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controls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 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loop preload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“auto”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  </a:t>
            </a:r>
          </a:p>
          <a:p>
            <a:pPr lvl="1" fontAlgn="base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Your browser does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not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support audio</a:t>
            </a:r>
            <a:endParaRPr lang="en-IN" sz="20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lvl="1" fontAlgn="base"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&lt;/audio&gt;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>
              <a:buNone/>
            </a:pPr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Video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The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&lt;video&gt;</a:t>
            </a:r>
            <a:r>
              <a:rPr lang="en-IN" sz="2400" dirty="0" smtClean="0">
                <a:latin typeface="Corbel" pitchFamily="34" charset="0"/>
              </a:rPr>
              <a:t> element is used to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embed video content </a:t>
            </a:r>
            <a:r>
              <a:rPr lang="en-IN" sz="2400" dirty="0" smtClean="0">
                <a:latin typeface="Corbel" pitchFamily="34" charset="0"/>
              </a:rPr>
              <a:t>in an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HTML document </a:t>
            </a:r>
            <a:r>
              <a:rPr lang="en-IN" sz="2400" dirty="0" smtClean="0">
                <a:latin typeface="Corbel" pitchFamily="34" charset="0"/>
              </a:rPr>
              <a:t>without requiring any additional </a:t>
            </a:r>
            <a:r>
              <a:rPr lang="en-IN" sz="2400" dirty="0" err="1" smtClean="0">
                <a:latin typeface="Corbel" pitchFamily="34" charset="0"/>
              </a:rPr>
              <a:t>plugin</a:t>
            </a:r>
            <a:r>
              <a:rPr lang="en-IN" sz="2400" dirty="0" smtClean="0">
                <a:latin typeface="Corbel" pitchFamily="34" charset="0"/>
              </a:rPr>
              <a:t> like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Flash player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Support for the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&lt;video&gt;</a:t>
            </a:r>
            <a:r>
              <a:rPr lang="en-IN" sz="2400" dirty="0" smtClean="0">
                <a:latin typeface="Corbel" pitchFamily="34" charset="0"/>
              </a:rPr>
              <a:t> element varies across browsers. 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At the moment, there are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three</a:t>
            </a:r>
            <a:r>
              <a:rPr lang="en-IN" sz="2400" dirty="0" smtClean="0">
                <a:latin typeface="Corbel" pitchFamily="34" charset="0"/>
              </a:rPr>
              <a:t> main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video formats </a:t>
            </a:r>
            <a:r>
              <a:rPr lang="en-IN" sz="2400" dirty="0" smtClean="0">
                <a:latin typeface="Corbel" pitchFamily="34" charset="0"/>
              </a:rPr>
              <a:t>that is supported for the video element: </a:t>
            </a:r>
          </a:p>
          <a:p>
            <a:pPr lvl="1" fontAlgn="base"/>
            <a:r>
              <a:rPr lang="en-IN" sz="1900" b="1" dirty="0" smtClean="0">
                <a:solidFill>
                  <a:srgbClr val="0070C0"/>
                </a:solidFill>
                <a:latin typeface="Corbel" pitchFamily="34" charset="0"/>
              </a:rPr>
              <a:t>MP4, </a:t>
            </a:r>
          </a:p>
          <a:p>
            <a:pPr lvl="1" fontAlgn="base"/>
            <a:r>
              <a:rPr lang="en-IN" sz="1900" b="1" dirty="0" err="1" smtClean="0">
                <a:solidFill>
                  <a:srgbClr val="0070C0"/>
                </a:solidFill>
                <a:latin typeface="Corbel" pitchFamily="34" charset="0"/>
              </a:rPr>
              <a:t>Ogg</a:t>
            </a:r>
            <a:r>
              <a:rPr lang="en-IN" sz="1900" b="1" dirty="0" smtClean="0">
                <a:solidFill>
                  <a:srgbClr val="0070C0"/>
                </a:solidFill>
                <a:latin typeface="Corbel" pitchFamily="34" charset="0"/>
              </a:rPr>
              <a:t> and </a:t>
            </a:r>
          </a:p>
          <a:p>
            <a:pPr lvl="1" fontAlgn="base"/>
            <a:r>
              <a:rPr lang="en-IN" sz="1900" b="1" dirty="0" err="1" smtClean="0">
                <a:solidFill>
                  <a:srgbClr val="0070C0"/>
                </a:solidFill>
                <a:latin typeface="Corbel" pitchFamily="34" charset="0"/>
              </a:rPr>
              <a:t>WebM</a:t>
            </a:r>
            <a:r>
              <a:rPr lang="en-IN" sz="1900" b="1" dirty="0" smtClean="0">
                <a:solidFill>
                  <a:srgbClr val="0070C0"/>
                </a:solidFill>
                <a:latin typeface="Corbel" pitchFamily="34" charset="0"/>
              </a:rPr>
              <a:t>.</a:t>
            </a:r>
            <a:endParaRPr lang="en-IN" sz="19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t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&lt;video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controls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="controls" 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src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="shuttle.mp4"&gt;</a:t>
            </a:r>
          </a:p>
          <a:p>
            <a:pPr fontAlgn="t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Your browser does not support the HTML5 Video element.</a:t>
            </a:r>
          </a:p>
          <a:p>
            <a:pPr fontAlgn="t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&lt;/video&gt;</a:t>
            </a:r>
          </a:p>
          <a:p>
            <a:pPr>
              <a:buNone/>
            </a:pPr>
            <a:endParaRPr lang="en-IN" sz="24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End Of Lecture 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714752"/>
            <a:ext cx="8786874" cy="300039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rbel" pitchFamily="34" charset="0"/>
              </a:rPr>
              <a:t>For any queries mail us @: </a:t>
            </a: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scalive4u@gmail.com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rbel" pitchFamily="34" charset="0"/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0755-4271659, 9826686245</a:t>
            </a:r>
          </a:p>
          <a:p>
            <a:r>
              <a:rPr lang="en-US" sz="2400" b="1" u="sng" dirty="0" smtClean="0">
                <a:solidFill>
                  <a:srgbClr val="0070C0"/>
                </a:solidFill>
                <a:latin typeface="Corbel" pitchFamily="34" charset="0"/>
              </a:rPr>
              <a:t>Agenda for Next Lecture:</a:t>
            </a:r>
          </a:p>
          <a:p>
            <a:pPr marL="514350" indent="-514350">
              <a:buAutoNum type="arabicPeriod"/>
            </a:pP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Introduction To CSS</a:t>
            </a:r>
          </a:p>
          <a:p>
            <a:pPr marL="514350" indent="-514350">
              <a:buAutoNum type="arabicPeriod"/>
            </a:pP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Advantages Of CSS</a:t>
            </a:r>
          </a:p>
          <a:p>
            <a:pPr marL="514350" indent="-514350">
              <a:buAutoNum type="arabicPeriod"/>
            </a:pP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Versions Of CSS</a:t>
            </a:r>
          </a:p>
          <a:p>
            <a:pPr marL="514350" indent="-514350">
              <a:buAutoNum type="arabicPeriod"/>
            </a:pP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Types Of CSS</a:t>
            </a:r>
          </a:p>
          <a:p>
            <a:pPr marL="514350" indent="-514350">
              <a:buAutoNum type="arabicPeriod"/>
            </a:pP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CSS Selectors</a:t>
            </a:r>
          </a:p>
          <a:p>
            <a:pPr marL="514350" indent="-514350"/>
            <a:endParaRPr lang="en-US" b="1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85728"/>
            <a:ext cx="1476353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New Form Attributes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HTML5</a:t>
            </a:r>
            <a:r>
              <a:rPr lang="en-IN" sz="2400" dirty="0" smtClean="0">
                <a:latin typeface="Corbel" pitchFamily="34" charset="0"/>
              </a:rPr>
              <a:t> brings us new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form attributes </a:t>
            </a:r>
            <a:r>
              <a:rPr lang="en-IN" sz="2400" dirty="0" smtClean="0">
                <a:latin typeface="Corbel" pitchFamily="34" charset="0"/>
              </a:rPr>
              <a:t>that we can use reduce the dependency of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JavaScript</a:t>
            </a:r>
            <a:r>
              <a:rPr lang="en-IN" sz="2400" dirty="0" smtClean="0">
                <a:latin typeface="Corbel" pitchFamily="34" charset="0"/>
              </a:rPr>
              <a:t> to manage our input form elements.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We have already discussed some of them like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min</a:t>
            </a:r>
            <a:r>
              <a:rPr lang="en-US" sz="2400" dirty="0" smtClean="0">
                <a:latin typeface="Corbel" pitchFamily="34" charset="0"/>
              </a:rPr>
              <a:t> ,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max</a:t>
            </a:r>
            <a:r>
              <a:rPr lang="en-US" sz="2400" dirty="0" smtClean="0">
                <a:latin typeface="Corbel" pitchFamily="34" charset="0"/>
              </a:rPr>
              <a:t> ,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step</a:t>
            </a:r>
            <a:r>
              <a:rPr lang="en-US" sz="2400" dirty="0" smtClean="0">
                <a:latin typeface="Corbel" pitchFamily="34" charset="0"/>
              </a:rPr>
              <a:t> etc 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Following are other important attributes: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placeholder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autofocus</a:t>
            </a:r>
          </a:p>
          <a:p>
            <a:pPr lvl="1"/>
            <a:r>
              <a:rPr lang="en-US" b="1" dirty="0" err="1" smtClean="0">
                <a:solidFill>
                  <a:srgbClr val="0070C0"/>
                </a:solidFill>
                <a:latin typeface="Corbel" pitchFamily="34" charset="0"/>
              </a:rPr>
              <a:t>autocomplete</a:t>
            </a:r>
            <a:endParaRPr lang="en-US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lvl="1"/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required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multiple</a:t>
            </a:r>
            <a:endParaRPr lang="en-IN" b="1" dirty="0" smtClean="0">
              <a:solidFill>
                <a:srgbClr val="0070C0"/>
              </a:solidFill>
              <a:latin typeface="Corbel" pitchFamily="34" charset="0"/>
            </a:endParaRPr>
          </a:p>
          <a:p>
            <a:endParaRPr lang="en-IN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placeholder Attribute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placeholder </a:t>
            </a:r>
            <a:r>
              <a:rPr lang="en-IN" sz="2400" dirty="0" smtClean="0">
                <a:latin typeface="Corbel" pitchFamily="34" charset="0"/>
              </a:rPr>
              <a:t>attribute specifies a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hint </a:t>
            </a:r>
            <a:r>
              <a:rPr lang="en-IN" sz="2400" dirty="0" smtClean="0">
                <a:latin typeface="Corbel" pitchFamily="34" charset="0"/>
              </a:rPr>
              <a:t>that describes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expected value </a:t>
            </a:r>
            <a:r>
              <a:rPr lang="en-IN" sz="2400" dirty="0" smtClean="0">
                <a:latin typeface="Corbel" pitchFamily="34" charset="0"/>
              </a:rPr>
              <a:t>of an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input field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hint</a:t>
            </a:r>
            <a:r>
              <a:rPr lang="en-IN" sz="2400" dirty="0" smtClean="0">
                <a:latin typeface="Corbel" pitchFamily="34" charset="0"/>
              </a:rPr>
              <a:t> is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displayed </a:t>
            </a:r>
            <a:r>
              <a:rPr lang="en-IN" sz="2400" dirty="0" smtClean="0">
                <a:latin typeface="Corbel" pitchFamily="34" charset="0"/>
              </a:rPr>
              <a:t>in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input field </a:t>
            </a:r>
            <a:r>
              <a:rPr lang="en-IN" sz="2400" dirty="0" smtClean="0">
                <a:latin typeface="Corbel" pitchFamily="34" charset="0"/>
              </a:rPr>
              <a:t>when it is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empty</a:t>
            </a:r>
            <a:r>
              <a:rPr lang="en-IN" sz="2400" dirty="0" smtClean="0">
                <a:latin typeface="Corbel" pitchFamily="34" charset="0"/>
              </a:rPr>
              <a:t>, and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disappears</a:t>
            </a:r>
            <a:r>
              <a:rPr lang="en-IN" sz="2400" dirty="0" smtClean="0">
                <a:latin typeface="Corbel" pitchFamily="34" charset="0"/>
              </a:rPr>
              <a:t> when the field gets focus.</a:t>
            </a:r>
          </a:p>
          <a:p>
            <a:endParaRPr lang="en-IN" sz="2400" dirty="0" smtClean="0"/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We can use this attribute with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text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search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email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url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password </a:t>
            </a:r>
            <a:r>
              <a:rPr lang="en-IN" sz="2400" dirty="0" smtClean="0">
                <a:latin typeface="Corbel" pitchFamily="34" charset="0"/>
              </a:rPr>
              <a:t>and 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tel</a:t>
            </a:r>
            <a:r>
              <a:rPr lang="en-IN" sz="2400" dirty="0" smtClean="0">
                <a:latin typeface="Corbel" pitchFamily="34" charset="0"/>
              </a:rPr>
              <a:t> input types.</a:t>
            </a:r>
          </a:p>
          <a:p>
            <a:pPr>
              <a:buNone/>
            </a:pPr>
            <a:endParaRPr lang="en-US" sz="2400" b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endParaRPr lang="en-IN" sz="3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&lt;input type="text" name="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fname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placeholder="First name:" /&gt;&lt;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/&gt;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&lt;input type="text" name="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lname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placeholder="Last name:" /&gt;&lt;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/&gt;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&lt;input type="submit" /&gt;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&lt;/form&gt;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autofocus Attribute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autofocus</a:t>
            </a:r>
            <a:r>
              <a:rPr lang="en-IN" sz="2400" dirty="0" smtClean="0">
                <a:latin typeface="Corbel" pitchFamily="34" charset="0"/>
              </a:rPr>
              <a:t> attribute can be used to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set focus </a:t>
            </a:r>
            <a:r>
              <a:rPr lang="en-IN" sz="2400" dirty="0" smtClean="0">
                <a:latin typeface="Corbel" pitchFamily="34" charset="0"/>
              </a:rPr>
              <a:t>to an element when the page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loads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It is a 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boolean</a:t>
            </a:r>
            <a:r>
              <a:rPr lang="en-IN" sz="2400" dirty="0" smtClean="0">
                <a:latin typeface="Corbel" pitchFamily="34" charset="0"/>
              </a:rPr>
              <a:t> attribute, that is we do not have to set any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value </a:t>
            </a:r>
            <a:r>
              <a:rPr lang="en-IN" sz="2400" dirty="0" smtClean="0">
                <a:latin typeface="Corbel" pitchFamily="34" charset="0"/>
              </a:rPr>
              <a:t>to this attribute.</a:t>
            </a:r>
            <a:endParaRPr lang="en-US" sz="2400" b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endParaRPr lang="en-IN" sz="3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&lt;form&gt;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First name:&lt;input type="text" name="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fname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autofocus /&gt;&lt;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/&gt;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Last name: &lt;input type="text" name="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lname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/&gt;&lt;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/&gt;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&lt;input type="submit" /&gt;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&lt;/form&gt;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</a:t>
            </a:r>
            <a:r>
              <a:rPr lang="en-US" sz="3200" b="1" dirty="0" err="1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autocomplete</a:t>
            </a: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Attribute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autocomplete</a:t>
            </a:r>
            <a:r>
              <a:rPr lang="en-IN" sz="2400" dirty="0" smtClean="0">
                <a:latin typeface="Corbel" pitchFamily="34" charset="0"/>
              </a:rPr>
              <a:t> attribute can be used to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on</a:t>
            </a:r>
            <a:r>
              <a:rPr lang="en-IN" sz="2400" dirty="0" smtClean="0">
                <a:latin typeface="Corbel" pitchFamily="34" charset="0"/>
              </a:rPr>
              <a:t> or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off </a:t>
            </a: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autocomplete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feature </a:t>
            </a:r>
            <a:r>
              <a:rPr lang="en-IN" sz="2400" dirty="0" smtClean="0">
                <a:latin typeface="Corbel" pitchFamily="34" charset="0"/>
              </a:rPr>
              <a:t>of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form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input</a:t>
            </a:r>
            <a:r>
              <a:rPr lang="en-IN" sz="2400" dirty="0" smtClean="0">
                <a:latin typeface="Corbel" pitchFamily="34" charset="0"/>
              </a:rPr>
              <a:t> elements and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&lt;form&gt; </a:t>
            </a:r>
            <a:r>
              <a:rPr lang="en-IN" sz="2400" dirty="0" smtClean="0">
                <a:latin typeface="Corbel" pitchFamily="34" charset="0"/>
              </a:rPr>
              <a:t>element.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If 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autocomplete</a:t>
            </a:r>
            <a:r>
              <a:rPr lang="en-IN" sz="2400" dirty="0" smtClean="0">
                <a:latin typeface="Corbel" pitchFamily="34" charset="0"/>
              </a:rPr>
              <a:t> is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on</a:t>
            </a:r>
            <a:r>
              <a:rPr lang="en-IN" sz="2400" dirty="0" smtClean="0">
                <a:latin typeface="Corbel" pitchFamily="34" charset="0"/>
              </a:rPr>
              <a:t>, browser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automatically completes </a:t>
            </a:r>
            <a:r>
              <a:rPr lang="en-IN" sz="2400" dirty="0" smtClean="0">
                <a:latin typeface="Corbel" pitchFamily="34" charset="0"/>
              </a:rPr>
              <a:t>values based on the previous entries. </a:t>
            </a:r>
          </a:p>
          <a:p>
            <a:endParaRPr lang="en-IN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</a:t>
            </a:r>
            <a:r>
              <a:rPr lang="en-US" sz="3200" b="1" dirty="0" err="1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autocomplete</a:t>
            </a: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Attribute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This attribute works with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&lt;form&gt;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as well as with input types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text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email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url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tel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password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text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range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date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color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By making 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autocomplete</a:t>
            </a:r>
            <a:r>
              <a:rPr lang="en-IN" sz="2400" dirty="0" smtClean="0">
                <a:latin typeface="Corbel" pitchFamily="34" charset="0"/>
              </a:rPr>
              <a:t> feature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on</a:t>
            </a:r>
            <a:r>
              <a:rPr lang="en-IN" sz="2400" dirty="0" smtClean="0">
                <a:latin typeface="Corbel" pitchFamily="34" charset="0"/>
              </a:rPr>
              <a:t> for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&lt;form&gt;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, </a:t>
            </a:r>
            <a:r>
              <a:rPr lang="en-IN" sz="2400" dirty="0" smtClean="0">
                <a:latin typeface="Corbel" pitchFamily="34" charset="0"/>
              </a:rPr>
              <a:t>all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input fields </a:t>
            </a:r>
            <a:r>
              <a:rPr lang="en-IN" sz="2400" dirty="0" smtClean="0">
                <a:latin typeface="Corbel" pitchFamily="34" charset="0"/>
              </a:rPr>
              <a:t>will have 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autocomplete</a:t>
            </a:r>
            <a:r>
              <a:rPr lang="en-IN" sz="2400" dirty="0" smtClean="0">
                <a:latin typeface="Corbel" pitchFamily="34" charset="0"/>
              </a:rPr>
              <a:t> on.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Even the 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autocomplete</a:t>
            </a:r>
            <a:r>
              <a:rPr lang="en-IN" sz="2400" dirty="0" smtClean="0">
                <a:latin typeface="Corbel" pitchFamily="34" charset="0"/>
              </a:rPr>
              <a:t> is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on</a:t>
            </a:r>
            <a:r>
              <a:rPr lang="en-IN" sz="2400" dirty="0" smtClean="0">
                <a:latin typeface="Corbel" pitchFamily="34" charset="0"/>
              </a:rPr>
              <a:t> for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&lt;form&gt;</a:t>
            </a:r>
            <a:r>
              <a:rPr lang="en-IN" sz="2400" dirty="0" smtClean="0">
                <a:latin typeface="Corbel" pitchFamily="34" charset="0"/>
              </a:rPr>
              <a:t>, we can make it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off</a:t>
            </a:r>
            <a:r>
              <a:rPr lang="en-IN" sz="2400" dirty="0" smtClean="0">
                <a:latin typeface="Corbel" pitchFamily="34" charset="0"/>
              </a:rPr>
              <a:t> for any of the input fields if we want.</a:t>
            </a:r>
            <a:endParaRPr lang="en-IN" sz="3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7777</TotalTime>
  <Words>579</Words>
  <Application>Microsoft Office PowerPoint</Application>
  <PresentationFormat>On-screen Show (4:3)</PresentationFormat>
  <Paragraphs>207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Civic</vt:lpstr>
      <vt:lpstr>Slide 1</vt:lpstr>
      <vt:lpstr>Today’s Agenda</vt:lpstr>
      <vt:lpstr>New Form Attributes</vt:lpstr>
      <vt:lpstr>The placeholder Attribute</vt:lpstr>
      <vt:lpstr>Example</vt:lpstr>
      <vt:lpstr>The autofocus Attribute</vt:lpstr>
      <vt:lpstr>Example</vt:lpstr>
      <vt:lpstr>The autocomplete Attribute</vt:lpstr>
      <vt:lpstr>The autocomplete Attribute</vt:lpstr>
      <vt:lpstr>Example</vt:lpstr>
      <vt:lpstr>The required Attribute</vt:lpstr>
      <vt:lpstr>Example</vt:lpstr>
      <vt:lpstr>The multiple Attribute</vt:lpstr>
      <vt:lpstr>Example</vt:lpstr>
      <vt:lpstr>The DataList Tag</vt:lpstr>
      <vt:lpstr>The DataList Tag</vt:lpstr>
      <vt:lpstr>Example</vt:lpstr>
      <vt:lpstr>The Audio Tag</vt:lpstr>
      <vt:lpstr>Inserting Audio</vt:lpstr>
      <vt:lpstr>Looping  Audio</vt:lpstr>
      <vt:lpstr>FallBack For Old Browser</vt:lpstr>
      <vt:lpstr>Buffer Files</vt:lpstr>
      <vt:lpstr>The Video Tag</vt:lpstr>
      <vt:lpstr>Example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</cp:lastModifiedBy>
  <cp:revision>620</cp:revision>
  <dcterms:created xsi:type="dcterms:W3CDTF">2016-02-04T12:02:26Z</dcterms:created>
  <dcterms:modified xsi:type="dcterms:W3CDTF">2020-06-09T08:17:19Z</dcterms:modified>
</cp:coreProperties>
</file>