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7" r:id="rId2"/>
    <p:sldId id="258" r:id="rId3"/>
    <p:sldId id="524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11" name="Picture 10" descr="css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71612"/>
            <a:ext cx="8572560" cy="4500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CSS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There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3 choices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available to 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file: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Internal CSS</a:t>
            </a:r>
          </a:p>
          <a:p>
            <a:pPr marL="788670" lvl="1" indent="-514350">
              <a:buAutoNum type="arabicPeriod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External CSS</a:t>
            </a:r>
          </a:p>
          <a:p>
            <a:pPr marL="788670" lvl="1" indent="-514350">
              <a:buAutoNum type="arabicPeriod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Inline CSS</a:t>
            </a:r>
            <a:endParaRPr lang="en-IN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code within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&lt;head&gt;&lt;/head&gt;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tags of each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file which we want to style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&lt;title&gt;….&lt;/title&gt;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&lt;style type=”text/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”&gt;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		CSS Content Goes Here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	&lt;/style&gt;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 smtClean="0">
                <a:latin typeface="Corbel" pitchFamily="34" charset="0"/>
              </a:rPr>
              <a:t>, each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file contains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code needed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Meaning that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changes </a:t>
            </a:r>
            <a:r>
              <a:rPr lang="en-IN" sz="2400" dirty="0" smtClean="0">
                <a:latin typeface="Corbel" pitchFamily="34" charset="0"/>
              </a:rPr>
              <a:t>we want to make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one page</a:t>
            </a:r>
            <a:r>
              <a:rPr lang="en-IN" sz="2400" dirty="0" smtClean="0">
                <a:latin typeface="Corbel" pitchFamily="34" charset="0"/>
              </a:rPr>
              <a:t>, will have to be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made to all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only if we need to style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just one page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or if we want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pages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have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varying styles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code within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separate file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save it 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hen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&lt;head&gt;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section of each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file which we want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we use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tag to link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file.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&lt;title&gt;…&lt;/title&gt;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&lt;link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rel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=”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stylesheet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” type=”text/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=“Path To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file” /&gt;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By using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external style sheet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all of 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files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link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one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file in order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pages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means, that if we need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of all our pages, we only need to edit one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file to make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global changes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entire website.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Here are a few reasons why this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Easier Maintenance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chemeClr val="accent1"/>
                </a:solidFill>
                <a:latin typeface="Corbel" pitchFamily="34" charset="0"/>
              </a:rPr>
              <a:t>R</a:t>
            </a:r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educed File Size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mproved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 Flexibility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styles that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applied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one element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using the 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“style”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attribute.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inline style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can be used if a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unique style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to be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applied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one single occurrence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an element.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It’s format is: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i="1" dirty="0" smtClean="0">
                <a:solidFill>
                  <a:srgbClr val="7030A0"/>
                </a:solidFill>
                <a:latin typeface="Corbel" pitchFamily="34" charset="0"/>
              </a:rPr>
              <a:t> tag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style=“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property” &gt; some text&lt;/tag&gt;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Cascading 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latin typeface="Corbel" pitchFamily="34" charset="0"/>
              </a:rPr>
              <a:t>How browser decides what style will be used when there is more than one style specified for an HTML element?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Generally speaking we can say that all the styles will "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cascade"</a:t>
            </a:r>
            <a:r>
              <a:rPr lang="en-IN" sz="2400" dirty="0" smtClean="0">
                <a:latin typeface="Corbel" pitchFamily="34" charset="0"/>
              </a:rPr>
              <a:t> into a new "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virtual</a:t>
            </a:r>
            <a:r>
              <a:rPr lang="en-IN" sz="2400" dirty="0" smtClean="0">
                <a:latin typeface="Corbel" pitchFamily="34" charset="0"/>
              </a:rPr>
              <a:t>" style sheet by the following rules, where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 four </a:t>
            </a:r>
            <a:r>
              <a:rPr lang="en-IN" sz="2400" dirty="0" smtClean="0">
                <a:latin typeface="Corbel" pitchFamily="34" charset="0"/>
              </a:rPr>
              <a:t>has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highest priority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Browser default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IN" sz="1900" b="1" dirty="0" err="1" smtClean="0">
                <a:solidFill>
                  <a:srgbClr val="00B050"/>
                </a:solidFill>
                <a:latin typeface="Corbel" pitchFamily="34" charset="0"/>
              </a:rPr>
              <a:t>xternal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 style sheet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nternal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style sheet (in the head section)</a:t>
            </a:r>
          </a:p>
          <a:p>
            <a:pPr marL="788670" lvl="1" indent="-514350">
              <a:buAutoNum type="arabicPeriod"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nline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 style (inside an HTML element)</a:t>
            </a: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Comments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explain our code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may help us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we edit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source code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at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later date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 comment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begins with "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/*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", and ends with "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*/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“.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&lt;style&gt;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</a:t>
            </a:r>
            <a:r>
              <a:rPr lang="en-IN" sz="2200" b="1" dirty="0" err="1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color:red</a:t>
            </a:r>
            <a:r>
              <a:rPr lang="en-IN" sz="22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; */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align: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&lt;/style&gt;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Selectors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Selector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select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point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specific element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most commonly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selectors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Universal Selector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Type Selector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ID Selector</a:t>
            </a:r>
          </a:p>
          <a:p>
            <a:pPr marL="788670" lvl="1" indent="-51435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Class Selector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Advantages Of CSS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Versions Of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2060"/>
                </a:solidFill>
                <a:latin typeface="Corbel" pitchFamily="34" charset="0"/>
              </a:rPr>
              <a:t>Types Of CSS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Selectors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Universal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Universal Selector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indicated by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*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applies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all the elements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page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changes all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element font name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to “</a:t>
            </a:r>
            <a:r>
              <a:rPr lang="en-US" b="1" dirty="0" smtClean="0">
                <a:solidFill>
                  <a:schemeClr val="accent6"/>
                </a:solidFill>
                <a:latin typeface="Corbel" pitchFamily="34" charset="0"/>
              </a:rPr>
              <a:t>Arial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*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Arial;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Type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Type Selector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allows us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create styles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apply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specific type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element.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style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be applied to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all the elements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web page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h1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tags to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green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color: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selector </a:t>
            </a:r>
            <a:r>
              <a:rPr lang="en-US" sz="2400" dirty="0" smtClean="0">
                <a:latin typeface="Corbel" pitchFamily="34" charset="0"/>
              </a:rPr>
              <a:t>is always prefixed by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hash symbol(#) </a:t>
            </a:r>
            <a:r>
              <a:rPr lang="en-US" sz="2400" dirty="0" smtClean="0">
                <a:latin typeface="Corbel" pitchFamily="34" charset="0"/>
              </a:rPr>
              <a:t>and allows us to refer to a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single element </a:t>
            </a:r>
            <a:r>
              <a:rPr lang="en-US" sz="2400" dirty="0" smtClean="0">
                <a:latin typeface="Corbel" pitchFamily="34" charset="0"/>
              </a:rPr>
              <a:t>in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Id selector </a:t>
            </a:r>
            <a:r>
              <a:rPr lang="en-US" sz="2400" dirty="0" smtClean="0">
                <a:latin typeface="Corbel" pitchFamily="34" charset="0"/>
              </a:rPr>
              <a:t>we 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appearance  </a:t>
            </a:r>
            <a:r>
              <a:rPr lang="en-US" sz="2400" dirty="0" smtClean="0">
                <a:latin typeface="Corbel" pitchFamily="34" charset="0"/>
              </a:rPr>
              <a:t>for that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single element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font style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b="1" dirty="0" smtClean="0">
                <a:solidFill>
                  <a:schemeClr val="accent6"/>
                </a:solidFill>
                <a:latin typeface="Corbel" pitchFamily="34" charset="0"/>
              </a:rPr>
              <a:t>italic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whose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id 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“intro”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#intro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italic;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 smtClean="0">
                <a:latin typeface="Corbel" pitchFamily="34" charset="0"/>
              </a:rPr>
              <a:t>enables us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 smtClean="0">
                <a:latin typeface="Corbel" pitchFamily="34" charset="0"/>
              </a:rPr>
              <a:t> multiple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 elements </a:t>
            </a:r>
            <a:r>
              <a:rPr lang="en-US" sz="2400" dirty="0" smtClean="0">
                <a:latin typeface="Corbel" pitchFamily="34" charset="0"/>
              </a:rPr>
              <a:t>through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400" dirty="0" smtClean="0">
                <a:latin typeface="Corbel" pitchFamily="34" charset="0"/>
              </a:rPr>
              <a:t>attribute.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always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prefixed</a:t>
            </a:r>
            <a:r>
              <a:rPr lang="en-US" sz="2400" dirty="0" smtClean="0">
                <a:latin typeface="Corbel" pitchFamily="34" charset="0"/>
              </a:rPr>
              <a:t> by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dot </a:t>
            </a:r>
            <a:r>
              <a:rPr lang="en-US" sz="2400" dirty="0" smtClean="0">
                <a:latin typeface="Corbel" pitchFamily="34" charset="0"/>
              </a:rPr>
              <a:t>symbol(.)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 smtClean="0">
                <a:latin typeface="Corbel" pitchFamily="34" charset="0"/>
              </a:rPr>
              <a:t>enables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 smtClean="0">
                <a:latin typeface="Corbel" pitchFamily="34" charset="0"/>
              </a:rPr>
              <a:t> same type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US" sz="2400" dirty="0" smtClean="0">
                <a:latin typeface="Corbel" pitchFamily="34" charset="0"/>
              </a:rPr>
              <a:t> to a number of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unrelated elements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IN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b="1" dirty="0" smtClean="0">
                <a:solidFill>
                  <a:schemeClr val="accent6"/>
                </a:solidFill>
                <a:latin typeface="Corbel" pitchFamily="34" charset="0"/>
              </a:rPr>
              <a:t>color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 for element with class “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highlight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.highlight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: red;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ID v/s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re is often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confusion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about when it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to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 IDs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when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 Classes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should be used.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difference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between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that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can be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identify one element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whereas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can be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identify multiple elements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Thus,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ID's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ach element can have only one ID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ach page can have only one element with that ID</a:t>
            </a: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Classes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may or may NOT be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sz="2000" b="1" dirty="0" smtClean="0">
                <a:solidFill>
                  <a:schemeClr val="tx1"/>
                </a:solidFill>
                <a:latin typeface="Corbel" pitchFamily="34" charset="0"/>
              </a:rPr>
              <a:t>e can use the same class on multiple elements.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Grouping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Grouping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selectors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done when we want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same style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elements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h1,h2,h3,h4,h5,h6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color: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Combining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Combining selectors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done so that we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hierarchically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point to a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specific element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p.main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26px;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above rule set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says: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Change 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font size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of only those “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paragraphs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” which have a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class 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attribute set to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“main”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Combination</a:t>
            </a:r>
            <a:r>
              <a:rPr lang="en-US" sz="2400" dirty="0" smtClean="0">
                <a:latin typeface="Corbel" pitchFamily="34" charset="0"/>
              </a:rPr>
              <a:t> of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selectors </a:t>
            </a:r>
            <a:r>
              <a:rPr lang="en-US" sz="2400" dirty="0" smtClean="0">
                <a:latin typeface="Corbel" pitchFamily="34" charset="0"/>
              </a:rPr>
              <a:t>can also 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descendant technique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, a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descendant</a:t>
            </a:r>
            <a:r>
              <a:rPr lang="en-IN" sz="24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means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 smtClean="0">
                <a:latin typeface="Corbel" pitchFamily="34" charset="0"/>
              </a:rPr>
              <a:t>that is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child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grandchild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great grandchild</a:t>
            </a:r>
            <a:r>
              <a:rPr lang="en-IN" sz="2400" dirty="0" smtClean="0">
                <a:latin typeface="Corbel" pitchFamily="34" charset="0"/>
              </a:rPr>
              <a:t>, and so </a:t>
            </a:r>
            <a:r>
              <a:rPr lang="en-IN" sz="2400" dirty="0" err="1" smtClean="0">
                <a:latin typeface="Corbel" pitchFamily="34" charset="0"/>
              </a:rPr>
              <a:t>on,of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another element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Descendant selectors </a:t>
            </a:r>
            <a:r>
              <a:rPr lang="en-IN" sz="2400" dirty="0" smtClean="0">
                <a:latin typeface="Corbel" pitchFamily="34" charset="0"/>
              </a:rPr>
              <a:t>apply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based on whether one element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IN" sz="2400" dirty="0" smtClean="0">
                <a:latin typeface="Corbel" pitchFamily="34" charset="0"/>
              </a:rPr>
              <a:t> another.</a:t>
            </a:r>
            <a:endParaRPr lang="en-US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Cascading Style Sheets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popularly called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simple design language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intended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simplify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process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of making web pages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presentable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handles the 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look and feel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part of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we can  control:</a:t>
            </a:r>
          </a:p>
          <a:p>
            <a:pPr lvl="1"/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text</a:t>
            </a:r>
          </a:p>
          <a:p>
            <a:pPr lvl="1"/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fonts</a:t>
            </a:r>
          </a:p>
          <a:p>
            <a:pPr lvl="1"/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how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are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sized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and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laid out</a:t>
            </a:r>
          </a:p>
          <a:p>
            <a:pPr lvl="1"/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what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background images 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or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colors</a:t>
            </a: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are used</a:t>
            </a:r>
          </a:p>
          <a:p>
            <a:pPr lvl="1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as well as a variety of other effects.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a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anchors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 smtClean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 smtClean="0">
                <a:solidFill>
                  <a:schemeClr val="tx1"/>
                </a:solidFill>
                <a:latin typeface="Corbel" pitchFamily="34" charset="0"/>
              </a:rPr>
              <a:t> tag.</a:t>
            </a: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1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Explain the following rules: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#FF0000;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r>
              <a:rPr lang="en-IN" sz="2400" b="1" dirty="0" smtClean="0">
                <a:latin typeface="Corbel" pitchFamily="34" charset="0"/>
              </a:rPr>
              <a:t/>
            </a:r>
            <a:br>
              <a:rPr lang="en-IN" sz="2400" b="1" dirty="0" smtClean="0">
                <a:latin typeface="Corbel" pitchFamily="34" charset="0"/>
              </a:rPr>
            </a:br>
            <a:endParaRPr lang="en-IN" sz="2400" b="1" dirty="0" smtClean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Convert all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text color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if they are within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tag</a:t>
            </a: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Explain the following rules: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text-decoration: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blink;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b="1" i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Blink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text of all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pagecontent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Explain the following rules: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blink;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Blink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elements which are within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dirty="0" err="1" smtClean="0">
                <a:solidFill>
                  <a:srgbClr val="7030A0"/>
                </a:solidFill>
                <a:latin typeface="Corbel" pitchFamily="34" charset="0"/>
              </a:rPr>
              <a:t>pagecontent</a:t>
            </a:r>
            <a:endParaRPr lang="en-US" sz="2400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Explain the following rules: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one.two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value  as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&lt;h1 id="one" class="two"&gt;This Should Be Red&lt;/h1&gt;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rbel" pitchFamily="34" charset="0"/>
              </a:rPr>
              <a:t>Explain the following rules: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#one .two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class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 and 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descendents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an </a:t>
            </a:r>
            <a:r>
              <a:rPr lang="en-US" sz="2400" b="1" dirty="0" smtClean="0">
                <a:solidFill>
                  <a:schemeClr val="accent6"/>
                </a:solidFill>
                <a:latin typeface="Corbel" pitchFamily="34" charset="0"/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value as “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 id="one“&gt;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=“contact.html” class=“two”&gt;Contact  Page&lt;/a&gt;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marL="0" indent="0">
              <a:buNone/>
            </a:pPr>
            <a:endParaRPr lang="en-US" sz="2400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852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Units</a:t>
            </a:r>
          </a:p>
          <a:p>
            <a:pPr marL="457200" indent="-457200">
              <a:buAutoNum type="arabicPeriod"/>
            </a:pP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Background</a:t>
            </a:r>
            <a:endParaRPr lang="en-US" sz="2200" b="1" dirty="0" smtClean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Advantages Of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CSS saves time 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Pages load faster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Easy maintenance </a:t>
            </a:r>
          </a:p>
          <a:p>
            <a:pPr mar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Superior styles to HTML</a:t>
            </a: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Device Compatibility</a:t>
            </a: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Who Maintains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maintained</a:t>
            </a:r>
            <a:r>
              <a:rPr lang="en-IN" sz="2400" dirty="0" smtClean="0">
                <a:latin typeface="Corbel" pitchFamily="34" charset="0"/>
              </a:rPr>
              <a:t> by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group of people </a:t>
            </a:r>
            <a:r>
              <a:rPr lang="en-IN" sz="2400" dirty="0" smtClean="0">
                <a:latin typeface="Corbel" pitchFamily="34" charset="0"/>
              </a:rPr>
              <a:t>within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W3C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called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CSS Working Group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CSS Working Group </a:t>
            </a:r>
            <a:r>
              <a:rPr lang="en-IN" sz="2400" dirty="0" smtClean="0">
                <a:latin typeface="Corbel" pitchFamily="34" charset="0"/>
              </a:rPr>
              <a:t>creates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documents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recommendations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because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W3C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no control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over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actual implementation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language.  It depends on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Versions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CSS1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(1996)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Enabled users to set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 size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align text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set margins</a:t>
            </a:r>
            <a:r>
              <a:rPr lang="en-IN" sz="2400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apply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background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foreground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colors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CSS2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(1998) </a:t>
            </a:r>
            <a:r>
              <a:rPr lang="en-IN" sz="2400" dirty="0" smtClean="0">
                <a:latin typeface="Corbel" pitchFamily="34" charset="0"/>
              </a:rPr>
              <a:t>Included features such as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design styles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different devices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CSS3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(2005)</a:t>
            </a:r>
            <a:r>
              <a:rPr lang="en-US" sz="2400" dirty="0" smtClean="0">
                <a:latin typeface="Corbel" pitchFamily="34" charset="0"/>
              </a:rPr>
              <a:t> Includes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text effects </a:t>
            </a:r>
            <a:r>
              <a:rPr lang="en-US" sz="2400" dirty="0" smtClean="0">
                <a:latin typeface="Corbel" pitchFamily="34" charset="0"/>
              </a:rPr>
              <a:t>such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drop shadows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web fonts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semitransparent colors </a:t>
            </a:r>
            <a:r>
              <a:rPr lang="en-US" sz="2400" dirty="0" smtClean="0">
                <a:latin typeface="Corbel" pitchFamily="34" charset="0"/>
              </a:rPr>
              <a:t>as well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animations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syntax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400" dirty="0" smtClean="0">
                <a:latin typeface="Corbel" pitchFamily="34" charset="0"/>
              </a:rPr>
              <a:t> than that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markup</a:t>
            </a:r>
            <a:r>
              <a:rPr lang="en-IN" sz="2400" dirty="0" smtClean="0">
                <a:latin typeface="Corbel" pitchFamily="34" charset="0"/>
              </a:rPr>
              <a:t> but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case insensitive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 </a:t>
            </a:r>
          </a:p>
          <a:p>
            <a:r>
              <a:rPr lang="en-IN" sz="2400" dirty="0" smtClean="0">
                <a:latin typeface="Corbel" pitchFamily="34" charset="0"/>
              </a:rPr>
              <a:t>It consists of only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3 parts,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they are :</a:t>
            </a: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dirty="0" smtClean="0">
                <a:latin typeface="Corbel" pitchFamily="34" charset="0"/>
              </a:rPr>
              <a:t>	</a:t>
            </a:r>
            <a:endParaRPr lang="en-IN" sz="4000" i="1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css-synta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8358246" cy="2857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Selector:</a:t>
            </a:r>
            <a:r>
              <a:rPr lang="en-IN" sz="2400" dirty="0" smtClean="0">
                <a:latin typeface="Corbel" pitchFamily="34" charset="0"/>
              </a:rPr>
              <a:t> 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</a:t>
            </a:r>
            <a:r>
              <a:rPr lang="en-IN" sz="2400" dirty="0" smtClean="0">
                <a:latin typeface="Corbel" pitchFamily="34" charset="0"/>
              </a:rPr>
              <a:t> is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tag </a:t>
            </a:r>
            <a:r>
              <a:rPr lang="en-IN" sz="2400" dirty="0" smtClean="0">
                <a:latin typeface="Corbel" pitchFamily="34" charset="0"/>
              </a:rPr>
              <a:t>on which style will be applied. This could be any tag like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&lt;h1&gt;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&lt;table&gt; </a:t>
            </a:r>
            <a:r>
              <a:rPr lang="en-IN" sz="2400" dirty="0" smtClean="0">
                <a:latin typeface="Corbel" pitchFamily="34" charset="0"/>
              </a:rPr>
              <a:t>etc.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Property:</a:t>
            </a:r>
            <a:r>
              <a:rPr lang="en-IN" sz="2400" dirty="0" smtClean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is a type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tag</a:t>
            </a:r>
            <a:r>
              <a:rPr lang="en-IN" sz="2400" dirty="0" smtClean="0">
                <a:latin typeface="Corbel" pitchFamily="34" charset="0"/>
              </a:rPr>
              <a:t>. Put simply, all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attributes </a:t>
            </a:r>
            <a:r>
              <a:rPr lang="en-IN" sz="2400" dirty="0" smtClean="0">
                <a:latin typeface="Corbel" pitchFamily="34" charset="0"/>
              </a:rPr>
              <a:t>are converted into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properties</a:t>
            </a:r>
            <a:r>
              <a:rPr lang="en-IN" sz="2400" dirty="0" smtClean="0">
                <a:latin typeface="Corbel" pitchFamily="34" charset="0"/>
              </a:rPr>
              <a:t>. They could be </a:t>
            </a:r>
            <a:r>
              <a:rPr lang="en-IN" sz="2400" b="1" dirty="0" err="1" smtClean="0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 or 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 smtClean="0">
                <a:latin typeface="Corbel" pitchFamily="34" charset="0"/>
              </a:rPr>
              <a:t> etc.</a:t>
            </a:r>
          </a:p>
          <a:p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Value: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Values are assigned to properties. </a:t>
            </a:r>
          </a:p>
          <a:p>
            <a:pPr lvl="1"/>
            <a:r>
              <a:rPr lang="en-IN" sz="1900" b="1" u="sng" dirty="0" smtClean="0">
                <a:latin typeface="Corbel" pitchFamily="34" charset="0"/>
              </a:rPr>
              <a:t>For example</a:t>
            </a:r>
            <a:r>
              <a:rPr lang="en-IN" sz="1900" dirty="0" smtClean="0">
                <a:latin typeface="Corbel" pitchFamily="34" charset="0"/>
              </a:rPr>
              <a:t>: </a:t>
            </a:r>
            <a:r>
              <a:rPr lang="en-IN" sz="1900" b="1" i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 smtClean="0">
                <a:latin typeface="Corbel" pitchFamily="34" charset="0"/>
              </a:rPr>
              <a:t>property can have value either </a:t>
            </a:r>
            <a:r>
              <a:rPr lang="en-IN" sz="19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red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 smtClean="0">
                <a:latin typeface="Corbel" pitchFamily="34" charset="0"/>
              </a:rPr>
              <a:t>or 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#F1F1F1</a:t>
            </a:r>
            <a:r>
              <a:rPr lang="en-IN" sz="1900" dirty="0" smtClean="0">
                <a:latin typeface="Corbel" pitchFamily="34" charset="0"/>
              </a:rPr>
              <a:t> etc.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571612"/>
            <a:ext cx="72866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&lt;head&gt;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&lt;style type=“text/</a:t>
            </a:r>
            <a:r>
              <a:rPr lang="en-IN" sz="19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p</a:t>
            </a:r>
          </a:p>
          <a:p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	{</a:t>
            </a:r>
          </a:p>
          <a:p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color:</a:t>
            </a:r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red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text-</a:t>
            </a:r>
            <a:r>
              <a:rPr lang="en-IN" sz="1900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align:</a:t>
            </a:r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center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	} 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&lt;/style&gt;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&lt;/head&gt;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&lt;body&gt;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&lt;p&gt;Hello World!&lt;/p&gt;</a:t>
            </a:r>
          </a:p>
          <a:p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	&lt;p&gt;This paragraph is styled with CSS.&lt;/p&gt;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&lt;/body&gt;</a:t>
            </a:r>
          </a:p>
          <a:p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7497</TotalTime>
  <Words>1215</Words>
  <Application>Microsoft Office PowerPoint</Application>
  <PresentationFormat>On-screen Show (4:3)</PresentationFormat>
  <Paragraphs>342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What Is CSS ?</vt:lpstr>
      <vt:lpstr>Advantages Of CSS</vt:lpstr>
      <vt:lpstr>Who Maintains CSS ?</vt:lpstr>
      <vt:lpstr>CSS Versions</vt:lpstr>
      <vt:lpstr>CSS Syntax</vt:lpstr>
      <vt:lpstr>CSS Syntax</vt:lpstr>
      <vt:lpstr>Example</vt:lpstr>
      <vt:lpstr>Output</vt:lpstr>
      <vt:lpstr>Types Of CSS Files</vt:lpstr>
      <vt:lpstr>Internal CSS</vt:lpstr>
      <vt:lpstr>Internal CSS</vt:lpstr>
      <vt:lpstr>External CSS</vt:lpstr>
      <vt:lpstr>External CSS</vt:lpstr>
      <vt:lpstr>Inline CSS</vt:lpstr>
      <vt:lpstr>Cascading Order</vt:lpstr>
      <vt:lpstr>Comments In CSS</vt:lpstr>
      <vt:lpstr>Selectors In CSS</vt:lpstr>
      <vt:lpstr>The Universal Selector</vt:lpstr>
      <vt:lpstr>The Type Selector</vt:lpstr>
      <vt:lpstr>The ID Selector</vt:lpstr>
      <vt:lpstr>The ID Selector</vt:lpstr>
      <vt:lpstr>The Class Selector</vt:lpstr>
      <vt:lpstr>The Class Selector</vt:lpstr>
      <vt:lpstr>ID v/s Class</vt:lpstr>
      <vt:lpstr>Grouping Selectors</vt:lpstr>
      <vt:lpstr>Combining Selectors</vt:lpstr>
      <vt:lpstr>Descendent Selectors</vt:lpstr>
      <vt:lpstr>Descendent Selectors</vt:lpstr>
      <vt:lpstr>Exercise 1</vt:lpstr>
      <vt:lpstr>Exercise 2</vt:lpstr>
      <vt:lpstr>Exercise 3</vt:lpstr>
      <vt:lpstr>Exercise 4</vt:lpstr>
      <vt:lpstr>Exercise 5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612</cp:revision>
  <dcterms:created xsi:type="dcterms:W3CDTF">2016-02-04T12:02:26Z</dcterms:created>
  <dcterms:modified xsi:type="dcterms:W3CDTF">2020-06-13T08:51:50Z</dcterms:modified>
</cp:coreProperties>
</file>