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52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584" r:id="rId18"/>
    <p:sldId id="628" r:id="rId19"/>
    <p:sldId id="585" r:id="rId20"/>
    <p:sldId id="629" r:id="rId21"/>
    <p:sldId id="630" r:id="rId22"/>
    <p:sldId id="632" r:id="rId23"/>
    <p:sldId id="633" r:id="rId24"/>
    <p:sldId id="634" r:id="rId25"/>
    <p:sldId id="635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Lecture-12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2843" y="1500174"/>
          <a:ext cx="8786874" cy="48307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928958"/>
                <a:gridCol w="2928958"/>
                <a:gridCol w="2928958"/>
              </a:tblGrid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Absolute Unit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Description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latin typeface="Corbel" pitchFamily="34" charset="0"/>
                        </a:rPr>
                        <a:t>Example</a:t>
                      </a:r>
                      <a:endParaRPr lang="en-IN" b="1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px</a:t>
                      </a:r>
                      <a:endParaRPr lang="en-IN" b="1" dirty="0">
                        <a:solidFill>
                          <a:srgbClr val="7030A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1/96 of 1 inch (96px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Corbel" pitchFamily="34" charset="0"/>
                        </a:rPr>
                        <a:t>font-size:</a:t>
                      </a:r>
                      <a:r>
                        <a:rPr lang="en-IN" dirty="0">
                          <a:latin typeface="Corbel" pitchFamily="34" charset="0"/>
                        </a:rPr>
                        <a:t> </a:t>
                      </a:r>
                      <a:r>
                        <a:rPr lang="en-IN" sz="1200" dirty="0">
                          <a:latin typeface="Corbel" pitchFamily="34" charset="0"/>
                        </a:rPr>
                        <a:t>12px;</a:t>
                      </a:r>
                    </a:p>
                  </a:txBody>
                  <a:tcPr anchor="ctr"/>
                </a:tc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1/72 of 1 inch (72pt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Corbel" pitchFamily="34" charset="0"/>
                        </a:rPr>
                        <a:t>font-size: 12pt;</a:t>
                      </a:r>
                    </a:p>
                  </a:txBody>
                  <a:tcPr anchor="ctr"/>
                </a:tc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12pt = 1pc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latin typeface="Corbel" pitchFamily="34" charset="0"/>
                        </a:rPr>
                        <a:t>font-size: 1.2pc;</a:t>
                      </a:r>
                    </a:p>
                  </a:txBody>
                  <a:tcPr anchor="ctr"/>
                </a:tc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centimeter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>
                          <a:latin typeface="Corbel" pitchFamily="34" charset="0"/>
                        </a:rPr>
                        <a:t>font-size: 0.6cm;</a:t>
                      </a:r>
                    </a:p>
                  </a:txBody>
                  <a:tcPr anchor="ctr"/>
                </a:tc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millimeter (10 mm = 1 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>
                          <a:latin typeface="Corbel" pitchFamily="34" charset="0"/>
                        </a:rPr>
                        <a:t>font-size: 4mm;</a:t>
                      </a:r>
                    </a:p>
                  </a:txBody>
                  <a:tcPr anchor="ctr"/>
                </a:tc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inches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latin typeface="Corbel" pitchFamily="34" charset="0"/>
                        </a:rPr>
                        <a:t>font-size: 0.2in;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	</a:t>
            </a:r>
            <a:r>
              <a:rPr lang="en-IN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font-size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1in;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	font-size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		font-size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0.2in;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		line-height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 measurements </a:t>
            </a:r>
            <a:r>
              <a:rPr lang="en-IN" sz="2400" dirty="0" smtClean="0">
                <a:latin typeface="Corbel" pitchFamily="34" charset="0"/>
              </a:rPr>
              <a:t>have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fixed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specific</a:t>
            </a:r>
            <a:r>
              <a:rPr lang="en-IN" sz="2400" dirty="0" smtClean="0">
                <a:latin typeface="Corbel" pitchFamily="34" charset="0"/>
              </a:rPr>
              <a:t> value. 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Instead, they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calculated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comparison </a:t>
            </a:r>
            <a:r>
              <a:rPr lang="en-IN" sz="2400" dirty="0" smtClean="0">
                <a:latin typeface="Corbel" pitchFamily="34" charset="0"/>
              </a:rPr>
              <a:t>to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inherited</a:t>
            </a:r>
            <a:r>
              <a:rPr lang="en-IN" sz="2400" dirty="0" smtClean="0">
                <a:latin typeface="Corbel" pitchFamily="34" charset="0"/>
              </a:rPr>
              <a:t> value.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 units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useful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styling responsive sites </a:t>
            </a:r>
            <a:r>
              <a:rPr lang="en-IN" sz="2400" dirty="0" smtClean="0">
                <a:latin typeface="Corbel" pitchFamily="34" charset="0"/>
              </a:rPr>
              <a:t>because they scale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relative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window size </a:t>
            </a:r>
            <a:r>
              <a:rPr lang="en-IN" sz="2400" dirty="0" smtClean="0">
                <a:latin typeface="Corbel" pitchFamily="34" charset="0"/>
              </a:rPr>
              <a:t>(depending on the unit).</a:t>
            </a:r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281" y="1527174"/>
          <a:ext cx="8715436" cy="51165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57718"/>
                <a:gridCol w="4357718"/>
              </a:tblGrid>
              <a:tr h="44491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Unit</a:t>
                      </a:r>
                      <a:endParaRPr lang="en-IN" sz="22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Description</a:t>
                      </a:r>
                      <a:endParaRPr lang="en-IN" sz="2200" b="1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parent element’s value for that property</a:t>
                      </a:r>
                    </a:p>
                  </a:txBody>
                  <a:tcPr anchor="ctr"/>
                </a:tc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em</a:t>
                      </a:r>
                      <a:endParaRPr lang="en-IN" sz="2200" b="1" dirty="0">
                        <a:solidFill>
                          <a:srgbClr val="C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current font-size of the element</a:t>
                      </a:r>
                    </a:p>
                  </a:txBody>
                  <a:tcPr anchor="ctr"/>
                </a:tc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rem</a:t>
                      </a:r>
                      <a:endParaRPr lang="en-IN" sz="2200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the font-size of the root (e.g. the &lt;html&gt; element). “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rem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 = “root 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</a:t>
                      </a:r>
                    </a:p>
                  </a:txBody>
                  <a:tcPr anchor="ctr"/>
                </a:tc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ch</a:t>
                      </a:r>
                      <a:endParaRPr lang="en-IN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Number of characters (1 character is equal to the width of the current font’s 0/zero)</a:t>
                      </a:r>
                    </a:p>
                  </a:txBody>
                  <a:tcPr anchor="ctr"/>
                </a:tc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chemeClr val="tx2"/>
                          </a:solidFill>
                          <a:latin typeface="Corbel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height of the current font’s lowercase “x”.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10%;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We want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child element </a:t>
            </a:r>
            <a:r>
              <a:rPr lang="en-IN" sz="2400" dirty="0" smtClean="0">
                <a:latin typeface="Corbel" pitchFamily="34" charset="0"/>
              </a:rPr>
              <a:t>to have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10%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parent’s width </a:t>
            </a:r>
            <a:r>
              <a:rPr lang="en-IN" sz="2400" dirty="0" smtClean="0">
                <a:latin typeface="Corbel" pitchFamily="34" charset="0"/>
              </a:rPr>
              <a:t>as a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 smtClean="0">
                <a:latin typeface="Corbel" pitchFamily="34" charset="0"/>
              </a:rPr>
              <a:t> so it never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fills</a:t>
            </a:r>
            <a:r>
              <a:rPr lang="en-IN" sz="2400" dirty="0" smtClean="0">
                <a:latin typeface="Corbel" pitchFamily="34" charset="0"/>
              </a:rPr>
              <a:t> the whole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 smtClean="0">
                <a:latin typeface="Corbel" pitchFamily="34" charset="0"/>
              </a:rPr>
              <a:t>element. 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parent’s size </a:t>
            </a:r>
            <a:r>
              <a:rPr lang="en-IN" sz="2400" dirty="0" smtClean="0">
                <a:latin typeface="Corbel" pitchFamily="34" charset="0"/>
              </a:rPr>
              <a:t>changes,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 smtClean="0">
                <a:latin typeface="Corbel" pitchFamily="34" charset="0"/>
              </a:rPr>
              <a:t> will update too.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0.5em;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We want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font</a:t>
            </a:r>
            <a:r>
              <a:rPr lang="en-IN" sz="2400" dirty="0" smtClean="0">
                <a:latin typeface="Corbel" pitchFamily="34" charset="0"/>
              </a:rPr>
              <a:t> of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child element </a:t>
            </a:r>
            <a:r>
              <a:rPr lang="en-IN" sz="2400" dirty="0" smtClean="0">
                <a:latin typeface="Corbel" pitchFamily="34" charset="0"/>
              </a:rPr>
              <a:t>to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half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of its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parent’s font-size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.header 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2rem;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We want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font-size</a:t>
            </a:r>
            <a:r>
              <a:rPr lang="en-IN" sz="2400" dirty="0" smtClean="0">
                <a:latin typeface="Corbel" pitchFamily="34" charset="0"/>
              </a:rPr>
              <a:t> to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twice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as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root 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element’s font.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Background Using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Backgrounds</a:t>
            </a:r>
            <a:r>
              <a:rPr lang="en-IN" sz="2400" dirty="0" smtClean="0">
                <a:latin typeface="Corbel" pitchFamily="34" charset="0"/>
              </a:rPr>
              <a:t> are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core</a:t>
            </a:r>
            <a:r>
              <a:rPr lang="en-IN" sz="2400" dirty="0" smtClean="0">
                <a:latin typeface="Corbel" pitchFamily="34" charset="0"/>
              </a:rPr>
              <a:t> part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They are one of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fundamentals</a:t>
            </a:r>
            <a:r>
              <a:rPr lang="en-IN" sz="2400" dirty="0" smtClean="0">
                <a:latin typeface="Corbel" pitchFamily="34" charset="0"/>
              </a:rPr>
              <a:t> that we simply need to know.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 have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five</a:t>
            </a:r>
            <a:r>
              <a:rPr lang="en-IN" sz="2400" dirty="0" smtClean="0">
                <a:latin typeface="Corbel" pitchFamily="34" charset="0"/>
              </a:rPr>
              <a:t> main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 properties </a:t>
            </a:r>
            <a:r>
              <a:rPr lang="en-IN" sz="2400" dirty="0" smtClean="0">
                <a:latin typeface="Corbel" pitchFamily="34" charset="0"/>
              </a:rPr>
              <a:t>to use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They are given in the 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Background Using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lvl="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 specifies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solid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fill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with.</a:t>
            </a:r>
          </a:p>
          <a:p>
            <a:pPr marL="514350" lvl="0" indent="-514350">
              <a:buAutoNum type="arabicPeriod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background-image: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calls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for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514350" lvl="0" indent="-514350">
              <a:buAutoNum type="arabicPeriod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background-position: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specifies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where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place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the element’s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514350" lvl="0" indent="-514350">
              <a:buAutoNum type="arabicPeriod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background-repeat: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determines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whether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tiled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514350" lvl="0" indent="-514350">
              <a:buAutoNum type="arabicPeriod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background-attachment: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determines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whether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scrolls with the page.</a:t>
            </a:r>
            <a:endParaRPr lang="en-US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property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fills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background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solid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3 ways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set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they are:</a:t>
            </a:r>
          </a:p>
          <a:p>
            <a:pPr lvl="1"/>
            <a:endParaRPr lang="en-IN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background-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: blue;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rgb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(0, 0, 255);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b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ackground-color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: #0000ff;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Inheritance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CSS Units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Absolute v/s Relative Units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2060"/>
                </a:solidFill>
                <a:latin typeface="Corbel" pitchFamily="34" charset="0"/>
              </a:rPr>
              <a:t>Styling Background Using CSS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property allows us to specify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image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be displayed in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background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chemeClr val="tx1"/>
                </a:solidFill>
                <a:latin typeface="Corbel" pitchFamily="34" charset="0"/>
              </a:rPr>
              <a:t>S</a:t>
            </a:r>
            <a:r>
              <a:rPr lang="en-US" sz="2400" b="1" u="sng" dirty="0" err="1" smtClean="0">
                <a:solidFill>
                  <a:schemeClr val="tx1"/>
                </a:solidFill>
                <a:latin typeface="Corbel" pitchFamily="34" charset="0"/>
              </a:rPr>
              <a:t>yntax</a:t>
            </a: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background-image: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(‘path to image’);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Repeat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By default, when we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, it is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repeated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both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horizontally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vertically 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until the entire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600" b="1" dirty="0" smtClean="0">
                <a:solidFill>
                  <a:schemeClr val="tx1"/>
                </a:solidFill>
                <a:latin typeface="Corbel" pitchFamily="34" charset="0"/>
              </a:rPr>
              <a:t>filled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But sometimes we want an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to be displayed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only once 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or to be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tiled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in only </a:t>
            </a:r>
            <a:r>
              <a:rPr lang="en-IN" sz="2600" b="1" dirty="0" smtClean="0">
                <a:solidFill>
                  <a:schemeClr val="accent6"/>
                </a:solidFill>
                <a:latin typeface="Corbel" pitchFamily="34" charset="0"/>
              </a:rPr>
              <a:t>one direction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The possible values are: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r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epeat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;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o-repeat; 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epeat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-x;  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r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epeat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-y;   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rbel" pitchFamily="34" charset="0"/>
              </a:rPr>
              <a:t>in</a:t>
            </a:r>
            <a:r>
              <a:rPr lang="en-IN" b="1" dirty="0" err="1" smtClean="0">
                <a:solidFill>
                  <a:schemeClr val="accent1"/>
                </a:solidFill>
                <a:latin typeface="Corbel" pitchFamily="34" charset="0"/>
              </a:rPr>
              <a:t>herit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;</a:t>
            </a:r>
            <a:endParaRPr lang="en-US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endParaRPr lang="en-IN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Position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background-position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 sets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starting position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image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left top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left bottom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left center</a:t>
            </a:r>
          </a:p>
          <a:p>
            <a:pPr lvl="1"/>
            <a:r>
              <a:rPr lang="en-US" sz="1900" b="1" dirty="0" smtClean="0">
                <a:solidFill>
                  <a:schemeClr val="accent1"/>
                </a:solidFill>
                <a:latin typeface="Corbel" pitchFamily="34" charset="0"/>
              </a:rPr>
              <a:t>right center</a:t>
            </a:r>
          </a:p>
          <a:p>
            <a:pPr lvl="1"/>
            <a:r>
              <a:rPr lang="en-US" sz="19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right top</a:t>
            </a:r>
          </a:p>
          <a:p>
            <a:pPr lvl="1"/>
            <a:r>
              <a:rPr lang="en-US" sz="19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right bottom</a:t>
            </a:r>
          </a:p>
          <a:p>
            <a:pPr lvl="1"/>
            <a:r>
              <a:rPr lang="en-US" sz="1900" b="1" dirty="0" smtClean="0">
                <a:solidFill>
                  <a:schemeClr val="accent6"/>
                </a:solidFill>
                <a:latin typeface="Corbel" pitchFamily="34" charset="0"/>
              </a:rPr>
              <a:t>center top</a:t>
            </a:r>
          </a:p>
          <a:p>
            <a:pPr lvl="1"/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center bottom</a:t>
            </a:r>
          </a:p>
          <a:p>
            <a:pPr lvl="1"/>
            <a:r>
              <a:rPr lang="en-US" sz="1900" b="1" dirty="0" smtClean="0">
                <a:solidFill>
                  <a:schemeClr val="accent2"/>
                </a:solidFill>
                <a:latin typeface="Corbel" pitchFamily="34" charset="0"/>
              </a:rPr>
              <a:t>center </a:t>
            </a:r>
            <a:r>
              <a:rPr lang="en-US" sz="1900" b="1" dirty="0" err="1" smtClean="0">
                <a:solidFill>
                  <a:schemeClr val="accent2"/>
                </a:solidFill>
                <a:latin typeface="Corbel" pitchFamily="34" charset="0"/>
              </a:rPr>
              <a:t>center</a:t>
            </a:r>
            <a:endParaRPr lang="en-US" sz="1900" b="1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left% top%</a:t>
            </a:r>
          </a:p>
          <a:p>
            <a:pPr lvl="1"/>
            <a:r>
              <a:rPr lang="en-US" sz="1900" b="1" dirty="0" err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xpos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ypos</a:t>
            </a:r>
            <a:endParaRPr lang="en-US" sz="1900" b="1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inherit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Attachment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background-attachment</a:t>
            </a:r>
            <a:r>
              <a:rPr lang="en-IN" sz="2400" dirty="0" smtClean="0">
                <a:latin typeface="Corbel" pitchFamily="34" charset="0"/>
              </a:rPr>
              <a:t> property determines what happens to an image when the user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scrolls</a:t>
            </a:r>
            <a:r>
              <a:rPr lang="en-IN" sz="2400" dirty="0" smtClean="0">
                <a:latin typeface="Corbel" pitchFamily="34" charset="0"/>
              </a:rPr>
              <a:t> the page.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three </a:t>
            </a:r>
            <a:r>
              <a:rPr lang="en-IN" sz="2400" dirty="0" smtClean="0">
                <a:latin typeface="Corbel" pitchFamily="34" charset="0"/>
              </a:rPr>
              <a:t>available values are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scroll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IN" sz="2400" dirty="0" smtClean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fixed</a:t>
            </a:r>
            <a:r>
              <a:rPr lang="en-IN" sz="2400" dirty="0" smtClean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400" dirty="0" smtClean="0">
                <a:solidFill>
                  <a:srgbClr val="00B0F0"/>
                </a:solidFill>
                <a:latin typeface="Corbel" pitchFamily="34" charset="0"/>
              </a:rPr>
              <a:t> i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nherit</a:t>
            </a:r>
            <a:r>
              <a:rPr lang="en-IN" sz="2400" dirty="0" smtClean="0">
                <a:solidFill>
                  <a:srgbClr val="00B0F0"/>
                </a:solidFill>
                <a:latin typeface="Corbel" pitchFamily="34" charset="0"/>
              </a:rPr>
              <a:t>.</a:t>
            </a:r>
            <a:endParaRPr lang="en-US" sz="2400" dirty="0" smtClean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There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many properties </a:t>
            </a:r>
            <a:r>
              <a:rPr lang="en-IN" sz="2400" dirty="0" smtClean="0">
                <a:latin typeface="Corbel" pitchFamily="34" charset="0"/>
              </a:rPr>
              <a:t>to consider when dealing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backgrounds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shorten </a:t>
            </a:r>
            <a:r>
              <a:rPr lang="en-IN" sz="2400" dirty="0" smtClean="0">
                <a:latin typeface="Corbel" pitchFamily="34" charset="0"/>
              </a:rPr>
              <a:t>the code, it is also possible to specify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properties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one single property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is called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shorthand</a:t>
            </a:r>
            <a:r>
              <a:rPr lang="en-IN" sz="2400" dirty="0" smtClean="0">
                <a:latin typeface="Corbel" pitchFamily="34" charset="0"/>
              </a:rPr>
              <a:t> property.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 smtClean="0">
                <a:latin typeface="Corbel" pitchFamily="34" charset="0"/>
              </a:rPr>
              <a:t>We can use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any combination </a:t>
            </a:r>
            <a:r>
              <a:rPr lang="en-IN" sz="2400" dirty="0" smtClean="0">
                <a:latin typeface="Corbel" pitchFamily="34" charset="0"/>
              </a:rPr>
              <a:t>of these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latin typeface="Corbel" pitchFamily="34" charset="0"/>
              </a:rPr>
              <a:t> that we like,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almost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any order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for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individual background property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missing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specified </a:t>
            </a:r>
            <a:r>
              <a:rPr lang="en-IN" sz="2400" dirty="0" smtClean="0">
                <a:latin typeface="Corbel" pitchFamily="34" charset="0"/>
              </a:rPr>
              <a:t>while using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shorthand</a:t>
            </a:r>
            <a:r>
              <a:rPr lang="en-IN" sz="2400" dirty="0" smtClean="0">
                <a:latin typeface="Corbel" pitchFamily="34" charset="0"/>
              </a:rPr>
              <a:t> notation,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default value</a:t>
            </a:r>
            <a:r>
              <a:rPr lang="en-IN" sz="2400" dirty="0" smtClean="0">
                <a:latin typeface="Corbel" pitchFamily="34" charset="0"/>
              </a:rPr>
              <a:t> for that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will be used instead, if any.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Example: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ody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background</a:t>
            </a:r>
            <a:r>
              <a:rPr lang="en-IN" sz="2200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dirty="0" smtClean="0">
                <a:solidFill>
                  <a:srgbClr val="00B050"/>
                </a:solidFill>
                <a:latin typeface="Corbel" pitchFamily="34" charset="0"/>
              </a:rPr>
              <a:t>#</a:t>
            </a:r>
            <a:r>
              <a:rPr lang="en-IN" sz="2200" dirty="0" err="1" smtClean="0">
                <a:solidFill>
                  <a:srgbClr val="00B050"/>
                </a:solidFill>
                <a:latin typeface="Corbel" pitchFamily="34" charset="0"/>
              </a:rPr>
              <a:t>ffffff</a:t>
            </a:r>
            <a:r>
              <a:rPr lang="en-IN" sz="22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(‘bgimg.jpg')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no-repeat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right top;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r>
              <a:rPr lang="en-IN" sz="2200" dirty="0" smtClean="0">
                <a:latin typeface="Corbel" pitchFamily="34" charset="0"/>
              </a:rPr>
              <a:t/>
            </a:r>
            <a:br>
              <a:rPr lang="en-IN" sz="2200" dirty="0" smtClean="0">
                <a:latin typeface="Corbel" pitchFamily="34" charset="0"/>
              </a:rPr>
            </a:br>
            <a:r>
              <a:rPr lang="en-IN" sz="2200" dirty="0" smtClean="0">
                <a:latin typeface="Corbel" pitchFamily="34" charset="0"/>
              </a:rPr>
              <a:t> </a:t>
            </a:r>
            <a:endParaRPr lang="en-US" sz="2200" dirty="0" smtClean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852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Handling Font In CSS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Using </a:t>
            </a: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Google Fonts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Inheritance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process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receiving values of properties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by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child element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from its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Each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document is part of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tree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and every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except the initial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element has a 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that encloses it.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Whatever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applied to that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can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applied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elements enclosed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it if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inherited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Inheritance Tree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357298"/>
            <a:ext cx="8858312" cy="500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Not all properties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For example ,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font-size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border</a:t>
            </a:r>
            <a:r>
              <a:rPr lang="en-IN" sz="2400" dirty="0" smtClean="0">
                <a:solidFill>
                  <a:schemeClr val="accent6"/>
                </a:solidFill>
                <a:latin typeface="Corbel" pitchFamily="34" charset="0"/>
              </a:rPr>
              <a:t> i</a:t>
            </a:r>
            <a:r>
              <a:rPr lang="en-IN" sz="2400" dirty="0" smtClean="0">
                <a:latin typeface="Corbel" pitchFamily="34" charset="0"/>
              </a:rPr>
              <a:t>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not inherited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For a complete list 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inherited/non inherited </a:t>
            </a:r>
            <a:r>
              <a:rPr lang="en-IN" sz="2400" dirty="0" smtClean="0">
                <a:latin typeface="Corbel" pitchFamily="34" charset="0"/>
              </a:rPr>
              <a:t>properties we can refer to the link: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https://www.w3.org/TR/CSS22/propidx.html</a:t>
            </a:r>
            <a:endParaRPr lang="en-US" sz="2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unit </a:t>
            </a:r>
            <a:r>
              <a:rPr lang="en-IN" sz="2400" dirty="0" smtClean="0">
                <a:latin typeface="Corbel" pitchFamily="34" charset="0"/>
              </a:rPr>
              <a:t>determines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size </a:t>
            </a:r>
            <a:r>
              <a:rPr lang="en-IN" sz="2400" dirty="0" smtClean="0"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we’re setting for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or its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example, if we wanted to set the property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margin </a:t>
            </a:r>
            <a:r>
              <a:rPr lang="en-IN" sz="2400" dirty="0" smtClean="0"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paragraph</a:t>
            </a:r>
            <a:r>
              <a:rPr lang="en-IN" sz="2400" dirty="0" smtClean="0">
                <a:latin typeface="Corbel" pitchFamily="34" charset="0"/>
              </a:rPr>
              <a:t>, we would give it a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specific value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value includes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Let’s look at a small example: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p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	margin: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lvl="1">
              <a:buNone/>
            </a:pPr>
            <a:r>
              <a:rPr lang="en-IN" sz="2000" b="1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 }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this case: 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</a:t>
            </a:r>
            <a:r>
              <a:rPr lang="en-IN" sz="2000" dirty="0" smtClean="0">
                <a:latin typeface="Corbel" pitchFamily="34" charset="0"/>
              </a:rPr>
              <a:t> is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property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20px;</a:t>
            </a:r>
            <a:r>
              <a:rPr lang="en-IN" sz="2000" dirty="0" smtClean="0">
                <a:latin typeface="Corbel" pitchFamily="34" charset="0"/>
              </a:rPr>
              <a:t> is the </a:t>
            </a:r>
            <a:r>
              <a:rPr lang="en-IN" sz="2000" b="1" dirty="0" smtClean="0">
                <a:solidFill>
                  <a:schemeClr val="accent6"/>
                </a:solidFill>
                <a:latin typeface="Corbel" pitchFamily="34" charset="0"/>
              </a:rPr>
              <a:t>value</a:t>
            </a:r>
            <a:r>
              <a:rPr lang="en-IN" sz="2000" dirty="0" smtClean="0">
                <a:latin typeface="Corbel" pitchFamily="34" charset="0"/>
              </a:rPr>
              <a:t>, and </a:t>
            </a:r>
          </a:p>
          <a:p>
            <a:pPr lvl="1"/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px</a:t>
            </a:r>
            <a:r>
              <a:rPr lang="en-IN" sz="2000" dirty="0" smtClean="0">
                <a:latin typeface="Corbel" pitchFamily="34" charset="0"/>
              </a:rPr>
              <a:t> (or “pixel”) is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Two Categories Of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Before we can understand more about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units </a:t>
            </a:r>
            <a:r>
              <a:rPr lang="en-IN" sz="2400" dirty="0" smtClean="0">
                <a:latin typeface="Corbel" pitchFamily="34" charset="0"/>
              </a:rPr>
              <a:t>, it’s i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mportant </a:t>
            </a:r>
            <a:r>
              <a:rPr lang="en-IN" sz="2400" dirty="0" smtClean="0">
                <a:latin typeface="Corbel" pitchFamily="34" charset="0"/>
              </a:rPr>
              <a:t>to consider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two categories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units</a:t>
            </a:r>
            <a:r>
              <a:rPr lang="en-IN" sz="2400" dirty="0" smtClean="0">
                <a:latin typeface="Corbel" pitchFamily="34" charset="0"/>
              </a:rPr>
              <a:t>: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are: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absolute </a:t>
            </a:r>
          </a:p>
          <a:p>
            <a:pPr lvl="1"/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relative</a:t>
            </a:r>
            <a:endParaRPr lang="en-IN" sz="19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Units that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“absolute” </a:t>
            </a:r>
            <a:r>
              <a:rPr lang="en-IN" sz="2400" dirty="0" smtClean="0">
                <a:latin typeface="Corbel" pitchFamily="34" charset="0"/>
              </a:rPr>
              <a:t>are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same size </a:t>
            </a:r>
            <a:r>
              <a:rPr lang="en-IN" sz="2400" dirty="0" smtClean="0">
                <a:latin typeface="Corbel" pitchFamily="34" charset="0"/>
              </a:rPr>
              <a:t>regardless 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 element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device size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means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property </a:t>
            </a:r>
            <a:r>
              <a:rPr lang="en-IN" sz="2400" dirty="0" smtClean="0">
                <a:latin typeface="Corbel" pitchFamily="34" charset="0"/>
              </a:rPr>
              <a:t>set with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that has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unit </a:t>
            </a:r>
            <a:r>
              <a:rPr lang="en-IN" sz="2400" dirty="0" smtClean="0">
                <a:latin typeface="Corbel" pitchFamily="34" charset="0"/>
              </a:rPr>
              <a:t>will always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stick</a:t>
            </a:r>
            <a:r>
              <a:rPr lang="en-IN" sz="2400" dirty="0" smtClean="0">
                <a:latin typeface="Corbel" pitchFamily="34" charset="0"/>
              </a:rPr>
              <a:t> to that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when looked at on a phone or on a laptop or on a large screen.</a:t>
            </a:r>
            <a:endParaRPr lang="en-IN" sz="19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7695</TotalTime>
  <Words>777</Words>
  <Application>Microsoft Office PowerPoint</Application>
  <PresentationFormat>On-screen Show (4:3)</PresentationFormat>
  <Paragraphs>249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Inheritance In CSS</vt:lpstr>
      <vt:lpstr>HTML Inheritance Tree</vt:lpstr>
      <vt:lpstr>Inheritance In CSS</vt:lpstr>
      <vt:lpstr>CSS Units</vt:lpstr>
      <vt:lpstr>CSS Units</vt:lpstr>
      <vt:lpstr>Two Categories Of Units</vt:lpstr>
      <vt:lpstr>Absolute Units</vt:lpstr>
      <vt:lpstr>Absolute Units</vt:lpstr>
      <vt:lpstr>Example</vt:lpstr>
      <vt:lpstr>Relative Units</vt:lpstr>
      <vt:lpstr>Relative Units</vt:lpstr>
      <vt:lpstr>Example</vt:lpstr>
      <vt:lpstr>Example</vt:lpstr>
      <vt:lpstr>Example</vt:lpstr>
      <vt:lpstr>Styling Background Using CSS</vt:lpstr>
      <vt:lpstr>Styling Background Using CSS</vt:lpstr>
      <vt:lpstr>Background Color</vt:lpstr>
      <vt:lpstr>Background Image</vt:lpstr>
      <vt:lpstr>Background Repeat</vt:lpstr>
      <vt:lpstr>Background Position</vt:lpstr>
      <vt:lpstr>Background Attachment</vt:lpstr>
      <vt:lpstr>Background Shorthand</vt:lpstr>
      <vt:lpstr>Background Shorthand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627</cp:revision>
  <dcterms:created xsi:type="dcterms:W3CDTF">2016-02-04T12:02:26Z</dcterms:created>
  <dcterms:modified xsi:type="dcterms:W3CDTF">2020-06-13T08:46:38Z</dcterms:modified>
</cp:coreProperties>
</file>