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7" r:id="rId2"/>
    <p:sldId id="258" r:id="rId3"/>
    <p:sldId id="524" r:id="rId4"/>
    <p:sldId id="636" r:id="rId5"/>
    <p:sldId id="637" r:id="rId6"/>
    <p:sldId id="638" r:id="rId7"/>
    <p:sldId id="640" r:id="rId8"/>
    <p:sldId id="665" r:id="rId9"/>
    <p:sldId id="639" r:id="rId10"/>
    <p:sldId id="663" r:id="rId11"/>
    <p:sldId id="642" r:id="rId12"/>
    <p:sldId id="643" r:id="rId13"/>
    <p:sldId id="644" r:id="rId14"/>
    <p:sldId id="645" r:id="rId15"/>
    <p:sldId id="646" r:id="rId16"/>
    <p:sldId id="647" r:id="rId17"/>
    <p:sldId id="649" r:id="rId18"/>
    <p:sldId id="648" r:id="rId19"/>
    <p:sldId id="650" r:id="rId20"/>
    <p:sldId id="651" r:id="rId21"/>
    <p:sldId id="653" r:id="rId22"/>
    <p:sldId id="652" r:id="rId23"/>
    <p:sldId id="654" r:id="rId24"/>
    <p:sldId id="655" r:id="rId25"/>
    <p:sldId id="656" r:id="rId26"/>
    <p:sldId id="662" r:id="rId27"/>
    <p:sldId id="658" r:id="rId28"/>
    <p:sldId id="659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0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24-07-2020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7/24/2020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Lecture-13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Font-Size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font-size</a:t>
            </a:r>
            <a:r>
              <a:rPr lang="en-IN" sz="2400" dirty="0" smtClean="0">
                <a:latin typeface="Corbel" pitchFamily="34" charset="0"/>
              </a:rPr>
              <a:t> property is used to set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size of font </a:t>
            </a:r>
            <a:r>
              <a:rPr lang="en-IN" sz="2400" dirty="0" smtClean="0">
                <a:latin typeface="Corbel" pitchFamily="34" charset="0"/>
              </a:rPr>
              <a:t>for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 content </a:t>
            </a:r>
            <a:r>
              <a:rPr lang="en-IN" sz="2400" dirty="0" smtClean="0">
                <a:latin typeface="Corbel" pitchFamily="34" charset="0"/>
              </a:rPr>
              <a:t>of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There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several ways </a:t>
            </a:r>
            <a:r>
              <a:rPr lang="en-IN" sz="2400" dirty="0" smtClean="0">
                <a:latin typeface="Corbel" pitchFamily="34" charset="0"/>
              </a:rPr>
              <a:t>to specify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font size </a:t>
            </a:r>
            <a:r>
              <a:rPr lang="en-IN" sz="2400" dirty="0" smtClean="0">
                <a:latin typeface="Corbel" pitchFamily="34" charset="0"/>
              </a:rPr>
              <a:t>values like: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sz="2000" dirty="0" smtClean="0">
                <a:latin typeface="Corbel" pitchFamily="34" charset="0"/>
              </a:rPr>
              <a:t>Using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pixels</a:t>
            </a:r>
            <a:endParaRPr lang="en-US" sz="2000" b="1" u="sng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endParaRPr lang="en-IN" sz="2000" dirty="0" smtClean="0">
              <a:latin typeface="Corbel" pitchFamily="34" charset="0"/>
            </a:endParaRPr>
          </a:p>
          <a:p>
            <a:pPr lvl="1" fontAlgn="base"/>
            <a:r>
              <a:rPr lang="en-IN" sz="2000" dirty="0" smtClean="0">
                <a:latin typeface="Corbel" pitchFamily="34" charset="0"/>
              </a:rPr>
              <a:t>Using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or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percentage</a:t>
            </a:r>
          </a:p>
          <a:p>
            <a:pPr lvl="1"/>
            <a:endParaRPr lang="en-IN" sz="20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2000" dirty="0" smtClean="0">
                <a:solidFill>
                  <a:schemeClr val="tx1"/>
                </a:solidFill>
                <a:latin typeface="Corbel" pitchFamily="34" charset="0"/>
              </a:rPr>
              <a:t>Using special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keywords</a:t>
            </a: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Font Size With Pixels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Setting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font size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pixel</a:t>
            </a:r>
            <a:r>
              <a:rPr lang="en-IN" sz="2400" dirty="0" smtClean="0">
                <a:latin typeface="Corbel" pitchFamily="34" charset="0"/>
              </a:rPr>
              <a:t> values (e.g.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14px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16px</a:t>
            </a:r>
            <a:r>
              <a:rPr lang="en-IN" sz="2400" dirty="0" smtClean="0">
                <a:latin typeface="Corbel" pitchFamily="34" charset="0"/>
              </a:rPr>
              <a:t>, etc.) is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good choice </a:t>
            </a:r>
            <a:r>
              <a:rPr lang="en-IN" sz="2400" dirty="0" smtClean="0">
                <a:latin typeface="Corbel" pitchFamily="34" charset="0"/>
              </a:rPr>
              <a:t>when we need accuracy.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Pixel</a:t>
            </a:r>
            <a:r>
              <a:rPr lang="en-IN" sz="2400" dirty="0" smtClean="0">
                <a:latin typeface="Corbel" pitchFamily="34" charset="0"/>
              </a:rPr>
              <a:t> is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absolute unit </a:t>
            </a:r>
            <a:r>
              <a:rPr lang="en-IN" sz="2400" dirty="0" smtClean="0">
                <a:latin typeface="Corbel" pitchFamily="34" charset="0"/>
              </a:rPr>
              <a:t>of measurement which specifies a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fixed length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Font Size With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em</a:t>
            </a:r>
            <a:r>
              <a:rPr lang="en-IN" sz="2400" dirty="0" smtClean="0">
                <a:latin typeface="Corbel" pitchFamily="34" charset="0"/>
              </a:rPr>
              <a:t> unit refers to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font size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parent element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When defining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font-size</a:t>
            </a:r>
            <a:r>
              <a:rPr lang="en-IN" sz="2400" dirty="0" smtClean="0">
                <a:latin typeface="Corbel" pitchFamily="34" charset="0"/>
              </a:rPr>
              <a:t> property,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1em</a:t>
            </a:r>
            <a:r>
              <a:rPr lang="en-IN" sz="2400" dirty="0" smtClean="0">
                <a:latin typeface="Corbel" pitchFamily="34" charset="0"/>
              </a:rPr>
              <a:t> is equal 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size of the font</a:t>
            </a:r>
            <a:r>
              <a:rPr lang="en-IN" sz="2400" dirty="0" smtClean="0">
                <a:latin typeface="Corbel" pitchFamily="34" charset="0"/>
              </a:rPr>
              <a:t> that applies to the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parent of the element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So, if we set a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 font-size</a:t>
            </a:r>
            <a:r>
              <a:rPr lang="en-IN" sz="2400" dirty="0" smtClean="0">
                <a:latin typeface="Corbel" pitchFamily="34" charset="0"/>
              </a:rPr>
              <a:t> 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20px</a:t>
            </a:r>
            <a:r>
              <a:rPr lang="en-IN" sz="2400" dirty="0" smtClean="0">
                <a:latin typeface="Corbel" pitchFamily="34" charset="0"/>
              </a:rPr>
              <a:t> on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body</a:t>
            </a:r>
            <a:r>
              <a:rPr lang="en-IN" sz="2400" dirty="0" smtClean="0">
                <a:latin typeface="Corbel" pitchFamily="34" charset="0"/>
              </a:rPr>
              <a:t> element, then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1em = 20px</a:t>
            </a:r>
            <a:r>
              <a:rPr lang="en-IN" sz="2400" dirty="0" smtClean="0">
                <a:latin typeface="Corbel" pitchFamily="34" charset="0"/>
              </a:rPr>
              <a:t> and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2em = 40px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However, if we  haven't set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font size </a:t>
            </a:r>
            <a:r>
              <a:rPr lang="en-IN" sz="2400" dirty="0" smtClean="0">
                <a:latin typeface="Corbel" pitchFamily="34" charset="0"/>
              </a:rPr>
              <a:t>anywhere on the page, then it is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 default</a:t>
            </a:r>
            <a:r>
              <a:rPr lang="en-IN" sz="2400" dirty="0" smtClean="0">
                <a:latin typeface="Corbel" pitchFamily="34" charset="0"/>
              </a:rPr>
              <a:t>, which is normally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16px</a:t>
            </a:r>
            <a:r>
              <a:rPr lang="en-IN" sz="2400" dirty="0" smtClean="0">
                <a:latin typeface="Corbel" pitchFamily="34" charset="0"/>
              </a:rPr>
              <a:t>. 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fontAlgn="base">
              <a:buNone/>
            </a:pPr>
            <a:r>
              <a:rPr lang="en-IN" sz="1400" dirty="0" smtClean="0"/>
              <a:t>	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           font-size: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3em;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/* </a:t>
            </a:r>
            <a:r>
              <a:rPr lang="en-IN" sz="2000" b="1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48px/16px=3em 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*/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}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</a:t>
            </a:r>
          </a:p>
          <a:p>
            <a:pPr lvl="1" fontAlgn="base"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p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          font-size: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0.875em;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/* 14px/16px=0.875em */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Font Size With Keywords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 provide several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keywords</a:t>
            </a:r>
            <a:r>
              <a:rPr lang="en-IN" sz="2400" dirty="0" smtClean="0">
                <a:latin typeface="Corbel" pitchFamily="34" charset="0"/>
              </a:rPr>
              <a:t> that we can use to define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font sizes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absolute font size </a:t>
            </a:r>
            <a:r>
              <a:rPr lang="en-IN" sz="2400" dirty="0" smtClean="0">
                <a:latin typeface="Corbel" pitchFamily="34" charset="0"/>
              </a:rPr>
              <a:t>can be specified using one of the following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keywords</a:t>
            </a:r>
            <a:r>
              <a:rPr lang="en-IN" sz="2400" b="1" dirty="0" smtClean="0">
                <a:latin typeface="Corbel" pitchFamily="34" charset="0"/>
              </a:rPr>
              <a:t>:</a:t>
            </a:r>
          </a:p>
          <a:p>
            <a:pPr lvl="1" fontAlgn="base"/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xx-small	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/*equivalent of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9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  <a:endParaRPr lang="en-IN" sz="1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x-small	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/*equivalent of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  <a:endParaRPr lang="en-IN" sz="1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small	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/*equivalent of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13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  <a:endParaRPr lang="en-IN" sz="1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 smtClean="0">
                <a:solidFill>
                  <a:schemeClr val="accent1"/>
                </a:solidFill>
                <a:latin typeface="Corbel" pitchFamily="34" charset="0"/>
              </a:rPr>
              <a:t>medium         </a:t>
            </a:r>
            <a:r>
              <a:rPr lang="en-IN" sz="1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/*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equivalent to the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browsers default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font-size*/</a:t>
            </a:r>
            <a:endParaRPr lang="en-IN" sz="1900" b="1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large	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/*equivalent of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18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</a:p>
          <a:p>
            <a:pPr lvl="1" fontAlgn="base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x-large           </a:t>
            </a:r>
            <a:r>
              <a:rPr lang="en-IN" sz="20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/*equivalent of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24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  <a:endParaRPr lang="en-IN" sz="1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IN" sz="19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xx-large.       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/*equivalent of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32</a:t>
            </a:r>
            <a:r>
              <a:rPr lang="en-IN" sz="18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pixels*/</a:t>
            </a:r>
            <a:endParaRPr lang="en-IN" sz="1800" b="1" dirty="0" smtClean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Whereas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relative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fonts</a:t>
            </a:r>
            <a:r>
              <a:rPr lang="en-US" sz="2400" dirty="0" smtClean="0">
                <a:latin typeface="Corbel" pitchFamily="34" charset="0"/>
              </a:rPr>
              <a:t> can be specified using the keywords: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smaller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larger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1" fontAlgn="base">
              <a:buNone/>
            </a:pPr>
            <a:r>
              <a:rPr lang="en-IN" sz="1400" dirty="0" smtClean="0"/>
              <a:t>	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body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      font-size: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large;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h1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font-size: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larger;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}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p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           font-size: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smaller; </a:t>
            </a:r>
          </a:p>
          <a:p>
            <a:pPr lvl="1"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Font-Weight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font-weight</a:t>
            </a:r>
            <a:r>
              <a:rPr lang="en-IN" sz="2400" dirty="0" smtClean="0">
                <a:latin typeface="Corbel" pitchFamily="34" charset="0"/>
              </a:rPr>
              <a:t> property specifies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weight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boldness </a:t>
            </a:r>
            <a:r>
              <a:rPr lang="en-IN" sz="2400" dirty="0" smtClean="0">
                <a:latin typeface="Corbel" pitchFamily="34" charset="0"/>
              </a:rPr>
              <a:t>of the font.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</a:t>
            </a:r>
            <a:r>
              <a:rPr lang="en-IN" sz="2400" dirty="0" smtClean="0">
                <a:latin typeface="Corbel" pitchFamily="34" charset="0"/>
              </a:rPr>
              <a:t> can take one of the following values: </a:t>
            </a:r>
          </a:p>
          <a:p>
            <a:pPr lvl="1" fontAlgn="base"/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normal</a:t>
            </a:r>
          </a:p>
          <a:p>
            <a:pPr lvl="1" fontAlgn="base"/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bold</a:t>
            </a:r>
          </a:p>
          <a:p>
            <a:pPr lvl="1" fontAlgn="base"/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bolder</a:t>
            </a:r>
          </a:p>
          <a:p>
            <a:pPr lvl="1" fontAlgn="base"/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lighter</a:t>
            </a:r>
          </a:p>
          <a:p>
            <a:pPr lvl="1" fontAlgn="base"/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100, 200, 300, 400, 500, 600, 700, 800, 900 </a:t>
            </a:r>
            <a:r>
              <a:rPr lang="en-IN" sz="2000" b="1" dirty="0" smtClean="0">
                <a:latin typeface="Corbel" pitchFamily="34" charset="0"/>
              </a:rPr>
              <a:t>and </a:t>
            </a:r>
          </a:p>
          <a:p>
            <a:pPr lvl="1" fontAlgn="base"/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endParaRPr lang="en-US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Font-Weight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numeric</a:t>
            </a:r>
            <a:r>
              <a:rPr lang="en-IN" sz="2400" dirty="0" smtClean="0">
                <a:latin typeface="Corbel" pitchFamily="34" charset="0"/>
              </a:rPr>
              <a:t> values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100-900</a:t>
            </a:r>
            <a:r>
              <a:rPr lang="en-IN" sz="2400" dirty="0" smtClean="0">
                <a:latin typeface="Corbel" pitchFamily="34" charset="0"/>
              </a:rPr>
              <a:t> specify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font weights</a:t>
            </a:r>
            <a:r>
              <a:rPr lang="en-IN" sz="2400" dirty="0" smtClean="0">
                <a:latin typeface="Corbel" pitchFamily="34" charset="0"/>
              </a:rPr>
              <a:t>, where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each number </a:t>
            </a:r>
            <a:r>
              <a:rPr lang="en-IN" sz="2400" dirty="0" smtClean="0">
                <a:latin typeface="Corbel" pitchFamily="34" charset="0"/>
              </a:rPr>
              <a:t>represents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weight </a:t>
            </a:r>
            <a:r>
              <a:rPr lang="en-IN" sz="2400" dirty="0" smtClean="0">
                <a:latin typeface="Corbel" pitchFamily="34" charset="0"/>
              </a:rPr>
              <a:t>which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greater than </a:t>
            </a:r>
            <a:r>
              <a:rPr lang="en-IN" sz="2400" dirty="0" smtClean="0">
                <a:latin typeface="Corbel" pitchFamily="34" charset="0"/>
              </a:rPr>
              <a:t>its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predecessor</a:t>
            </a:r>
            <a:r>
              <a:rPr lang="en-IN" sz="2400" dirty="0" smtClean="0">
                <a:latin typeface="Corbel" pitchFamily="34" charset="0"/>
              </a:rPr>
              <a:t>. 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400</a:t>
            </a:r>
            <a:r>
              <a:rPr lang="en-IN" sz="2400" dirty="0" smtClean="0">
                <a:latin typeface="Corbel" pitchFamily="34" charset="0"/>
              </a:rPr>
              <a:t> is same as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normal</a:t>
            </a:r>
            <a:r>
              <a:rPr lang="en-IN" sz="2400" dirty="0" smtClean="0">
                <a:latin typeface="Corbel" pitchFamily="34" charset="0"/>
              </a:rPr>
              <a:t> &amp; 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700</a:t>
            </a:r>
            <a:r>
              <a:rPr lang="en-IN" sz="2400" dirty="0" smtClean="0">
                <a:latin typeface="Corbel" pitchFamily="34" charset="0"/>
              </a:rPr>
              <a:t> is same as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bold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bolder </a:t>
            </a:r>
            <a:r>
              <a:rPr lang="en-IN" sz="2400" dirty="0" smtClean="0">
                <a:latin typeface="Corbel" pitchFamily="34" charset="0"/>
              </a:rPr>
              <a:t>and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lighter</a:t>
            </a:r>
            <a:r>
              <a:rPr lang="en-IN" sz="2400" dirty="0" smtClean="0">
                <a:latin typeface="Corbel" pitchFamily="34" charset="0"/>
              </a:rPr>
              <a:t> values are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relative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inherited font weight</a:t>
            </a:r>
            <a:r>
              <a:rPr lang="en-IN" sz="2400" dirty="0" smtClean="0">
                <a:latin typeface="Corbel" pitchFamily="34" charset="0"/>
              </a:rPr>
              <a:t>, while the other values such as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normal</a:t>
            </a:r>
            <a:r>
              <a:rPr lang="en-IN" sz="2400" dirty="0" smtClean="0">
                <a:latin typeface="Corbel" pitchFamily="34" charset="0"/>
              </a:rPr>
              <a:t> and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bold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absolute font weights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1"/>
            <a:endParaRPr lang="en-US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font-weight: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bold;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Font-Variant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font-variant</a:t>
            </a:r>
            <a:r>
              <a:rPr lang="en-IN" sz="2400" dirty="0" smtClean="0">
                <a:latin typeface="Corbel" pitchFamily="34" charset="0"/>
              </a:rPr>
              <a:t> property allows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text to be displayed </a:t>
            </a:r>
            <a:r>
              <a:rPr lang="en-IN" sz="2400" dirty="0" smtClean="0">
                <a:latin typeface="Corbel" pitchFamily="34" charset="0"/>
              </a:rPr>
              <a:t>in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special small-caps </a:t>
            </a:r>
            <a:r>
              <a:rPr lang="en-IN" sz="2400" dirty="0" smtClean="0">
                <a:latin typeface="Corbel" pitchFamily="34" charset="0"/>
              </a:rPr>
              <a:t>variation.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Small-caps</a:t>
            </a:r>
            <a:r>
              <a:rPr lang="en-IN" sz="2400" dirty="0" smtClean="0">
                <a:latin typeface="Corbel" pitchFamily="34" charset="0"/>
              </a:rPr>
              <a:t> or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small capital letters</a:t>
            </a:r>
            <a:r>
              <a:rPr lang="en-IN" sz="2400" dirty="0" smtClean="0">
                <a:latin typeface="Corbel" pitchFamily="34" charset="0"/>
              </a:rPr>
              <a:t> 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slightly different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normal capital letters</a:t>
            </a:r>
            <a:r>
              <a:rPr lang="en-IN" sz="2400" dirty="0" smtClean="0">
                <a:latin typeface="Corbel" pitchFamily="34" charset="0"/>
              </a:rPr>
              <a:t>, in which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lowercase letters </a:t>
            </a:r>
            <a:r>
              <a:rPr lang="en-IN" sz="2400" dirty="0" smtClean="0">
                <a:latin typeface="Corbel" pitchFamily="34" charset="0"/>
              </a:rPr>
              <a:t>appear as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smaller versions </a:t>
            </a:r>
            <a:r>
              <a:rPr lang="en-IN" sz="2400" dirty="0" smtClean="0">
                <a:latin typeface="Corbel" pitchFamily="34" charset="0"/>
              </a:rPr>
              <a:t>of the corresponding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uppercase letters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1"/>
            <a:endParaRPr lang="en-US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Handling Font In CSS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B050"/>
                </a:solidFill>
                <a:latin typeface="Corbel" pitchFamily="34" charset="0"/>
              </a:rPr>
              <a:t>Various Font Properties</a:t>
            </a:r>
          </a:p>
          <a:p>
            <a:pPr>
              <a:buSzPct val="100000"/>
              <a:buNone/>
            </a:pP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What Are Google Fonts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2060"/>
                </a:solidFill>
                <a:latin typeface="Corbel" pitchFamily="34" charset="0"/>
              </a:rPr>
              <a:t>How To Use Google Fonts ?</a:t>
            </a:r>
          </a:p>
          <a:p>
            <a:pPr>
              <a:buSzPct val="100000"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font-variant: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small-caps;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Google Fonts </a:t>
            </a:r>
            <a:r>
              <a:rPr lang="en-IN" sz="2400" dirty="0" smtClean="0">
                <a:latin typeface="Corbel" pitchFamily="34" charset="0"/>
              </a:rPr>
              <a:t>launched 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2010</a:t>
            </a:r>
            <a:r>
              <a:rPr lang="en-IN" sz="2400" dirty="0" smtClean="0">
                <a:latin typeface="Corbel" pitchFamily="34" charset="0"/>
              </a:rPr>
              <a:t> , are free, open-source selection of fonts. 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Google Fonts website </a:t>
            </a:r>
            <a:r>
              <a:rPr lang="en-IN" sz="2400" dirty="0" smtClean="0">
                <a:latin typeface="Corbel" pitchFamily="34" charset="0"/>
              </a:rPr>
              <a:t>makes it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easy</a:t>
            </a:r>
            <a:r>
              <a:rPr lang="en-IN" sz="2400" dirty="0" smtClean="0">
                <a:latin typeface="Corbel" pitchFamily="34" charset="0"/>
              </a:rPr>
              <a:t> for anyone to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quickly select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utilize</a:t>
            </a:r>
            <a:r>
              <a:rPr lang="en-IN" sz="2400" dirty="0" smtClean="0">
                <a:latin typeface="Corbel" pitchFamily="34" charset="0"/>
              </a:rPr>
              <a:t> various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different fonts </a:t>
            </a:r>
            <a:r>
              <a:rPr lang="en-IN" sz="2400" dirty="0" smtClean="0">
                <a:latin typeface="Corbel" pitchFamily="34" charset="0"/>
              </a:rPr>
              <a:t>for their own design needs.</a:t>
            </a:r>
          </a:p>
          <a:p>
            <a:pPr fontAlgn="base"/>
            <a:endParaRPr lang="en-US" sz="24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Currently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992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collection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fonts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available at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Google Fonts website</a:t>
            </a: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latin typeface="Corbel" pitchFamily="34" charset="0"/>
              </a:rPr>
              <a:t>1) Go to the </a:t>
            </a:r>
            <a:r>
              <a:rPr lang="en-IN" sz="2400" b="1" u="sng" dirty="0" smtClean="0">
                <a:solidFill>
                  <a:schemeClr val="accent1"/>
                </a:solidFill>
                <a:latin typeface="Corbel" pitchFamily="34" charset="0"/>
              </a:rPr>
              <a:t>Google Fonts website</a:t>
            </a:r>
            <a:endParaRPr lang="en-IN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fontAlgn="base"/>
            <a:r>
              <a:rPr lang="en-IN" sz="2200" dirty="0" smtClean="0">
                <a:latin typeface="Corbel" pitchFamily="34" charset="0"/>
              </a:rPr>
              <a:t>Visit the </a:t>
            </a:r>
            <a:r>
              <a:rPr lang="en-IN" sz="2200" b="1" dirty="0" smtClean="0">
                <a:solidFill>
                  <a:schemeClr val="accent1"/>
                </a:solidFill>
                <a:latin typeface="Corbel" pitchFamily="34" charset="0"/>
              </a:rPr>
              <a:t>Google Fonts website </a:t>
            </a:r>
            <a:r>
              <a:rPr lang="en-IN" sz="2200" dirty="0" smtClean="0">
                <a:latin typeface="Corbel" pitchFamily="34" charset="0"/>
              </a:rPr>
              <a:t>where we will be able to choose from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992  font families </a:t>
            </a:r>
            <a:r>
              <a:rPr lang="en-IN" sz="2200" dirty="0" smtClean="0">
                <a:latin typeface="Corbel" pitchFamily="34" charset="0"/>
              </a:rPr>
              <a:t>and counting! </a:t>
            </a:r>
          </a:p>
          <a:p>
            <a:pPr fontAlgn="base"/>
            <a:endParaRPr lang="en-IN" sz="2200" dirty="0" smtClean="0"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9" y="2786058"/>
            <a:ext cx="8359952" cy="3286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latin typeface="Corbel" pitchFamily="34" charset="0"/>
              </a:rPr>
              <a:t>2) Search for fonts</a:t>
            </a:r>
          </a:p>
          <a:p>
            <a:pPr fontAlgn="base"/>
            <a:r>
              <a:rPr lang="en-IN" sz="2200" dirty="0" smtClean="0">
                <a:latin typeface="Corbel" pitchFamily="34" charset="0"/>
              </a:rPr>
              <a:t>If we have a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font family </a:t>
            </a:r>
            <a:r>
              <a:rPr lang="en-IN" sz="2200" dirty="0" smtClean="0">
                <a:latin typeface="Corbel" pitchFamily="34" charset="0"/>
              </a:rPr>
              <a:t>name in mind we can </a:t>
            </a:r>
            <a:r>
              <a:rPr lang="en-IN" sz="2200" b="1" dirty="0" smtClean="0">
                <a:solidFill>
                  <a:schemeClr val="accent6"/>
                </a:solidFill>
                <a:latin typeface="Corbel" pitchFamily="34" charset="0"/>
              </a:rPr>
              <a:t>search</a:t>
            </a:r>
            <a:r>
              <a:rPr lang="en-IN" sz="2200" dirty="0" smtClean="0">
                <a:latin typeface="Corbel" pitchFamily="34" charset="0"/>
              </a:rPr>
              <a:t> for it.</a:t>
            </a:r>
          </a:p>
          <a:p>
            <a:pPr fontAlgn="base"/>
            <a:endParaRPr lang="en-IN" sz="2200" dirty="0" smtClean="0"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786058"/>
            <a:ext cx="8358245" cy="3286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latin typeface="Corbel" pitchFamily="34" charset="0"/>
              </a:rPr>
              <a:t>3) Click  on the Font Box  when you are ready to use it</a:t>
            </a:r>
          </a:p>
          <a:p>
            <a:pPr fontAlgn="base"/>
            <a:r>
              <a:rPr lang="en-IN" sz="2200" dirty="0" smtClean="0">
                <a:latin typeface="Corbel" pitchFamily="34" charset="0"/>
              </a:rPr>
              <a:t>Each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font family </a:t>
            </a:r>
            <a:r>
              <a:rPr lang="en-IN" sz="2200" dirty="0" smtClean="0">
                <a:latin typeface="Corbel" pitchFamily="34" charset="0"/>
              </a:rPr>
              <a:t>has a </a:t>
            </a:r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Font Box</a:t>
            </a:r>
            <a:r>
              <a:rPr lang="en-IN" sz="2200" dirty="0" smtClean="0">
                <a:latin typeface="Corbel" pitchFamily="34" charset="0"/>
              </a:rPr>
              <a:t>. Click the </a:t>
            </a:r>
            <a:r>
              <a:rPr lang="en-IN" sz="2200" b="1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FontBox</a:t>
            </a:r>
            <a:r>
              <a:rPr lang="en-IN" sz="22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dirty="0" smtClean="0">
                <a:latin typeface="Corbel" pitchFamily="34" charset="0"/>
              </a:rPr>
              <a:t>to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preview it.</a:t>
            </a:r>
            <a:endParaRPr lang="en-IN" sz="2200" dirty="0" smtClean="0">
              <a:latin typeface="Corbel" pitchFamily="34" charset="0"/>
            </a:endParaRPr>
          </a:p>
          <a:p>
            <a:pPr fontAlgn="base"/>
            <a:endParaRPr lang="en-IN" sz="2200" dirty="0" smtClean="0"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500306"/>
            <a:ext cx="8358246" cy="3571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latin typeface="Corbel" pitchFamily="34" charset="0"/>
              </a:rPr>
              <a:t>4) Click the “select this style” to show all the fonts you’ve chosen</a:t>
            </a:r>
          </a:p>
          <a:p>
            <a:pPr fontAlgn="base"/>
            <a:r>
              <a:rPr lang="en-IN" sz="2200" dirty="0" smtClean="0">
                <a:latin typeface="Corbel" pitchFamily="34" charset="0"/>
              </a:rPr>
              <a:t>The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next window </a:t>
            </a:r>
            <a:r>
              <a:rPr lang="en-IN" sz="2200" dirty="0" smtClean="0">
                <a:latin typeface="Corbel" pitchFamily="34" charset="0"/>
              </a:rPr>
              <a:t>will show you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all the styles </a:t>
            </a:r>
            <a:r>
              <a:rPr lang="en-IN" sz="2200" dirty="0" smtClean="0">
                <a:latin typeface="Corbel" pitchFamily="34" charset="0"/>
              </a:rPr>
              <a:t>available for the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font family</a:t>
            </a:r>
            <a:r>
              <a:rPr lang="en-IN" sz="2200" dirty="0" smtClean="0">
                <a:latin typeface="Corbel" pitchFamily="34" charset="0"/>
              </a:rPr>
              <a:t> you have </a:t>
            </a:r>
            <a:r>
              <a:rPr lang="en-IN" sz="2200" b="1" dirty="0" smtClean="0">
                <a:solidFill>
                  <a:schemeClr val="accent6"/>
                </a:solidFill>
                <a:latin typeface="Corbel" pitchFamily="34" charset="0"/>
              </a:rPr>
              <a:t>selected</a:t>
            </a:r>
            <a:r>
              <a:rPr lang="en-IN" sz="2200" dirty="0" smtClean="0">
                <a:latin typeface="Corbel" pitchFamily="34" charset="0"/>
              </a:rPr>
              <a:t>. Click on the style you want.</a:t>
            </a:r>
          </a:p>
          <a:p>
            <a:pPr fontAlgn="base"/>
            <a:endParaRPr lang="en-IN" sz="2200" dirty="0" smtClean="0">
              <a:latin typeface="Corbel" pitchFamily="34" charset="0"/>
            </a:endParaRPr>
          </a:p>
          <a:p>
            <a:pPr lvl="1"/>
            <a:endParaRPr lang="en-IN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143248"/>
            <a:ext cx="8429683" cy="2928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latin typeface="Corbel" pitchFamily="34" charset="0"/>
              </a:rPr>
              <a:t>5) Click on  “embed” to show HTML and CSS code</a:t>
            </a:r>
          </a:p>
          <a:p>
            <a:pPr fontAlgn="base"/>
            <a:r>
              <a:rPr lang="en-IN" sz="2200" dirty="0" smtClean="0">
                <a:latin typeface="Corbel" pitchFamily="34" charset="0"/>
              </a:rPr>
              <a:t>On the next window you have to click on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embed </a:t>
            </a:r>
            <a:r>
              <a:rPr lang="en-IN" sz="2200" dirty="0" smtClean="0">
                <a:latin typeface="Corbel" pitchFamily="34" charset="0"/>
              </a:rPr>
              <a:t>which will display the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200" dirty="0" smtClean="0">
                <a:latin typeface="Corbel" pitchFamily="34" charset="0"/>
              </a:rPr>
              <a:t> and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200" dirty="0" smtClean="0">
                <a:latin typeface="Corbel" pitchFamily="34" charset="0"/>
              </a:rPr>
              <a:t> code we have to </a:t>
            </a:r>
            <a:r>
              <a:rPr lang="en-IN" sz="2200" b="1" dirty="0" smtClean="0">
                <a:solidFill>
                  <a:schemeClr val="accent1"/>
                </a:solidFill>
                <a:latin typeface="Corbel" pitchFamily="34" charset="0"/>
              </a:rPr>
              <a:t>insert</a:t>
            </a:r>
            <a:r>
              <a:rPr lang="en-IN" sz="2200" dirty="0" smtClean="0">
                <a:latin typeface="Corbel" pitchFamily="34" charset="0"/>
              </a:rPr>
              <a:t> in our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web page </a:t>
            </a:r>
            <a:r>
              <a:rPr lang="en-IN" sz="2200" dirty="0" smtClean="0">
                <a:latin typeface="Corbel" pitchFamily="34" charset="0"/>
              </a:rPr>
              <a:t>to use this font.</a:t>
            </a:r>
          </a:p>
          <a:p>
            <a:pPr fontAlgn="base"/>
            <a:endParaRPr lang="en-IN" sz="2200" dirty="0" smtClean="0">
              <a:latin typeface="Corbel" pitchFamily="34" charset="0"/>
            </a:endParaRPr>
          </a:p>
          <a:p>
            <a:pPr lvl="1"/>
            <a:endParaRPr lang="en-IN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143248"/>
            <a:ext cx="8429684" cy="2928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latin typeface="Corbel" pitchFamily="34" charset="0"/>
              </a:rPr>
              <a:t>6) Copy the HTML code and paste it in your website’s &lt;head&gt;</a:t>
            </a:r>
          </a:p>
          <a:p>
            <a:pPr fontAlgn="base"/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Copy</a:t>
            </a:r>
            <a:r>
              <a:rPr lang="en-IN" sz="2200" dirty="0" smtClean="0">
                <a:latin typeface="Corbel" pitchFamily="34" charset="0"/>
              </a:rPr>
              <a:t> and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paste</a:t>
            </a:r>
            <a:r>
              <a:rPr lang="en-IN" sz="2200" dirty="0" smtClean="0">
                <a:latin typeface="Corbel" pitchFamily="34" charset="0"/>
              </a:rPr>
              <a:t> the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HTML </a:t>
            </a:r>
            <a:r>
              <a:rPr lang="en-IN" sz="2200" dirty="0" smtClean="0">
                <a:latin typeface="Corbel" pitchFamily="34" charset="0"/>
              </a:rPr>
              <a:t>and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200" dirty="0" smtClean="0">
                <a:latin typeface="Corbel" pitchFamily="34" charset="0"/>
              </a:rPr>
              <a:t> code into our website. First,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copy </a:t>
            </a:r>
            <a:r>
              <a:rPr lang="en-IN" sz="2200" dirty="0" smtClean="0">
                <a:latin typeface="Corbel" pitchFamily="34" charset="0"/>
              </a:rPr>
              <a:t>the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HTML link </a:t>
            </a:r>
            <a:r>
              <a:rPr lang="en-IN" sz="2200" dirty="0" smtClean="0">
                <a:latin typeface="Corbel" pitchFamily="34" charset="0"/>
              </a:rPr>
              <a:t>into the </a:t>
            </a:r>
            <a:r>
              <a:rPr lang="en-IN" sz="2200" b="1" dirty="0" smtClean="0">
                <a:solidFill>
                  <a:schemeClr val="accent1"/>
                </a:solidFill>
                <a:latin typeface="Corbel" pitchFamily="34" charset="0"/>
              </a:rPr>
              <a:t>head</a:t>
            </a:r>
            <a:r>
              <a:rPr lang="en-IN" sz="2200" dirty="0" smtClean="0">
                <a:latin typeface="Corbel" pitchFamily="34" charset="0"/>
              </a:rPr>
              <a:t> of our HTML page.</a:t>
            </a:r>
          </a:p>
          <a:p>
            <a:pPr fontAlgn="base"/>
            <a:endParaRPr lang="en-IN" sz="2200" dirty="0" smtClean="0">
              <a:latin typeface="Corbel" pitchFamily="34" charset="0"/>
            </a:endParaRPr>
          </a:p>
          <a:p>
            <a:pPr lvl="1"/>
            <a:endParaRPr lang="en-IN" sz="24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8" name="Picture 7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2" y="3000372"/>
            <a:ext cx="8489410" cy="30718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Use Google Fonts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latin typeface="Corbel" pitchFamily="34" charset="0"/>
              </a:rPr>
              <a:t>7) Copy the CSS rule and paste it in your website’s CSS file</a:t>
            </a:r>
          </a:p>
          <a:p>
            <a:pPr fontAlgn="base"/>
            <a:r>
              <a:rPr lang="en-IN" sz="2400" dirty="0" smtClean="0">
                <a:latin typeface="Corbel" pitchFamily="34" charset="0"/>
              </a:rPr>
              <a:t>Finally, we also need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copy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paste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rules</a:t>
            </a:r>
            <a:r>
              <a:rPr lang="en-IN" sz="2400" dirty="0" smtClean="0">
                <a:latin typeface="Corbel" pitchFamily="34" charset="0"/>
              </a:rPr>
              <a:t> into 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 file</a:t>
            </a:r>
            <a:r>
              <a:rPr lang="en-IN" sz="2400" dirty="0" smtClean="0">
                <a:latin typeface="Corbel" pitchFamily="34" charset="0"/>
              </a:rPr>
              <a:t>. </a:t>
            </a: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8" name="Picture 7" descr="g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47" y="2928934"/>
            <a:ext cx="8450095" cy="3143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Handling Text In CSS</a:t>
            </a:r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Font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dirty="0" smtClean="0">
                <a:latin typeface="Corbel" pitchFamily="34" charset="0"/>
              </a:rPr>
              <a:t> provide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several properties </a:t>
            </a:r>
            <a:r>
              <a:rPr lang="en-IN" sz="2400" dirty="0" smtClean="0">
                <a:latin typeface="Corbel" pitchFamily="34" charset="0"/>
              </a:rPr>
              <a:t>for styling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font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, including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changing</a:t>
            </a:r>
            <a:r>
              <a:rPr lang="en-IN" sz="2400" dirty="0" smtClean="0">
                <a:latin typeface="Corbel" pitchFamily="34" charset="0"/>
              </a:rPr>
              <a:t> their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face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controlling</a:t>
            </a:r>
            <a:r>
              <a:rPr lang="en-IN" sz="2400" dirty="0" smtClean="0">
                <a:latin typeface="Corbel" pitchFamily="34" charset="0"/>
              </a:rPr>
              <a:t> their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size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/>
                </a:solidFill>
                <a:latin typeface="Corbel" pitchFamily="34" charset="0"/>
              </a:rPr>
              <a:t>boldness.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There are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5 properties </a:t>
            </a:r>
            <a:r>
              <a:rPr lang="en-IN" sz="2400" dirty="0" smtClean="0">
                <a:latin typeface="Corbel" pitchFamily="34" charset="0"/>
              </a:rPr>
              <a:t>for setting font and they are:</a:t>
            </a:r>
          </a:p>
          <a:p>
            <a:pPr lvl="1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font-family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font-style</a:t>
            </a:r>
          </a:p>
          <a:p>
            <a:pPr lvl="1"/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font-weight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font-size</a:t>
            </a:r>
          </a:p>
          <a:p>
            <a:pPr lvl="1"/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font-variant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Font-Family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font-family</a:t>
            </a:r>
            <a:r>
              <a:rPr lang="en-IN" sz="2400" dirty="0" smtClean="0">
                <a:latin typeface="Corbel" pitchFamily="34" charset="0"/>
              </a:rPr>
              <a:t> property is used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specify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font </a:t>
            </a:r>
            <a:r>
              <a:rPr lang="en-IN" sz="2400" dirty="0" smtClean="0">
                <a:latin typeface="Corbel" pitchFamily="34" charset="0"/>
              </a:rPr>
              <a:t>to be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used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render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600" dirty="0" smtClean="0">
              <a:latin typeface="Corbel" pitchFamily="34" charset="0"/>
            </a:endParaRPr>
          </a:p>
          <a:p>
            <a:r>
              <a:rPr lang="en-US" sz="2600" dirty="0" smtClean="0">
                <a:latin typeface="Corbel" pitchFamily="34" charset="0"/>
              </a:rPr>
              <a:t>There are 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3 ways </a:t>
            </a:r>
            <a:r>
              <a:rPr lang="en-US" sz="2600" dirty="0" smtClean="0">
                <a:latin typeface="Corbel" pitchFamily="34" charset="0"/>
              </a:rPr>
              <a:t>to apply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font</a:t>
            </a:r>
            <a:r>
              <a:rPr lang="en-US" sz="2600" dirty="0" smtClean="0">
                <a:latin typeface="Corbel" pitchFamily="34" charset="0"/>
              </a:rPr>
              <a:t>:</a:t>
            </a:r>
          </a:p>
          <a:p>
            <a:pPr lvl="1"/>
            <a:endParaRPr lang="en-US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b="1" u="sng" dirty="0" smtClean="0">
                <a:solidFill>
                  <a:srgbClr val="7030A0"/>
                </a:solidFill>
                <a:latin typeface="Corbel" pitchFamily="34" charset="0"/>
              </a:rPr>
              <a:t>Si</a:t>
            </a:r>
            <a:r>
              <a:rPr lang="en-IN" b="1" u="sng" dirty="0" err="1" smtClean="0">
                <a:solidFill>
                  <a:srgbClr val="7030A0"/>
                </a:solidFill>
                <a:latin typeface="Corbel" pitchFamily="34" charset="0"/>
              </a:rPr>
              <a:t>ngle</a:t>
            </a:r>
            <a:r>
              <a:rPr lang="en-IN" b="1" u="sng" dirty="0" smtClean="0">
                <a:solidFill>
                  <a:srgbClr val="7030A0"/>
                </a:solidFill>
                <a:latin typeface="Corbel" pitchFamily="34" charset="0"/>
              </a:rPr>
              <a:t> Font Name: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body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font-family: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Verdana;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Font-Family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/>
            <a:r>
              <a:rPr lang="en-US" b="1" u="sng" dirty="0" smtClean="0">
                <a:solidFill>
                  <a:srgbClr val="7030A0"/>
                </a:solidFill>
                <a:latin typeface="Corbel" pitchFamily="34" charset="0"/>
              </a:rPr>
              <a:t>Font Family Keywords</a:t>
            </a:r>
            <a:endParaRPr lang="en-IN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rbel" pitchFamily="34" charset="0"/>
              </a:rPr>
              <a:t>	            </a:t>
            </a:r>
            <a:r>
              <a:rPr lang="en-US" sz="2600" dirty="0" smtClean="0">
                <a:solidFill>
                  <a:prstClr val="white"/>
                </a:solidFill>
                <a:latin typeface="Corbel" pitchFamily="34" charset="0"/>
              </a:rPr>
              <a:t>	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body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font-family: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serif;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u="sng" dirty="0" smtClean="0">
                <a:solidFill>
                  <a:srgbClr val="7030A0"/>
                </a:solidFill>
                <a:latin typeface="Corbel" pitchFamily="34" charset="0"/>
              </a:rPr>
              <a:t>Multiple Font  Names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body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	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font-family: </a:t>
            </a:r>
            <a:r>
              <a:rPr lang="en-US" sz="2000" b="1" dirty="0" err="1" smtClean="0">
                <a:solidFill>
                  <a:srgbClr val="00B050"/>
                </a:solidFill>
                <a:latin typeface="Corbel" pitchFamily="34" charset="0"/>
              </a:rPr>
              <a:t>Verdana,Arial,Helvetica,sans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-serif;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Font Groups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142837" y="1500174"/>
          <a:ext cx="8786880" cy="464677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393440"/>
                <a:gridCol w="4393440"/>
              </a:tblGrid>
              <a:tr h="56819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orbel" pitchFamily="34" charset="0"/>
                        </a:rPr>
                        <a:t>Font  Group Name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>
                          <a:latin typeface="Corbel" pitchFamily="34" charset="0"/>
                        </a:rPr>
                        <a:t>Font Names</a:t>
                      </a:r>
                      <a:endParaRPr lang="en-IN" sz="2400" b="1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980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Sans Serif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Arial" charset="0"/>
                          <a:cs typeface="Arial" charset="0"/>
                          <a:sym typeface="Arial" charset="0"/>
                        </a:rPr>
                        <a:t>Arial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Arial Black" charset="0"/>
                          <a:cs typeface="Arial Black" charset="0"/>
                          <a:sym typeface="Arial Black" charset="0"/>
                        </a:rPr>
                        <a:t>Arial Black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Trebuchet MS" charset="0"/>
                          <a:cs typeface="Trebuchet MS" charset="0"/>
                          <a:sym typeface="Trebuchet MS" charset="0"/>
                        </a:rPr>
                        <a:t>Trebuchet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Trebuchet MS" charset="0"/>
                          <a:cs typeface="Trebuchet MS" charset="0"/>
                          <a:sym typeface="Trebuchet MS" charset="0"/>
                        </a:rPr>
                        <a:t>Verdana</a:t>
                      </a:r>
                    </a:p>
                  </a:txBody>
                  <a:tcPr marL="35719" marR="35719" marT="35719" marB="35719" anchor="ctr" horzOverflow="overflow"/>
                </a:tc>
              </a:tr>
              <a:tr h="980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Serif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Georgia" charset="0"/>
                          <a:cs typeface="Georgia" charset="0"/>
                          <a:sym typeface="Georgia" charset="0"/>
                        </a:rPr>
                        <a:t>Georgia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Times New Roman" charset="0"/>
                          <a:cs typeface="Times New Roman" charset="0"/>
                          <a:sym typeface="Times New Roman" charset="0"/>
                        </a:rPr>
                        <a:t>Times New Roman</a:t>
                      </a:r>
                    </a:p>
                  </a:txBody>
                  <a:tcPr marL="35719" marR="35719" marT="35719" marB="35719" anchor="ctr" horzOverflow="overflow"/>
                </a:tc>
              </a:tr>
              <a:tr h="568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Monospace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pitchFamily="34" charset="0"/>
                        <a:ea typeface="ヒラギノ明朝 ProN W3" charset="-128"/>
                        <a:cs typeface="ヒラギノ明朝 ProN W3" charset="-128"/>
                        <a:sym typeface="Marker Felt" charset="0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Courier New" charset="0"/>
                          <a:cs typeface="Courier New" charset="0"/>
                          <a:sym typeface="Courier New" charset="0"/>
                        </a:rPr>
                        <a:t>Courier New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Andale Mono" charset="0"/>
                          <a:cs typeface="Andale Mono" charset="0"/>
                          <a:sym typeface="Andale Mono" charset="0"/>
                        </a:rPr>
                        <a:t>Andale Mono</a:t>
                      </a:r>
                    </a:p>
                  </a:txBody>
                  <a:tcPr marL="35719" marR="35719" marT="35719" marB="35719" anchor="ctr" horzOverflow="overflow"/>
                </a:tc>
              </a:tr>
              <a:tr h="568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Cursive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Apple Chancery" charset="0"/>
                          <a:cs typeface="Apple Chancery" charset="0"/>
                          <a:sym typeface="Apple Chancery" charset="0"/>
                        </a:rPr>
                        <a:t>Apple Chancery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Comic Sans MS" charset="0"/>
                          <a:cs typeface="Comic Sans MS" charset="0"/>
                          <a:sym typeface="Comic Sans MS" charset="0"/>
                        </a:rPr>
                        <a:t>Comic Sans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Snell Roundhand" charset="0"/>
                          <a:cs typeface="Snell Roundhand" charset="0"/>
                          <a:sym typeface="Snell Roundhand" charset="0"/>
                        </a:rPr>
                        <a:t>Snell</a:t>
                      </a:r>
                    </a:p>
                  </a:txBody>
                  <a:tcPr marL="35719" marR="35719" marT="35719" marB="35719" anchor="ctr" horzOverflow="overflow"/>
                </a:tc>
              </a:tr>
              <a:tr h="980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Fantasy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Marker Felt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Impact" charset="0"/>
                          <a:cs typeface="Impact" charset="0"/>
                          <a:sym typeface="Impact" charset="0"/>
                        </a:rPr>
                        <a:t>Impact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ヒラギノ明朝 ProN W3" charset="-128"/>
                          <a:cs typeface="ヒラギノ明朝 ProN W3" charset="-128"/>
                          <a:sym typeface="Marker Felt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34" charset="0"/>
                          <a:ea typeface="Stencil Std" charset="0"/>
                          <a:cs typeface="Stencil Std" charset="0"/>
                          <a:sym typeface="Stencil Std" charset="0"/>
                        </a:rPr>
                        <a:t>Stencil</a:t>
                      </a:r>
                    </a:p>
                  </a:txBody>
                  <a:tcPr marL="35719" marR="35719" marT="35719" marB="35719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Font-Style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font-style</a:t>
            </a:r>
            <a:r>
              <a:rPr lang="en-IN" sz="2400" dirty="0" smtClean="0">
                <a:latin typeface="Corbel" pitchFamily="34" charset="0"/>
              </a:rPr>
              <a:t> property is used to set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font face style </a:t>
            </a:r>
            <a:r>
              <a:rPr lang="en-IN" sz="2400" dirty="0" smtClean="0">
                <a:latin typeface="Corbel" pitchFamily="34" charset="0"/>
              </a:rPr>
              <a:t>for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text content </a:t>
            </a:r>
            <a:r>
              <a:rPr lang="en-IN" sz="2400" dirty="0" smtClean="0">
                <a:latin typeface="Corbel" pitchFamily="34" charset="0"/>
              </a:rPr>
              <a:t>of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element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font style can be:</a:t>
            </a:r>
          </a:p>
          <a:p>
            <a:pPr lvl="1" fontAlgn="base"/>
            <a:r>
              <a:rPr lang="en-IN" sz="1900" dirty="0" smtClean="0">
                <a:latin typeface="Corbel" pitchFamily="34" charset="0"/>
              </a:rPr>
              <a:t> 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normal</a:t>
            </a:r>
          </a:p>
          <a:p>
            <a:pPr lvl="1" fontAlgn="base"/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italic</a:t>
            </a:r>
            <a:r>
              <a:rPr lang="en-IN" sz="1900" dirty="0" smtClean="0">
                <a:latin typeface="Corbel" pitchFamily="34" charset="0"/>
              </a:rPr>
              <a:t>  </a:t>
            </a:r>
          </a:p>
          <a:p>
            <a:pPr lvl="1" fontAlgn="base"/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oblique</a:t>
            </a:r>
            <a:endParaRPr lang="en-IN" sz="1900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default </a:t>
            </a:r>
            <a:r>
              <a:rPr lang="en-IN" sz="2400" dirty="0" smtClean="0">
                <a:latin typeface="Corbel" pitchFamily="34" charset="0"/>
              </a:rPr>
              <a:t>value is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normal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lvl="1"/>
            <a:endParaRPr lang="en-US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Oblique v/s Italic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Oblique Style</a:t>
            </a:r>
            <a:r>
              <a:rPr lang="en-IN" sz="2400" dirty="0" smtClean="0">
                <a:latin typeface="Corbel" pitchFamily="34" charset="0"/>
              </a:rPr>
              <a:t> uses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same font </a:t>
            </a:r>
            <a:r>
              <a:rPr lang="en-IN" sz="2400" dirty="0" smtClean="0">
                <a:latin typeface="Corbel" pitchFamily="34" charset="0"/>
              </a:rPr>
              <a:t>as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Normal</a:t>
            </a:r>
            <a:r>
              <a:rPr lang="en-IN" sz="2400" dirty="0" smtClean="0">
                <a:latin typeface="Corbel" pitchFamily="34" charset="0"/>
              </a:rPr>
              <a:t> (non-italic version of the font-type / font-face) but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skews</a:t>
            </a:r>
            <a:r>
              <a:rPr lang="en-IN" sz="2400" dirty="0" smtClean="0">
                <a:latin typeface="Corbel" pitchFamily="34" charset="0"/>
              </a:rPr>
              <a:t> (slants) it to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right</a:t>
            </a:r>
            <a:r>
              <a:rPr lang="en-IN" sz="2400" dirty="0" smtClean="0">
                <a:latin typeface="Corbel" pitchFamily="34" charset="0"/>
              </a:rPr>
              <a:t> before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presenting</a:t>
            </a:r>
            <a:r>
              <a:rPr lang="en-IN" sz="2400" dirty="0" smtClean="0">
                <a:latin typeface="Corbel" pitchFamily="34" charset="0"/>
              </a:rPr>
              <a:t> it to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screen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While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Italic Style</a:t>
            </a:r>
            <a:r>
              <a:rPr lang="en-IN" sz="2400" dirty="0" smtClean="0">
                <a:latin typeface="Corbel" pitchFamily="34" charset="0"/>
              </a:rPr>
              <a:t> uses a Italic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type/version</a:t>
            </a:r>
            <a:r>
              <a:rPr lang="en-IN" sz="2400" dirty="0" smtClean="0">
                <a:latin typeface="Corbel" pitchFamily="34" charset="0"/>
              </a:rPr>
              <a:t> of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font</a:t>
            </a:r>
            <a:r>
              <a:rPr lang="en-IN" sz="2400" dirty="0" smtClean="0">
                <a:latin typeface="Corbel" pitchFamily="34" charset="0"/>
              </a:rPr>
              <a:t>, most of the time almost all fonts have a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Italic version </a:t>
            </a:r>
            <a:r>
              <a:rPr lang="en-IN" sz="2400" dirty="0" smtClean="0">
                <a:latin typeface="Corbel" pitchFamily="34" charset="0"/>
              </a:rPr>
              <a:t>of the font which has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special characters </a:t>
            </a:r>
            <a:r>
              <a:rPr lang="en-IN" sz="2400" dirty="0" smtClean="0">
                <a:latin typeface="Corbel" pitchFamily="34" charset="0"/>
              </a:rPr>
              <a:t>defined for it</a:t>
            </a:r>
            <a:endParaRPr lang="en-IN" sz="24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itvsob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5000636"/>
            <a:ext cx="4762500" cy="942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Font-Style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IN" dirty="0" smtClean="0"/>
              <a:t>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p.normal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font-style: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normal;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p.italic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font-style: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italic;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 </a:t>
            </a:r>
          </a:p>
          <a:p>
            <a:pPr lvl="1"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p.oblique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font-style: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oblique; </a:t>
            </a:r>
          </a:p>
          <a:p>
            <a:pPr lvl="1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7886</TotalTime>
  <Words>545</Words>
  <Application>Microsoft Office PowerPoint</Application>
  <PresentationFormat>On-screen Show (4:3)</PresentationFormat>
  <Paragraphs>256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Handling Font In CSS</vt:lpstr>
      <vt:lpstr>The Font-Family Property</vt:lpstr>
      <vt:lpstr>The Font-Family Property</vt:lpstr>
      <vt:lpstr>CSS Font Groups</vt:lpstr>
      <vt:lpstr>The Font-Style Property</vt:lpstr>
      <vt:lpstr>Oblique v/s Italic</vt:lpstr>
      <vt:lpstr>The Font-Style Property</vt:lpstr>
      <vt:lpstr>The Font-Size Property</vt:lpstr>
      <vt:lpstr>Setting Font Size With Pixels</vt:lpstr>
      <vt:lpstr>Setting Font Size With Em</vt:lpstr>
      <vt:lpstr>Example</vt:lpstr>
      <vt:lpstr>Setting Font Size With Keywords</vt:lpstr>
      <vt:lpstr>Example</vt:lpstr>
      <vt:lpstr>The Font-Weight Property</vt:lpstr>
      <vt:lpstr>The Font-Weight Property</vt:lpstr>
      <vt:lpstr>Example</vt:lpstr>
      <vt:lpstr>The Font-Variant Property</vt:lpstr>
      <vt:lpstr>Example</vt:lpstr>
      <vt:lpstr>What Are Google Fonts ?</vt:lpstr>
      <vt:lpstr>How To Use Google Fonts ?</vt:lpstr>
      <vt:lpstr>How To Use Google Fonts ?</vt:lpstr>
      <vt:lpstr>How To Use Google Fonts ?</vt:lpstr>
      <vt:lpstr>How To Use Google Fonts ?</vt:lpstr>
      <vt:lpstr>How To Use Google Fonts ?</vt:lpstr>
      <vt:lpstr>How To Use Google Fonts ?</vt:lpstr>
      <vt:lpstr>How To Use Google Fonts ?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647</cp:revision>
  <dcterms:created xsi:type="dcterms:W3CDTF">2016-02-04T12:02:26Z</dcterms:created>
  <dcterms:modified xsi:type="dcterms:W3CDTF">2020-07-24T16:06:26Z</dcterms:modified>
</cp:coreProperties>
</file>