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2"/>
  </p:notesMasterIdLst>
  <p:sldIdLst>
    <p:sldId id="257" r:id="rId2"/>
    <p:sldId id="258" r:id="rId3"/>
    <p:sldId id="524" r:id="rId4"/>
    <p:sldId id="636" r:id="rId5"/>
    <p:sldId id="640" r:id="rId6"/>
    <p:sldId id="639" r:id="rId7"/>
    <p:sldId id="663" r:id="rId8"/>
    <p:sldId id="664" r:id="rId9"/>
    <p:sldId id="641" r:id="rId10"/>
    <p:sldId id="665" r:id="rId11"/>
    <p:sldId id="666" r:id="rId12"/>
    <p:sldId id="667" r:id="rId13"/>
    <p:sldId id="668" r:id="rId14"/>
    <p:sldId id="669" r:id="rId15"/>
    <p:sldId id="670" r:id="rId16"/>
    <p:sldId id="671" r:id="rId17"/>
    <p:sldId id="672" r:id="rId18"/>
    <p:sldId id="673" r:id="rId19"/>
    <p:sldId id="674" r:id="rId20"/>
    <p:sldId id="264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3030" autoAdjust="0"/>
    <p:restoredTop sz="93768" autoAdjust="0"/>
  </p:normalViewPr>
  <p:slideViewPr>
    <p:cSldViewPr>
      <p:cViewPr varScale="1">
        <p:scale>
          <a:sx n="85" d="100"/>
          <a:sy n="85" d="100"/>
        </p:scale>
        <p:origin x="-93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32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-3318" y="-10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7304E4-5951-403E-8451-3392AF94EBB4}" type="datetimeFigureOut">
              <a:rPr lang="en-IN" smtClean="0"/>
              <a:pPr/>
              <a:t>16-06-2020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9F8C1E-A60C-4BEF-97FF-7BB357B6CB86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F8C1E-A60C-4BEF-97FF-7BB357B6CB86}" type="slidenum">
              <a:rPr lang="en-IN" smtClean="0"/>
              <a:pPr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6/16/2020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6/16/2020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6/16/2020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6/16/2020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6/16/2020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6/16/2020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6/16/2020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6/16/2020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6/16/2020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6/16/2020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6/16/2020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6/16/2020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0648"/>
            <a:ext cx="1447995" cy="1096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Subtitle 1"/>
          <p:cNvSpPr>
            <a:spLocks noGrp="1"/>
          </p:cNvSpPr>
          <p:nvPr>
            <p:ph type="subTitle" idx="1"/>
          </p:nvPr>
        </p:nvSpPr>
        <p:spPr>
          <a:xfrm>
            <a:off x="1371600" y="3044825"/>
            <a:ext cx="6400800" cy="1752600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>
            <a:lvl1pPr marL="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1600" b="1" kern="1200" cap="all" spc="2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None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None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None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 smtClean="0">
                <a:solidFill>
                  <a:srgbClr val="002060"/>
                </a:solidFill>
                <a:latin typeface="Corbel" pitchFamily="34" charset="0"/>
              </a:rPr>
              <a:t>Front end</a:t>
            </a:r>
          </a:p>
          <a:p>
            <a:r>
              <a:rPr lang="en-US" sz="4000" dirty="0" smtClean="0">
                <a:solidFill>
                  <a:srgbClr val="002060"/>
                </a:solidFill>
                <a:latin typeface="Corbel" pitchFamily="34" charset="0"/>
              </a:rPr>
              <a:t>(I</a:t>
            </a:r>
            <a:r>
              <a:rPr lang="en-US" sz="4000" cap="none" dirty="0" smtClean="0">
                <a:solidFill>
                  <a:srgbClr val="002060"/>
                </a:solidFill>
                <a:latin typeface="Corbel" pitchFamily="34" charset="0"/>
              </a:rPr>
              <a:t>ntroduction</a:t>
            </a:r>
            <a:r>
              <a:rPr lang="en-US" sz="4000" dirty="0" smtClean="0">
                <a:solidFill>
                  <a:srgbClr val="002060"/>
                </a:solidFill>
                <a:latin typeface="Corbel" pitchFamily="34" charset="0"/>
              </a:rPr>
              <a:t> t</a:t>
            </a:r>
            <a:r>
              <a:rPr lang="en-US" sz="4000" cap="none" dirty="0" smtClean="0">
                <a:solidFill>
                  <a:srgbClr val="002060"/>
                </a:solidFill>
                <a:latin typeface="Corbel" pitchFamily="34" charset="0"/>
              </a:rPr>
              <a:t>o</a:t>
            </a:r>
            <a:r>
              <a:rPr lang="en-US" sz="4000" dirty="0" smtClean="0">
                <a:solidFill>
                  <a:srgbClr val="002060"/>
                </a:solidFill>
                <a:latin typeface="Corbel" pitchFamily="34" charset="0"/>
              </a:rPr>
              <a:t> </a:t>
            </a:r>
            <a:r>
              <a:rPr lang="en-US" sz="4000" dirty="0" err="1" smtClean="0">
                <a:solidFill>
                  <a:srgbClr val="002060"/>
                </a:solidFill>
                <a:latin typeface="Corbel" pitchFamily="34" charset="0"/>
              </a:rPr>
              <a:t>css</a:t>
            </a:r>
            <a:r>
              <a:rPr lang="en-US" sz="4000" dirty="0" smtClean="0">
                <a:solidFill>
                  <a:srgbClr val="002060"/>
                </a:solidFill>
                <a:latin typeface="Corbel" pitchFamily="34" charset="0"/>
              </a:rPr>
              <a:t>)</a:t>
            </a:r>
            <a:endParaRPr lang="en-US" sz="2800" dirty="0" smtClean="0">
              <a:solidFill>
                <a:srgbClr val="002060"/>
              </a:solidFill>
              <a:latin typeface="Corbel" pitchFamily="34" charset="0"/>
            </a:endParaRPr>
          </a:p>
          <a:p>
            <a:r>
              <a:rPr lang="en-US" sz="2800" dirty="0" smtClean="0">
                <a:solidFill>
                  <a:srgbClr val="FF0000"/>
                </a:solidFill>
                <a:latin typeface="Corbel" pitchFamily="34" charset="0"/>
              </a:rPr>
              <a:t>Lecture-14</a:t>
            </a:r>
            <a:endParaRPr lang="en-IN" sz="2800" dirty="0">
              <a:solidFill>
                <a:srgbClr val="FF0000"/>
              </a:solidFill>
              <a:latin typeface="Corbel" pitchFamily="34" charset="0"/>
            </a:endParaRPr>
          </a:p>
        </p:txBody>
      </p:sp>
      <p:pic>
        <p:nvPicPr>
          <p:cNvPr id="4" name="Picture 3" descr="html-1024x576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429520" y="214290"/>
            <a:ext cx="1476353" cy="13158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The Text-Transform Property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fontAlgn="base"/>
            <a:r>
              <a:rPr lang="en-IN" sz="2400" dirty="0" smtClean="0">
                <a:latin typeface="Corbel" pitchFamily="34" charset="0"/>
              </a:rPr>
              <a:t>The 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text-transform</a:t>
            </a:r>
            <a:r>
              <a:rPr lang="en-IN" sz="2400" dirty="0" smtClean="0">
                <a:latin typeface="Corbel" pitchFamily="34" charset="0"/>
              </a:rPr>
              <a:t> property is used to 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set</a:t>
            </a:r>
            <a:r>
              <a:rPr lang="en-IN" sz="2400" dirty="0" smtClean="0">
                <a:latin typeface="Corbel" pitchFamily="34" charset="0"/>
              </a:rPr>
              <a:t> the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cases </a:t>
            </a:r>
            <a:r>
              <a:rPr lang="en-IN" sz="2400" dirty="0" smtClean="0">
                <a:latin typeface="Corbel" pitchFamily="34" charset="0"/>
              </a:rPr>
              <a:t>for a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text</a:t>
            </a:r>
            <a:r>
              <a:rPr lang="en-IN" sz="2400" dirty="0" smtClean="0">
                <a:latin typeface="Corbel" pitchFamily="34" charset="0"/>
              </a:rPr>
              <a:t>.</a:t>
            </a:r>
          </a:p>
          <a:p>
            <a:pPr fontAlgn="base"/>
            <a:endParaRPr lang="en-IN" sz="2400" dirty="0" smtClean="0">
              <a:latin typeface="Corbel" pitchFamily="34" charset="0"/>
            </a:endParaRPr>
          </a:p>
          <a:p>
            <a:pPr fontAlgn="base"/>
            <a:endParaRPr lang="en-IN" sz="2400" dirty="0" smtClean="0">
              <a:latin typeface="Corbel" pitchFamily="34" charset="0"/>
            </a:endParaRPr>
          </a:p>
          <a:p>
            <a:pPr fontAlgn="base"/>
            <a:endParaRPr lang="en-IN" sz="2400" dirty="0" smtClean="0">
              <a:latin typeface="Corbel" pitchFamily="34" charset="0"/>
            </a:endParaRPr>
          </a:p>
          <a:p>
            <a:pPr fontAlgn="base"/>
            <a:endParaRPr lang="en-IN" sz="2400" dirty="0" smtClean="0">
              <a:latin typeface="Corbel" pitchFamily="34" charset="0"/>
            </a:endParaRPr>
          </a:p>
          <a:p>
            <a:pPr fontAlgn="base"/>
            <a:r>
              <a:rPr lang="en-IN" sz="2400" dirty="0" smtClean="0">
                <a:latin typeface="Corbel" pitchFamily="34" charset="0"/>
              </a:rPr>
              <a:t>Using this property we can change an element's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text content </a:t>
            </a:r>
            <a:r>
              <a:rPr lang="en-IN" sz="2400" dirty="0" smtClean="0">
                <a:latin typeface="Corbel" pitchFamily="34" charset="0"/>
              </a:rPr>
              <a:t>into </a:t>
            </a:r>
            <a:r>
              <a:rPr lang="en-IN" sz="2400" b="1" u="sng" dirty="0" smtClean="0">
                <a:solidFill>
                  <a:srgbClr val="7030A0"/>
                </a:solidFill>
                <a:latin typeface="Corbel" pitchFamily="34" charset="0"/>
              </a:rPr>
              <a:t>uppercase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 </a:t>
            </a:r>
            <a:r>
              <a:rPr lang="en-IN" sz="2400" dirty="0" smtClean="0">
                <a:latin typeface="Corbel" pitchFamily="34" charset="0"/>
              </a:rPr>
              <a:t>or </a:t>
            </a:r>
            <a:r>
              <a:rPr lang="en-IN" sz="2400" b="1" u="sng" dirty="0" smtClean="0">
                <a:solidFill>
                  <a:srgbClr val="7030A0"/>
                </a:solidFill>
                <a:latin typeface="Corbel" pitchFamily="34" charset="0"/>
              </a:rPr>
              <a:t>lowercase</a:t>
            </a:r>
            <a:r>
              <a:rPr lang="en-IN" sz="2400" dirty="0" smtClean="0">
                <a:latin typeface="Corbel" pitchFamily="34" charset="0"/>
              </a:rPr>
              <a:t> letters, or </a:t>
            </a:r>
            <a:r>
              <a:rPr lang="en-IN" sz="2400" b="1" u="sng" dirty="0" smtClean="0">
                <a:solidFill>
                  <a:srgbClr val="7030A0"/>
                </a:solidFill>
                <a:latin typeface="Corbel" pitchFamily="34" charset="0"/>
              </a:rPr>
              <a:t>capitalize</a:t>
            </a:r>
            <a:r>
              <a:rPr lang="en-IN" sz="2400" dirty="0" smtClean="0">
                <a:latin typeface="Corbel" pitchFamily="34" charset="0"/>
              </a:rPr>
              <a:t> the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first letter </a:t>
            </a:r>
            <a:r>
              <a:rPr lang="en-IN" sz="2400" dirty="0" smtClean="0">
                <a:latin typeface="Corbel" pitchFamily="34" charset="0"/>
              </a:rPr>
              <a:t>of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each word </a:t>
            </a:r>
            <a:r>
              <a:rPr lang="en-IN" sz="2400" dirty="0" smtClean="0">
                <a:latin typeface="Corbel" pitchFamily="34" charset="0"/>
              </a:rPr>
              <a:t>without modifying the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original text</a:t>
            </a:r>
            <a:r>
              <a:rPr lang="en-IN" sz="2400" dirty="0" smtClean="0">
                <a:latin typeface="Corbel" pitchFamily="34" charset="0"/>
              </a:rPr>
              <a:t>.</a:t>
            </a:r>
          </a:p>
          <a:p>
            <a:pPr lvl="1"/>
            <a:endParaRPr lang="en-IN" sz="2100" b="1" u="sng" dirty="0" smtClean="0">
              <a:solidFill>
                <a:srgbClr val="7030A0"/>
              </a:solidFill>
              <a:latin typeface="Corbel" pitchFamily="34" charset="0"/>
            </a:endParaRPr>
          </a:p>
          <a:p>
            <a:pPr marL="0" indent="0">
              <a:buNone/>
            </a:pPr>
            <a:endParaRPr lang="en-IN" sz="2400" b="1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sz="2400" b="1" dirty="0" smtClean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endParaRPr lang="en-IN" sz="19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6782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Example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>
              <a:buNone/>
            </a:pP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</a:t>
            </a:r>
            <a:r>
              <a:rPr lang="en-IN" sz="22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h1 </a:t>
            </a:r>
          </a:p>
          <a:p>
            <a:pPr>
              <a:buNone/>
            </a:pPr>
            <a:r>
              <a:rPr lang="en-IN" sz="22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{ </a:t>
            </a:r>
          </a:p>
          <a:p>
            <a:pPr>
              <a:buNone/>
            </a:pPr>
            <a:r>
              <a:rPr lang="en-IN" sz="22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</a:t>
            </a:r>
            <a:r>
              <a:rPr lang="en-IN" sz="2200" b="1" dirty="0" smtClean="0">
                <a:solidFill>
                  <a:srgbClr val="0070C0"/>
                </a:solidFill>
                <a:latin typeface="Corbel" pitchFamily="34" charset="0"/>
              </a:rPr>
              <a:t>text-transform: </a:t>
            </a:r>
            <a:r>
              <a:rPr lang="en-IN" sz="2200" b="1" dirty="0" smtClean="0">
                <a:solidFill>
                  <a:srgbClr val="00B050"/>
                </a:solidFill>
                <a:latin typeface="Corbel" pitchFamily="34" charset="0"/>
              </a:rPr>
              <a:t>uppercase; </a:t>
            </a:r>
          </a:p>
          <a:p>
            <a:pPr>
              <a:buNone/>
            </a:pPr>
            <a:r>
              <a:rPr lang="en-IN" sz="22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}</a:t>
            </a:r>
          </a:p>
          <a:p>
            <a:pPr>
              <a:buNone/>
            </a:pPr>
            <a:r>
              <a:rPr lang="en-IN" sz="22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h2 </a:t>
            </a:r>
          </a:p>
          <a:p>
            <a:pPr>
              <a:buNone/>
            </a:pPr>
            <a:r>
              <a:rPr lang="en-IN" sz="22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{</a:t>
            </a:r>
          </a:p>
          <a:p>
            <a:pPr>
              <a:buNone/>
            </a:pPr>
            <a:r>
              <a:rPr lang="en-IN" sz="22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</a:t>
            </a:r>
            <a:r>
              <a:rPr lang="en-IN" sz="2200" b="1" dirty="0" smtClean="0">
                <a:solidFill>
                  <a:srgbClr val="0070C0"/>
                </a:solidFill>
                <a:latin typeface="Corbel" pitchFamily="34" charset="0"/>
              </a:rPr>
              <a:t> text-transform: </a:t>
            </a:r>
            <a:r>
              <a:rPr lang="en-IN" sz="2200" b="1" dirty="0" smtClean="0">
                <a:solidFill>
                  <a:srgbClr val="00B050"/>
                </a:solidFill>
                <a:latin typeface="Corbel" pitchFamily="34" charset="0"/>
              </a:rPr>
              <a:t>capitalize; </a:t>
            </a:r>
          </a:p>
          <a:p>
            <a:pPr>
              <a:buNone/>
            </a:pPr>
            <a:r>
              <a:rPr lang="en-IN" sz="22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} </a:t>
            </a:r>
          </a:p>
          <a:p>
            <a:pPr>
              <a:buNone/>
            </a:pPr>
            <a:r>
              <a:rPr lang="en-IN" sz="22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h3 </a:t>
            </a:r>
          </a:p>
          <a:p>
            <a:pPr>
              <a:buNone/>
            </a:pPr>
            <a:r>
              <a:rPr lang="en-IN" sz="22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{</a:t>
            </a:r>
          </a:p>
          <a:p>
            <a:pPr>
              <a:buNone/>
            </a:pPr>
            <a:r>
              <a:rPr lang="en-IN" sz="22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 </a:t>
            </a:r>
            <a:r>
              <a:rPr lang="en-IN" sz="2200" b="1" dirty="0" smtClean="0">
                <a:solidFill>
                  <a:srgbClr val="0070C0"/>
                </a:solidFill>
                <a:latin typeface="Corbel" pitchFamily="34" charset="0"/>
              </a:rPr>
              <a:t>text-transform:</a:t>
            </a:r>
            <a:r>
              <a:rPr lang="en-IN" sz="22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</a:t>
            </a:r>
            <a:r>
              <a:rPr lang="en-IN" sz="2200" b="1" dirty="0" smtClean="0">
                <a:solidFill>
                  <a:srgbClr val="00B050"/>
                </a:solidFill>
                <a:latin typeface="Corbel" pitchFamily="34" charset="0"/>
              </a:rPr>
              <a:t>lowercase; </a:t>
            </a:r>
          </a:p>
          <a:p>
            <a:pPr>
              <a:buNone/>
            </a:pPr>
            <a:r>
              <a:rPr lang="en-IN" sz="22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}</a:t>
            </a:r>
            <a:endParaRPr lang="en-IN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6782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The Text-Indent Property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fontAlgn="base"/>
            <a:r>
              <a:rPr lang="en-IN" sz="2400" dirty="0" smtClean="0">
                <a:latin typeface="Corbel" pitchFamily="34" charset="0"/>
              </a:rPr>
              <a:t>The 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text-indent</a:t>
            </a:r>
            <a:r>
              <a:rPr lang="en-IN" sz="2400" dirty="0" smtClean="0">
                <a:latin typeface="Corbel" pitchFamily="34" charset="0"/>
              </a:rPr>
              <a:t> property is used to 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set</a:t>
            </a:r>
            <a:r>
              <a:rPr lang="en-IN" sz="2400" dirty="0" smtClean="0">
                <a:latin typeface="Corbel" pitchFamily="34" charset="0"/>
              </a:rPr>
              <a:t> the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indentation </a:t>
            </a:r>
            <a:r>
              <a:rPr lang="en-IN" sz="2400" dirty="0" smtClean="0">
                <a:latin typeface="Corbel" pitchFamily="34" charset="0"/>
              </a:rPr>
              <a:t>of the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first line </a:t>
            </a:r>
            <a:r>
              <a:rPr lang="en-IN" sz="2400" dirty="0" smtClean="0">
                <a:latin typeface="Corbel" pitchFamily="34" charset="0"/>
              </a:rPr>
              <a:t>of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text </a:t>
            </a:r>
            <a:r>
              <a:rPr lang="en-IN" sz="2400" dirty="0" smtClean="0">
                <a:latin typeface="Corbel" pitchFamily="34" charset="0"/>
              </a:rPr>
              <a:t>within a block of text.</a:t>
            </a:r>
          </a:p>
          <a:p>
            <a:pPr fontAlgn="base"/>
            <a:endParaRPr lang="en-IN" sz="2400" dirty="0" smtClean="0">
              <a:latin typeface="Corbel" pitchFamily="34" charset="0"/>
            </a:endParaRPr>
          </a:p>
          <a:p>
            <a:pPr fontAlgn="base"/>
            <a:endParaRPr lang="en-IN" sz="2400" dirty="0" smtClean="0">
              <a:latin typeface="Corbel" pitchFamily="34" charset="0"/>
            </a:endParaRPr>
          </a:p>
          <a:p>
            <a:pPr fontAlgn="base"/>
            <a:r>
              <a:rPr lang="en-IN" sz="2400" dirty="0" smtClean="0">
                <a:latin typeface="Corbel" pitchFamily="34" charset="0"/>
              </a:rPr>
              <a:t>It is typically done by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inserting</a:t>
            </a:r>
            <a:r>
              <a:rPr lang="en-IN" sz="2400" dirty="0" smtClean="0">
                <a:latin typeface="Corbel" pitchFamily="34" charset="0"/>
              </a:rPr>
              <a:t> the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empty space </a:t>
            </a:r>
            <a:r>
              <a:rPr lang="en-IN" sz="2400" dirty="0" smtClean="0">
                <a:latin typeface="Corbel" pitchFamily="34" charset="0"/>
              </a:rPr>
              <a:t>before the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first line</a:t>
            </a:r>
            <a:r>
              <a:rPr lang="en-IN" sz="2400" dirty="0" smtClean="0">
                <a:latin typeface="Corbel" pitchFamily="34" charset="0"/>
              </a:rPr>
              <a:t> of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text</a:t>
            </a:r>
            <a:r>
              <a:rPr lang="en-IN" sz="2400" dirty="0" smtClean="0">
                <a:latin typeface="Corbel" pitchFamily="34" charset="0"/>
              </a:rPr>
              <a:t>.</a:t>
            </a:r>
          </a:p>
          <a:p>
            <a:pPr fontAlgn="base"/>
            <a:endParaRPr lang="en-IN" sz="2400" dirty="0" smtClean="0">
              <a:latin typeface="Corbel" pitchFamily="34" charset="0"/>
            </a:endParaRPr>
          </a:p>
          <a:p>
            <a:pPr fontAlgn="base"/>
            <a:endParaRPr lang="en-IN" sz="2400" dirty="0" smtClean="0">
              <a:latin typeface="Corbel" pitchFamily="34" charset="0"/>
            </a:endParaRPr>
          </a:p>
          <a:p>
            <a:pPr fontAlgn="base"/>
            <a:endParaRPr lang="en-IN" sz="2400" dirty="0" smtClean="0">
              <a:latin typeface="Corbel" pitchFamily="34" charset="0"/>
            </a:endParaRPr>
          </a:p>
          <a:p>
            <a:pPr fontAlgn="base"/>
            <a:r>
              <a:rPr lang="en-IN" sz="2400" dirty="0" smtClean="0">
                <a:latin typeface="Corbel" pitchFamily="34" charset="0"/>
              </a:rPr>
              <a:t>The </a:t>
            </a:r>
            <a:r>
              <a:rPr lang="en-IN" sz="2400" b="1" dirty="0" smtClean="0">
                <a:solidFill>
                  <a:schemeClr val="accent1"/>
                </a:solidFill>
                <a:latin typeface="Corbel" pitchFamily="34" charset="0"/>
              </a:rPr>
              <a:t>size</a:t>
            </a:r>
            <a:r>
              <a:rPr lang="en-IN" sz="2400" dirty="0" smtClean="0">
                <a:latin typeface="Corbel" pitchFamily="34" charset="0"/>
              </a:rPr>
              <a:t> of the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indentation</a:t>
            </a:r>
            <a:r>
              <a:rPr lang="en-IN" sz="2400" dirty="0" smtClean="0">
                <a:latin typeface="Corbel" pitchFamily="34" charset="0"/>
              </a:rPr>
              <a:t> can be specified using </a:t>
            </a:r>
            <a:r>
              <a:rPr lang="en-IN" sz="2400" b="1" dirty="0" smtClean="0">
                <a:solidFill>
                  <a:schemeClr val="accent6"/>
                </a:solidFill>
                <a:latin typeface="Corbel" pitchFamily="34" charset="0"/>
              </a:rPr>
              <a:t>percentage </a:t>
            </a:r>
            <a:r>
              <a:rPr lang="en-IN" sz="2400" dirty="0" smtClean="0">
                <a:latin typeface="Corbel" pitchFamily="34" charset="0"/>
              </a:rPr>
              <a:t>(%), length values in </a:t>
            </a:r>
            <a:r>
              <a:rPr lang="en-IN" sz="2400" b="1" dirty="0" smtClean="0">
                <a:solidFill>
                  <a:schemeClr val="accent6"/>
                </a:solidFill>
                <a:latin typeface="Corbel" pitchFamily="34" charset="0"/>
              </a:rPr>
              <a:t>pixels</a:t>
            </a:r>
            <a:r>
              <a:rPr lang="en-IN" sz="2400" dirty="0" smtClean="0">
                <a:latin typeface="Corbel" pitchFamily="34" charset="0"/>
              </a:rPr>
              <a:t>, </a:t>
            </a:r>
            <a:r>
              <a:rPr lang="en-IN" sz="2400" b="1" dirty="0" err="1" smtClean="0">
                <a:solidFill>
                  <a:schemeClr val="accent6"/>
                </a:solidFill>
                <a:latin typeface="Corbel" pitchFamily="34" charset="0"/>
              </a:rPr>
              <a:t>ems</a:t>
            </a:r>
            <a:r>
              <a:rPr lang="en-IN" sz="2400" dirty="0" smtClean="0">
                <a:latin typeface="Corbel" pitchFamily="34" charset="0"/>
              </a:rPr>
              <a:t>, etc.</a:t>
            </a:r>
          </a:p>
          <a:p>
            <a:pPr lvl="1"/>
            <a:endParaRPr lang="en-IN" sz="2100" b="1" u="sng" dirty="0" smtClean="0">
              <a:solidFill>
                <a:srgbClr val="7030A0"/>
              </a:solidFill>
              <a:latin typeface="Corbel" pitchFamily="34" charset="0"/>
            </a:endParaRPr>
          </a:p>
          <a:p>
            <a:pPr marL="0" indent="0">
              <a:buNone/>
            </a:pPr>
            <a:endParaRPr lang="en-IN" sz="2400" b="1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sz="2400" b="1" dirty="0" smtClean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endParaRPr lang="en-IN" sz="19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6782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Example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None/>
            </a:pP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</a:t>
            </a:r>
            <a:r>
              <a:rPr lang="en-IN" sz="22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 </a:t>
            </a:r>
          </a:p>
          <a:p>
            <a:pPr>
              <a:buNone/>
            </a:pPr>
            <a:r>
              <a:rPr lang="en-IN" sz="22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{ </a:t>
            </a:r>
          </a:p>
          <a:p>
            <a:pPr>
              <a:buNone/>
            </a:pPr>
            <a:r>
              <a:rPr lang="en-IN" sz="22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</a:t>
            </a:r>
            <a:r>
              <a:rPr lang="en-IN" sz="2200" b="1" dirty="0" smtClean="0">
                <a:solidFill>
                  <a:srgbClr val="0070C0"/>
                </a:solidFill>
                <a:latin typeface="Corbel" pitchFamily="34" charset="0"/>
              </a:rPr>
              <a:t>text-indent: </a:t>
            </a:r>
            <a:r>
              <a:rPr lang="en-IN" sz="2200" b="1" dirty="0" smtClean="0">
                <a:solidFill>
                  <a:srgbClr val="00B050"/>
                </a:solidFill>
                <a:latin typeface="Corbel" pitchFamily="34" charset="0"/>
              </a:rPr>
              <a:t>100px; </a:t>
            </a:r>
          </a:p>
          <a:p>
            <a:pPr>
              <a:buNone/>
            </a:pPr>
            <a:r>
              <a:rPr lang="en-IN" sz="22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}</a:t>
            </a:r>
            <a:endParaRPr lang="en-IN" sz="22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6782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The Letter-Spacing Property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 fontAlgn="base"/>
            <a:r>
              <a:rPr lang="en-IN" sz="2400" dirty="0" smtClean="0">
                <a:latin typeface="Corbel" pitchFamily="34" charset="0"/>
              </a:rPr>
              <a:t>The 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letter-spacing</a:t>
            </a:r>
            <a:r>
              <a:rPr lang="en-IN" sz="2400" dirty="0" smtClean="0">
                <a:latin typeface="Corbel" pitchFamily="34" charset="0"/>
              </a:rPr>
              <a:t> property is used to 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set</a:t>
            </a:r>
            <a:r>
              <a:rPr lang="en-IN" sz="2400" dirty="0" smtClean="0">
                <a:latin typeface="Corbel" pitchFamily="34" charset="0"/>
              </a:rPr>
              <a:t> some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extra spacing </a:t>
            </a:r>
            <a:r>
              <a:rPr lang="en-IN" sz="2400" dirty="0" smtClean="0">
                <a:latin typeface="Corbel" pitchFamily="34" charset="0"/>
              </a:rPr>
              <a:t>between the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characters</a:t>
            </a:r>
            <a:r>
              <a:rPr lang="en-IN" sz="2400" dirty="0" smtClean="0">
                <a:latin typeface="Corbel" pitchFamily="34" charset="0"/>
              </a:rPr>
              <a:t> of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text</a:t>
            </a:r>
            <a:r>
              <a:rPr lang="en-IN" sz="2400" dirty="0" smtClean="0">
                <a:latin typeface="Corbel" pitchFamily="34" charset="0"/>
              </a:rPr>
              <a:t>.</a:t>
            </a:r>
          </a:p>
          <a:p>
            <a:pPr fontAlgn="base"/>
            <a:endParaRPr lang="en-IN" sz="2400" dirty="0" smtClean="0">
              <a:latin typeface="Corbel" pitchFamily="34" charset="0"/>
            </a:endParaRPr>
          </a:p>
          <a:p>
            <a:pPr fontAlgn="base"/>
            <a:endParaRPr lang="en-IN" sz="2400" dirty="0" smtClean="0">
              <a:latin typeface="Corbel" pitchFamily="34" charset="0"/>
            </a:endParaRPr>
          </a:p>
          <a:p>
            <a:pPr fontAlgn="base"/>
            <a:r>
              <a:rPr lang="en-IN" sz="2400" dirty="0" smtClean="0">
                <a:latin typeface="Corbel" pitchFamily="34" charset="0"/>
              </a:rPr>
              <a:t>This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property</a:t>
            </a:r>
            <a:r>
              <a:rPr lang="en-IN" sz="2400" dirty="0" smtClean="0">
                <a:latin typeface="Corbel" pitchFamily="34" charset="0"/>
              </a:rPr>
              <a:t> can take a length value in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pixels</a:t>
            </a:r>
            <a:r>
              <a:rPr lang="en-IN" sz="2400" dirty="0" smtClean="0">
                <a:latin typeface="Corbel" pitchFamily="34" charset="0"/>
              </a:rPr>
              <a:t>, 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ems</a:t>
            </a:r>
            <a:r>
              <a:rPr lang="en-IN" sz="2400" dirty="0" smtClean="0">
                <a:latin typeface="Corbel" pitchFamily="34" charset="0"/>
              </a:rPr>
              <a:t>, etc.</a:t>
            </a:r>
          </a:p>
          <a:p>
            <a:pPr fontAlgn="base"/>
            <a:endParaRPr lang="en-IN" sz="2400" dirty="0" smtClean="0">
              <a:latin typeface="Corbel" pitchFamily="34" charset="0"/>
            </a:endParaRPr>
          </a:p>
          <a:p>
            <a:pPr fontAlgn="base"/>
            <a:endParaRPr lang="en-IN" sz="2400" dirty="0" smtClean="0">
              <a:latin typeface="Corbel" pitchFamily="34" charset="0"/>
            </a:endParaRPr>
          </a:p>
          <a:p>
            <a:pPr fontAlgn="base"/>
            <a:r>
              <a:rPr lang="en-IN" sz="2400" dirty="0" smtClean="0">
                <a:latin typeface="Corbel" pitchFamily="34" charset="0"/>
              </a:rPr>
              <a:t>It may also accept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negative values</a:t>
            </a:r>
            <a:r>
              <a:rPr lang="en-IN" sz="2400" dirty="0" smtClean="0">
                <a:latin typeface="Corbel" pitchFamily="34" charset="0"/>
              </a:rPr>
              <a:t>. </a:t>
            </a:r>
          </a:p>
          <a:p>
            <a:pPr fontAlgn="base"/>
            <a:endParaRPr lang="en-IN" sz="2400" dirty="0" smtClean="0">
              <a:latin typeface="Corbel" pitchFamily="34" charset="0"/>
            </a:endParaRPr>
          </a:p>
          <a:p>
            <a:pPr fontAlgn="base"/>
            <a:endParaRPr lang="en-IN" sz="2400" dirty="0" smtClean="0">
              <a:latin typeface="Corbel" pitchFamily="34" charset="0"/>
            </a:endParaRPr>
          </a:p>
          <a:p>
            <a:pPr fontAlgn="base"/>
            <a:r>
              <a:rPr lang="en-IN" sz="2400" dirty="0" smtClean="0">
                <a:latin typeface="Corbel" pitchFamily="34" charset="0"/>
              </a:rPr>
              <a:t>When setting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letter spacing</a:t>
            </a:r>
            <a:r>
              <a:rPr lang="en-IN" sz="2400" dirty="0" smtClean="0">
                <a:latin typeface="Corbel" pitchFamily="34" charset="0"/>
              </a:rPr>
              <a:t>, a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length value </a:t>
            </a:r>
            <a:r>
              <a:rPr lang="en-IN" sz="2400" dirty="0" smtClean="0">
                <a:latin typeface="Corbel" pitchFamily="34" charset="0"/>
              </a:rPr>
              <a:t>indicates spacing in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addition</a:t>
            </a:r>
            <a:r>
              <a:rPr lang="en-IN" sz="2400" dirty="0" smtClean="0">
                <a:latin typeface="Corbel" pitchFamily="34" charset="0"/>
              </a:rPr>
              <a:t> to the </a:t>
            </a:r>
            <a:r>
              <a:rPr lang="en-IN" sz="2400" b="1" dirty="0" smtClean="0">
                <a:solidFill>
                  <a:schemeClr val="accent5">
                    <a:lumMod val="50000"/>
                  </a:schemeClr>
                </a:solidFill>
                <a:latin typeface="Corbel" pitchFamily="34" charset="0"/>
              </a:rPr>
              <a:t>default inter-character space</a:t>
            </a:r>
            <a:r>
              <a:rPr lang="en-IN" sz="2400" dirty="0" smtClean="0">
                <a:latin typeface="Corbel" pitchFamily="34" charset="0"/>
              </a:rPr>
              <a:t>.</a:t>
            </a:r>
          </a:p>
          <a:p>
            <a:pPr lvl="1"/>
            <a:endParaRPr lang="en-IN" sz="2100" b="1" u="sng" dirty="0" smtClean="0">
              <a:solidFill>
                <a:srgbClr val="7030A0"/>
              </a:solidFill>
              <a:latin typeface="Corbel" pitchFamily="34" charset="0"/>
            </a:endParaRPr>
          </a:p>
          <a:p>
            <a:pPr marL="0" indent="0">
              <a:buNone/>
            </a:pPr>
            <a:endParaRPr lang="en-IN" sz="2400" b="1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sz="2400" b="1" dirty="0" smtClean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endParaRPr lang="en-IN" sz="19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6782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Example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None/>
            </a:pP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</a:t>
            </a:r>
            <a:r>
              <a:rPr lang="en-IN" sz="22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h1 </a:t>
            </a:r>
          </a:p>
          <a:p>
            <a:pPr>
              <a:buNone/>
            </a:pPr>
            <a:r>
              <a:rPr lang="en-IN" sz="22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{ </a:t>
            </a:r>
          </a:p>
          <a:p>
            <a:pPr>
              <a:buNone/>
            </a:pPr>
            <a:r>
              <a:rPr lang="en-IN" sz="22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</a:t>
            </a:r>
            <a:r>
              <a:rPr lang="en-IN" sz="2200" b="1" dirty="0" smtClean="0">
                <a:solidFill>
                  <a:srgbClr val="0070C0"/>
                </a:solidFill>
                <a:latin typeface="Corbel" pitchFamily="34" charset="0"/>
              </a:rPr>
              <a:t>letter-spacing: </a:t>
            </a:r>
            <a:r>
              <a:rPr lang="en-IN" sz="2200" b="1" dirty="0" smtClean="0">
                <a:solidFill>
                  <a:srgbClr val="00B050"/>
                </a:solidFill>
                <a:latin typeface="Corbel" pitchFamily="34" charset="0"/>
              </a:rPr>
              <a:t>-3px; </a:t>
            </a:r>
          </a:p>
          <a:p>
            <a:pPr>
              <a:buNone/>
            </a:pPr>
            <a:r>
              <a:rPr lang="en-IN" sz="22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}</a:t>
            </a:r>
          </a:p>
          <a:p>
            <a:pPr>
              <a:buNone/>
            </a:pPr>
            <a:endParaRPr lang="en-IN" sz="2200" b="1" dirty="0" smtClean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>
              <a:buNone/>
            </a:pPr>
            <a:r>
              <a:rPr lang="en-IN" sz="22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p </a:t>
            </a:r>
          </a:p>
          <a:p>
            <a:pPr>
              <a:buNone/>
            </a:pPr>
            <a:r>
              <a:rPr lang="en-IN" sz="22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{</a:t>
            </a:r>
          </a:p>
          <a:p>
            <a:pPr>
              <a:buNone/>
            </a:pPr>
            <a:r>
              <a:rPr lang="en-IN" sz="22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 </a:t>
            </a:r>
            <a:r>
              <a:rPr lang="en-IN" sz="2200" b="1" dirty="0" smtClean="0">
                <a:solidFill>
                  <a:srgbClr val="0070C0"/>
                </a:solidFill>
                <a:latin typeface="Corbel" pitchFamily="34" charset="0"/>
              </a:rPr>
              <a:t>letter-spacing:</a:t>
            </a:r>
            <a:r>
              <a:rPr lang="en-IN" sz="22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</a:t>
            </a:r>
            <a:r>
              <a:rPr lang="en-IN" sz="2200" b="1" dirty="0" smtClean="0">
                <a:solidFill>
                  <a:srgbClr val="00B050"/>
                </a:solidFill>
                <a:latin typeface="Corbel" pitchFamily="34" charset="0"/>
              </a:rPr>
              <a:t>10px; </a:t>
            </a:r>
          </a:p>
          <a:p>
            <a:pPr>
              <a:buNone/>
            </a:pPr>
            <a:r>
              <a:rPr lang="en-IN" sz="22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}</a:t>
            </a:r>
            <a:endParaRPr lang="en-IN" sz="22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6782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The Word-Spacing Property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fontAlgn="base"/>
            <a:r>
              <a:rPr lang="en-IN" sz="2400" dirty="0" smtClean="0">
                <a:latin typeface="Corbel" pitchFamily="34" charset="0"/>
              </a:rPr>
              <a:t>The 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word-spacing</a:t>
            </a:r>
            <a:r>
              <a:rPr lang="en-IN" sz="2400" dirty="0" smtClean="0">
                <a:latin typeface="Corbel" pitchFamily="34" charset="0"/>
              </a:rPr>
              <a:t> property is used to 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specify</a:t>
            </a:r>
            <a:r>
              <a:rPr lang="en-IN" sz="2400" dirty="0" smtClean="0">
                <a:latin typeface="Corbel" pitchFamily="34" charset="0"/>
              </a:rPr>
              <a:t> additional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spacing</a:t>
            </a:r>
            <a:r>
              <a:rPr lang="en-IN" sz="2400" dirty="0" smtClean="0">
                <a:latin typeface="Corbel" pitchFamily="34" charset="0"/>
              </a:rPr>
              <a:t> between the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words</a:t>
            </a:r>
            <a:r>
              <a:rPr lang="en-IN" sz="2400" dirty="0" smtClean="0">
                <a:latin typeface="Corbel" pitchFamily="34" charset="0"/>
              </a:rPr>
              <a:t>.</a:t>
            </a:r>
          </a:p>
          <a:p>
            <a:pPr fontAlgn="base"/>
            <a:endParaRPr lang="en-IN" sz="2400" dirty="0" smtClean="0">
              <a:latin typeface="Corbel" pitchFamily="34" charset="0"/>
            </a:endParaRPr>
          </a:p>
          <a:p>
            <a:pPr fontAlgn="base"/>
            <a:endParaRPr lang="en-IN" sz="2400" dirty="0" smtClean="0">
              <a:latin typeface="Corbel" pitchFamily="34" charset="0"/>
            </a:endParaRPr>
          </a:p>
          <a:p>
            <a:pPr fontAlgn="base"/>
            <a:endParaRPr lang="en-IN" sz="2400" dirty="0" smtClean="0">
              <a:latin typeface="Corbel" pitchFamily="34" charset="0"/>
            </a:endParaRPr>
          </a:p>
          <a:p>
            <a:pPr fontAlgn="base"/>
            <a:r>
              <a:rPr lang="en-IN" sz="2400" dirty="0" smtClean="0">
                <a:latin typeface="Corbel" pitchFamily="34" charset="0"/>
              </a:rPr>
              <a:t>This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property</a:t>
            </a:r>
            <a:r>
              <a:rPr lang="en-IN" sz="2400" dirty="0" smtClean="0">
                <a:latin typeface="Corbel" pitchFamily="34" charset="0"/>
              </a:rPr>
              <a:t> can accept a length value in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pixels</a:t>
            </a:r>
            <a:r>
              <a:rPr lang="en-IN" sz="2400" dirty="0" smtClean="0">
                <a:latin typeface="Corbel" pitchFamily="34" charset="0"/>
              </a:rPr>
              <a:t>, 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ems</a:t>
            </a:r>
            <a:r>
              <a:rPr lang="en-IN" sz="2400" dirty="0" smtClean="0">
                <a:latin typeface="Corbel" pitchFamily="34" charset="0"/>
              </a:rPr>
              <a:t>, etc. </a:t>
            </a:r>
          </a:p>
          <a:p>
            <a:pPr fontAlgn="base"/>
            <a:endParaRPr lang="en-IN" sz="2400" dirty="0" smtClean="0">
              <a:latin typeface="Corbel" pitchFamily="34" charset="0"/>
            </a:endParaRPr>
          </a:p>
          <a:p>
            <a:pPr fontAlgn="base"/>
            <a:endParaRPr lang="en-IN" sz="2400" dirty="0" smtClean="0">
              <a:latin typeface="Corbel" pitchFamily="34" charset="0"/>
            </a:endParaRPr>
          </a:p>
          <a:p>
            <a:pPr fontAlgn="base"/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Negative values </a:t>
            </a:r>
            <a:r>
              <a:rPr lang="en-IN" sz="2400" dirty="0" smtClean="0">
                <a:latin typeface="Corbel" pitchFamily="34" charset="0"/>
              </a:rPr>
              <a:t>are also allowed.</a:t>
            </a:r>
          </a:p>
          <a:p>
            <a:pPr lvl="1"/>
            <a:endParaRPr lang="en-IN" sz="2100" b="1" u="sng" dirty="0" smtClean="0">
              <a:solidFill>
                <a:srgbClr val="7030A0"/>
              </a:solidFill>
              <a:latin typeface="Corbel" pitchFamily="34" charset="0"/>
            </a:endParaRPr>
          </a:p>
          <a:p>
            <a:pPr marL="0" indent="0">
              <a:buNone/>
            </a:pPr>
            <a:endParaRPr lang="en-IN" sz="2400" b="1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sz="2400" b="1" dirty="0" smtClean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endParaRPr lang="en-IN" sz="19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6782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Example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IN" sz="22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p.normal</a:t>
            </a:r>
            <a:endParaRPr lang="en-IN" sz="2200" b="1" dirty="0" smtClean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>
              <a:buNone/>
            </a:pPr>
            <a:r>
              <a:rPr lang="en-IN" sz="22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{ </a:t>
            </a:r>
          </a:p>
          <a:p>
            <a:pPr>
              <a:buNone/>
            </a:pPr>
            <a:r>
              <a:rPr lang="en-IN" sz="22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</a:t>
            </a:r>
            <a:r>
              <a:rPr lang="en-IN" sz="2200" b="1" dirty="0" smtClean="0">
                <a:solidFill>
                  <a:srgbClr val="0070C0"/>
                </a:solidFill>
                <a:latin typeface="Corbel" pitchFamily="34" charset="0"/>
              </a:rPr>
              <a:t>word-spacing: </a:t>
            </a:r>
            <a:r>
              <a:rPr lang="en-IN" sz="2200" b="1" dirty="0" smtClean="0">
                <a:solidFill>
                  <a:srgbClr val="00B050"/>
                </a:solidFill>
                <a:latin typeface="Corbel" pitchFamily="34" charset="0"/>
              </a:rPr>
              <a:t>20px; </a:t>
            </a:r>
          </a:p>
          <a:p>
            <a:pPr>
              <a:buNone/>
            </a:pPr>
            <a:r>
              <a:rPr lang="en-IN" sz="22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}</a:t>
            </a:r>
          </a:p>
          <a:p>
            <a:pPr>
              <a:buNone/>
            </a:pPr>
            <a:r>
              <a:rPr lang="en-IN" sz="22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p.justified</a:t>
            </a:r>
            <a:r>
              <a:rPr lang="en-IN" sz="22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</a:t>
            </a:r>
          </a:p>
          <a:p>
            <a:pPr>
              <a:buNone/>
            </a:pPr>
            <a:r>
              <a:rPr lang="en-IN" sz="22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{</a:t>
            </a:r>
          </a:p>
          <a:p>
            <a:pPr>
              <a:buNone/>
            </a:pPr>
            <a:r>
              <a:rPr lang="en-IN" sz="22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</a:t>
            </a:r>
            <a:r>
              <a:rPr lang="en-IN" sz="2200" b="1" dirty="0" smtClean="0">
                <a:solidFill>
                  <a:srgbClr val="0070C0"/>
                </a:solidFill>
                <a:latin typeface="Corbel" pitchFamily="34" charset="0"/>
              </a:rPr>
              <a:t>word-spacing: </a:t>
            </a:r>
            <a:r>
              <a:rPr lang="en-IN" sz="2200" b="1" dirty="0" smtClean="0">
                <a:solidFill>
                  <a:srgbClr val="00B050"/>
                </a:solidFill>
                <a:latin typeface="Corbel" pitchFamily="34" charset="0"/>
              </a:rPr>
              <a:t>20px; </a:t>
            </a:r>
          </a:p>
          <a:p>
            <a:pPr>
              <a:buNone/>
            </a:pPr>
            <a:r>
              <a:rPr lang="en-IN" sz="22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</a:t>
            </a:r>
            <a:r>
              <a:rPr lang="en-IN" sz="2200" b="1" dirty="0" smtClean="0">
                <a:solidFill>
                  <a:srgbClr val="0070C0"/>
                </a:solidFill>
                <a:latin typeface="Corbel" pitchFamily="34" charset="0"/>
              </a:rPr>
              <a:t>text-align:</a:t>
            </a:r>
            <a:r>
              <a:rPr lang="en-IN" sz="22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</a:t>
            </a:r>
            <a:r>
              <a:rPr lang="en-IN" sz="2200" b="1" dirty="0" smtClean="0">
                <a:solidFill>
                  <a:srgbClr val="00B050"/>
                </a:solidFill>
                <a:latin typeface="Corbel" pitchFamily="34" charset="0"/>
              </a:rPr>
              <a:t>justify; </a:t>
            </a:r>
          </a:p>
          <a:p>
            <a:pPr>
              <a:buNone/>
            </a:pPr>
            <a:r>
              <a:rPr lang="en-IN" sz="22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}</a:t>
            </a:r>
          </a:p>
          <a:p>
            <a:pPr>
              <a:buNone/>
            </a:pPr>
            <a:r>
              <a:rPr lang="en-IN" sz="22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</a:t>
            </a:r>
            <a:r>
              <a:rPr lang="en-IN" sz="22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p.preformatted</a:t>
            </a:r>
            <a:r>
              <a:rPr lang="en-IN" sz="22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</a:t>
            </a:r>
          </a:p>
          <a:p>
            <a:pPr>
              <a:buNone/>
            </a:pPr>
            <a:r>
              <a:rPr lang="en-IN" sz="22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{</a:t>
            </a:r>
          </a:p>
          <a:p>
            <a:pPr>
              <a:buNone/>
            </a:pPr>
            <a:r>
              <a:rPr lang="en-IN" sz="22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</a:t>
            </a:r>
            <a:r>
              <a:rPr lang="en-IN" sz="2200" b="1" dirty="0" smtClean="0">
                <a:solidFill>
                  <a:srgbClr val="0070C0"/>
                </a:solidFill>
                <a:latin typeface="Corbel" pitchFamily="34" charset="0"/>
              </a:rPr>
              <a:t>word-spacing:</a:t>
            </a:r>
            <a:r>
              <a:rPr lang="en-IN" sz="22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</a:t>
            </a:r>
            <a:r>
              <a:rPr lang="en-IN" sz="2200" b="1" dirty="0" smtClean="0">
                <a:solidFill>
                  <a:srgbClr val="00B050"/>
                </a:solidFill>
                <a:latin typeface="Corbel" pitchFamily="34" charset="0"/>
              </a:rPr>
              <a:t>20px; </a:t>
            </a:r>
          </a:p>
          <a:p>
            <a:pPr>
              <a:buNone/>
            </a:pPr>
            <a:r>
              <a:rPr lang="en-IN" sz="22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</a:t>
            </a:r>
            <a:r>
              <a:rPr lang="en-IN" sz="2200" b="1" dirty="0" smtClean="0">
                <a:solidFill>
                  <a:srgbClr val="0070C0"/>
                </a:solidFill>
                <a:latin typeface="Corbel" pitchFamily="34" charset="0"/>
              </a:rPr>
              <a:t>white-space: </a:t>
            </a:r>
            <a:r>
              <a:rPr lang="en-IN" sz="2200" b="1" dirty="0" smtClean="0">
                <a:solidFill>
                  <a:srgbClr val="00B050"/>
                </a:solidFill>
                <a:latin typeface="Corbel" pitchFamily="34" charset="0"/>
              </a:rPr>
              <a:t>pre;</a:t>
            </a:r>
          </a:p>
          <a:p>
            <a:pPr>
              <a:buNone/>
            </a:pPr>
            <a:r>
              <a:rPr lang="en-IN" sz="22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}</a:t>
            </a:r>
            <a:endParaRPr lang="en-IN" sz="22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6782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The Line-Height Property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fontAlgn="base"/>
            <a:r>
              <a:rPr lang="en-IN" sz="2400" dirty="0" smtClean="0">
                <a:latin typeface="Corbel" pitchFamily="34" charset="0"/>
              </a:rPr>
              <a:t>The 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line-height</a:t>
            </a:r>
            <a:r>
              <a:rPr lang="en-IN" sz="2400" dirty="0" smtClean="0">
                <a:latin typeface="Corbel" pitchFamily="34" charset="0"/>
              </a:rPr>
              <a:t> property is used to 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set</a:t>
            </a:r>
            <a:r>
              <a:rPr lang="en-IN" sz="2400" dirty="0" smtClean="0">
                <a:latin typeface="Corbel" pitchFamily="34" charset="0"/>
              </a:rPr>
              <a:t> the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distance </a:t>
            </a:r>
            <a:r>
              <a:rPr lang="en-IN" sz="2400" dirty="0" smtClean="0">
                <a:latin typeface="Corbel" pitchFamily="34" charset="0"/>
              </a:rPr>
              <a:t>between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lines</a:t>
            </a:r>
            <a:r>
              <a:rPr lang="en-IN" sz="2400" dirty="0" smtClean="0">
                <a:latin typeface="Corbel" pitchFamily="34" charset="0"/>
              </a:rPr>
              <a:t> of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text</a:t>
            </a:r>
            <a:r>
              <a:rPr lang="en-IN" sz="2400" dirty="0" smtClean="0">
                <a:latin typeface="Corbel" pitchFamily="34" charset="0"/>
              </a:rPr>
              <a:t>.</a:t>
            </a:r>
          </a:p>
          <a:p>
            <a:pPr fontAlgn="base"/>
            <a:endParaRPr lang="en-US" sz="2400" dirty="0" smtClean="0">
              <a:latin typeface="Corbel" pitchFamily="34" charset="0"/>
            </a:endParaRPr>
          </a:p>
          <a:p>
            <a:pPr fontAlgn="base"/>
            <a:endParaRPr lang="en-IN" sz="2400" dirty="0" smtClean="0">
              <a:latin typeface="Corbel" pitchFamily="34" charset="0"/>
            </a:endParaRPr>
          </a:p>
          <a:p>
            <a:pPr fontAlgn="base"/>
            <a:r>
              <a:rPr lang="en-IN" sz="2400" dirty="0" smtClean="0">
                <a:latin typeface="Corbel" pitchFamily="34" charset="0"/>
              </a:rPr>
              <a:t>The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value</a:t>
            </a:r>
            <a:r>
              <a:rPr lang="en-IN" sz="2400" dirty="0" smtClean="0">
                <a:latin typeface="Corbel" pitchFamily="34" charset="0"/>
              </a:rPr>
              <a:t> of this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property</a:t>
            </a:r>
            <a:r>
              <a:rPr lang="en-IN" sz="2400" dirty="0" smtClean="0">
                <a:latin typeface="Corbel" pitchFamily="34" charset="0"/>
              </a:rPr>
              <a:t> can be a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number</a:t>
            </a:r>
            <a:r>
              <a:rPr lang="en-IN" sz="2400" dirty="0" smtClean="0">
                <a:latin typeface="Corbel" pitchFamily="34" charset="0"/>
              </a:rPr>
              <a:t>, a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percentage</a:t>
            </a:r>
            <a:r>
              <a:rPr lang="en-IN" sz="2400" dirty="0" smtClean="0">
                <a:latin typeface="Corbel" pitchFamily="34" charset="0"/>
              </a:rPr>
              <a:t> (%), or a length in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pixels</a:t>
            </a:r>
            <a:r>
              <a:rPr lang="en-IN" sz="2400" dirty="0" smtClean="0">
                <a:latin typeface="Corbel" pitchFamily="34" charset="0"/>
              </a:rPr>
              <a:t>, 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ems</a:t>
            </a:r>
            <a:r>
              <a:rPr lang="en-IN" sz="2400" dirty="0" smtClean="0">
                <a:latin typeface="Corbel" pitchFamily="34" charset="0"/>
              </a:rPr>
              <a:t>, etc.</a:t>
            </a:r>
          </a:p>
          <a:p>
            <a:pPr fontAlgn="base"/>
            <a:endParaRPr lang="en-US" sz="2400" dirty="0" smtClean="0">
              <a:latin typeface="Corbel" pitchFamily="34" charset="0"/>
            </a:endParaRPr>
          </a:p>
          <a:p>
            <a:pPr fontAlgn="base"/>
            <a:endParaRPr lang="en-IN" sz="2400" dirty="0" smtClean="0">
              <a:latin typeface="Corbel" pitchFamily="34" charset="0"/>
            </a:endParaRPr>
          </a:p>
          <a:p>
            <a:pPr fontAlgn="base"/>
            <a:r>
              <a:rPr lang="en-IN" sz="2400" dirty="0" smtClean="0">
                <a:latin typeface="Corbel" pitchFamily="34" charset="0"/>
              </a:rPr>
              <a:t>When the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value</a:t>
            </a:r>
            <a:r>
              <a:rPr lang="en-IN" sz="2400" dirty="0" smtClean="0">
                <a:latin typeface="Corbel" pitchFamily="34" charset="0"/>
              </a:rPr>
              <a:t> is a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number</a:t>
            </a:r>
            <a:r>
              <a:rPr lang="en-IN" sz="2400" dirty="0" smtClean="0">
                <a:latin typeface="Corbel" pitchFamily="34" charset="0"/>
              </a:rPr>
              <a:t>, the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line height </a:t>
            </a:r>
            <a:r>
              <a:rPr lang="en-IN" sz="2400" dirty="0" smtClean="0">
                <a:latin typeface="Corbel" pitchFamily="34" charset="0"/>
              </a:rPr>
              <a:t>is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calculated</a:t>
            </a:r>
            <a:r>
              <a:rPr lang="en-IN" sz="2400" dirty="0" smtClean="0">
                <a:latin typeface="Corbel" pitchFamily="34" charset="0"/>
              </a:rPr>
              <a:t> by 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multiplying</a:t>
            </a:r>
            <a:r>
              <a:rPr lang="en-IN" sz="2400" dirty="0" smtClean="0">
                <a:latin typeface="Corbel" pitchFamily="34" charset="0"/>
              </a:rPr>
              <a:t> the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element's font size </a:t>
            </a:r>
            <a:r>
              <a:rPr lang="en-IN" sz="2400" dirty="0" smtClean="0">
                <a:latin typeface="Corbel" pitchFamily="34" charset="0"/>
              </a:rPr>
              <a:t>by the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number</a:t>
            </a:r>
            <a:r>
              <a:rPr lang="en-IN" sz="2400" dirty="0" smtClean="0">
                <a:latin typeface="Corbel" pitchFamily="34" charset="0"/>
              </a:rPr>
              <a:t>. While,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percentage </a:t>
            </a:r>
            <a:r>
              <a:rPr lang="en-IN" sz="2400" dirty="0" smtClean="0">
                <a:latin typeface="Corbel" pitchFamily="34" charset="0"/>
              </a:rPr>
              <a:t>values are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relative </a:t>
            </a:r>
            <a:r>
              <a:rPr lang="en-IN" sz="2400" dirty="0" smtClean="0">
                <a:latin typeface="Corbel" pitchFamily="34" charset="0"/>
              </a:rPr>
              <a:t>to the element's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font size</a:t>
            </a:r>
            <a:r>
              <a:rPr lang="en-IN" sz="2400" dirty="0" smtClean="0">
                <a:latin typeface="Corbel" pitchFamily="34" charset="0"/>
              </a:rPr>
              <a:t>.</a:t>
            </a:r>
          </a:p>
          <a:p>
            <a:pPr lvl="1"/>
            <a:endParaRPr lang="en-IN" sz="2100" b="1" u="sng" dirty="0" smtClean="0">
              <a:solidFill>
                <a:srgbClr val="7030A0"/>
              </a:solidFill>
              <a:latin typeface="Corbel" pitchFamily="34" charset="0"/>
            </a:endParaRPr>
          </a:p>
          <a:p>
            <a:pPr marL="0" indent="0">
              <a:buNone/>
            </a:pPr>
            <a:endParaRPr lang="en-IN" sz="2400" b="1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sz="2400" b="1" dirty="0" smtClean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endParaRPr lang="en-IN" sz="19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6782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Example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None/>
            </a:pPr>
            <a:r>
              <a:rPr lang="en-IN" sz="22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p.normal</a:t>
            </a:r>
            <a:endParaRPr lang="en-IN" sz="2200" b="1" dirty="0" smtClean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>
              <a:buNone/>
            </a:pPr>
            <a:r>
              <a:rPr lang="en-IN" sz="22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{ </a:t>
            </a:r>
          </a:p>
          <a:p>
            <a:pPr>
              <a:buNone/>
            </a:pPr>
            <a:r>
              <a:rPr lang="en-IN" sz="22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</a:t>
            </a:r>
            <a:r>
              <a:rPr lang="en-IN" sz="2400" dirty="0" smtClean="0"/>
              <a:t>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line-height: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1.2;</a:t>
            </a:r>
            <a:endParaRPr lang="en-IN" sz="2200" b="1" dirty="0" smtClean="0">
              <a:solidFill>
                <a:srgbClr val="00B050"/>
              </a:solidFill>
              <a:latin typeface="Corbel" pitchFamily="34" charset="0"/>
            </a:endParaRPr>
          </a:p>
          <a:p>
            <a:pPr>
              <a:buNone/>
            </a:pPr>
            <a:r>
              <a:rPr lang="en-IN" sz="22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}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6782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 smtClean="0">
                <a:solidFill>
                  <a:schemeClr val="tx2">
                    <a:lumMod val="75000"/>
                  </a:schemeClr>
                </a:solidFill>
                <a:latin typeface="Corbel" pitchFamily="34" charset="0"/>
              </a:rPr>
              <a:t>Today’s Agenda</a:t>
            </a:r>
            <a:endParaRPr lang="en-IN" sz="4400" b="1" dirty="0">
              <a:solidFill>
                <a:schemeClr val="tx2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buSzPct val="100000"/>
            </a:pPr>
            <a:endParaRPr lang="en-US" sz="2800" b="1" dirty="0" smtClean="0">
              <a:solidFill>
                <a:srgbClr val="0070C0"/>
              </a:solidFill>
              <a:latin typeface="Corbel" pitchFamily="34" charset="0"/>
            </a:endParaRPr>
          </a:p>
          <a:p>
            <a:pPr>
              <a:buSzPct val="100000"/>
            </a:pPr>
            <a:r>
              <a:rPr lang="en-US" sz="2800" b="1" dirty="0" smtClean="0">
                <a:solidFill>
                  <a:srgbClr val="0070C0"/>
                </a:solidFill>
                <a:latin typeface="Corbel" pitchFamily="34" charset="0"/>
              </a:rPr>
              <a:t>Handling Text In CSS</a:t>
            </a:r>
          </a:p>
          <a:p>
            <a:pPr>
              <a:buSzPct val="100000"/>
            </a:pPr>
            <a:endParaRPr lang="en-US" sz="2800" b="1" dirty="0" smtClean="0">
              <a:solidFill>
                <a:srgbClr val="00B050"/>
              </a:solidFill>
              <a:latin typeface="Corbel" pitchFamily="34" charset="0"/>
            </a:endParaRPr>
          </a:p>
          <a:p>
            <a:pPr>
              <a:buSzPct val="100000"/>
            </a:pPr>
            <a:r>
              <a:rPr lang="en-US" sz="2800" b="1" dirty="0" smtClean="0">
                <a:solidFill>
                  <a:srgbClr val="00B050"/>
                </a:solidFill>
                <a:latin typeface="Corbel" pitchFamily="34" charset="0"/>
              </a:rPr>
              <a:t>Various Text Properties</a:t>
            </a:r>
          </a:p>
          <a:p>
            <a:pPr>
              <a:buSzPct val="100000"/>
              <a:buNone/>
            </a:pPr>
            <a:endParaRPr lang="en-US" sz="2800" b="1" dirty="0" smtClean="0">
              <a:solidFill>
                <a:srgbClr val="7030A0"/>
              </a:solidFill>
              <a:latin typeface="Corbel" pitchFamily="34" charset="0"/>
            </a:endParaRPr>
          </a:p>
          <a:p>
            <a:pPr>
              <a:buSzPct val="100000"/>
            </a:pPr>
            <a:r>
              <a:rPr lang="en-US" sz="2800" b="1" dirty="0" smtClean="0">
                <a:solidFill>
                  <a:srgbClr val="C00000"/>
                </a:solidFill>
                <a:latin typeface="Corbel" pitchFamily="34" charset="0"/>
              </a:rPr>
              <a:t>Removing Underline From Links</a:t>
            </a:r>
          </a:p>
          <a:p>
            <a:pPr>
              <a:buSzPct val="100000"/>
            </a:pPr>
            <a:endParaRPr lang="en-US" sz="2800" b="1" dirty="0" smtClean="0">
              <a:solidFill>
                <a:srgbClr val="002060"/>
              </a:solidFill>
              <a:latin typeface="Corbel" pitchFamily="34" charset="0"/>
            </a:endParaRPr>
          </a:p>
          <a:p>
            <a:pPr>
              <a:buSzPct val="100000"/>
              <a:buNone/>
            </a:pPr>
            <a:endParaRPr lang="en-US" sz="2800" b="1" dirty="0" smtClean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>
              <a:buSzPct val="100000"/>
              <a:buNone/>
            </a:pPr>
            <a:endParaRPr lang="en-US" sz="24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tx2">
                    <a:lumMod val="75000"/>
                  </a:schemeClr>
                </a:solidFill>
                <a:latin typeface="Corbel" pitchFamily="34" charset="0"/>
              </a:rPr>
              <a:t>End Of Lecture </a:t>
            </a:r>
            <a:endParaRPr lang="en-IN" sz="4000" b="1" dirty="0">
              <a:solidFill>
                <a:schemeClr val="tx2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4" name="Content Placeholder 3" descr="Thanks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42844" y="1428736"/>
            <a:ext cx="8858312" cy="2071702"/>
          </a:xfrm>
          <a:solidFill>
            <a:schemeClr val="bg2"/>
          </a:solidFill>
        </p:spPr>
      </p:pic>
      <p:sp>
        <p:nvSpPr>
          <p:cNvPr id="5" name="TextBox 4"/>
          <p:cNvSpPr txBox="1"/>
          <p:nvPr/>
        </p:nvSpPr>
        <p:spPr>
          <a:xfrm>
            <a:off x="214282" y="3571876"/>
            <a:ext cx="8786874" cy="184665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  <a:latin typeface="Corbel" pitchFamily="34" charset="0"/>
              </a:rPr>
              <a:t>For any queries mail us @: </a:t>
            </a:r>
            <a:r>
              <a:rPr lang="en-US" sz="2000" b="1" dirty="0" smtClean="0">
                <a:solidFill>
                  <a:srgbClr val="00B050"/>
                </a:solidFill>
                <a:latin typeface="Corbel" pitchFamily="34" charset="0"/>
              </a:rPr>
              <a:t>scalive4u@gmail.com</a:t>
            </a:r>
          </a:p>
          <a:p>
            <a:r>
              <a:rPr lang="en-US" sz="2000" b="1" dirty="0" smtClean="0">
                <a:solidFill>
                  <a:srgbClr val="C00000"/>
                </a:solidFill>
                <a:latin typeface="Corbel" pitchFamily="34" charset="0"/>
              </a:rPr>
              <a:t>Call us @ : </a:t>
            </a:r>
            <a:r>
              <a:rPr lang="en-US" sz="2000" b="1" dirty="0" smtClean="0">
                <a:solidFill>
                  <a:srgbClr val="0070C0"/>
                </a:solidFill>
                <a:latin typeface="Corbel" pitchFamily="34" charset="0"/>
              </a:rPr>
              <a:t>0755-4271659, 9826686245</a:t>
            </a:r>
          </a:p>
          <a:p>
            <a:endParaRPr lang="en-US" sz="2800" b="1" u="sng" dirty="0" smtClean="0">
              <a:solidFill>
                <a:srgbClr val="0070C0"/>
              </a:solidFill>
              <a:latin typeface="Corbel" pitchFamily="34" charset="0"/>
            </a:endParaRPr>
          </a:p>
          <a:p>
            <a:r>
              <a:rPr lang="en-US" sz="2400" b="1" u="sng" dirty="0" smtClean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Agenda for Next Lecture:</a:t>
            </a:r>
          </a:p>
          <a:p>
            <a:pPr marL="457200" indent="-457200">
              <a:buAutoNum type="arabicPeriod"/>
            </a:pPr>
            <a:r>
              <a:rPr lang="en-US" sz="2200" b="1" smtClean="0">
                <a:solidFill>
                  <a:schemeClr val="accent5">
                    <a:lumMod val="50000"/>
                  </a:schemeClr>
                </a:solidFill>
                <a:latin typeface="Corbel" pitchFamily="34" charset="0"/>
              </a:rPr>
              <a:t>Styling Links In </a:t>
            </a:r>
            <a:r>
              <a:rPr lang="en-US" sz="2200" b="1" dirty="0" smtClean="0">
                <a:solidFill>
                  <a:schemeClr val="accent5">
                    <a:lumMod val="50000"/>
                  </a:schemeClr>
                </a:solidFill>
                <a:latin typeface="Corbel" pitchFamily="34" charset="0"/>
              </a:rPr>
              <a:t>CSS</a:t>
            </a:r>
            <a:endParaRPr lang="en-US" b="1" dirty="0" smtClean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1"/>
            <a:ext cx="1368152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Handling Text In CSS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fontAlgn="base"/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CSS </a:t>
            </a:r>
            <a:r>
              <a:rPr lang="en-IN" sz="2400" dirty="0" smtClean="0">
                <a:latin typeface="Corbel" pitchFamily="34" charset="0"/>
              </a:rPr>
              <a:t>provides several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properties</a:t>
            </a:r>
            <a:r>
              <a:rPr lang="en-IN" sz="2400" dirty="0" smtClean="0">
                <a:latin typeface="Corbel" pitchFamily="34" charset="0"/>
              </a:rPr>
              <a:t> that allows you to define various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text styles </a:t>
            </a:r>
            <a:r>
              <a:rPr lang="en-IN" sz="2400" dirty="0" smtClean="0">
                <a:latin typeface="Corbel" pitchFamily="34" charset="0"/>
              </a:rPr>
              <a:t>such as </a:t>
            </a:r>
            <a:r>
              <a:rPr lang="en-IN" sz="2400" b="1" dirty="0" err="1" smtClean="0">
                <a:solidFill>
                  <a:srgbClr val="C00000"/>
                </a:solidFill>
                <a:latin typeface="Corbel" pitchFamily="34" charset="0"/>
              </a:rPr>
              <a:t>color</a:t>
            </a:r>
            <a:r>
              <a:rPr lang="en-IN" sz="2400" dirty="0" smtClean="0">
                <a:latin typeface="Corbel" pitchFamily="34" charset="0"/>
              </a:rPr>
              <a:t>, </a:t>
            </a:r>
            <a:r>
              <a:rPr lang="en-IN" sz="2400" b="1" dirty="0" smtClean="0">
                <a:solidFill>
                  <a:srgbClr val="002060"/>
                </a:solidFill>
                <a:latin typeface="Corbel" pitchFamily="34" charset="0"/>
              </a:rPr>
              <a:t>alignment</a:t>
            </a:r>
            <a:r>
              <a:rPr lang="en-IN" sz="2400" dirty="0" smtClean="0">
                <a:latin typeface="Corbel" pitchFamily="34" charset="0"/>
              </a:rPr>
              <a:t>, </a:t>
            </a:r>
            <a:r>
              <a:rPr lang="en-IN" sz="2400" b="1" dirty="0" smtClean="0">
                <a:solidFill>
                  <a:schemeClr val="accent5">
                    <a:lumMod val="75000"/>
                  </a:schemeClr>
                </a:solidFill>
                <a:latin typeface="Corbel" pitchFamily="34" charset="0"/>
              </a:rPr>
              <a:t>spacing</a:t>
            </a:r>
            <a:r>
              <a:rPr lang="en-IN" sz="2400" dirty="0" smtClean="0">
                <a:latin typeface="Corbel" pitchFamily="34" charset="0"/>
              </a:rPr>
              <a:t>,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decoration</a:t>
            </a:r>
            <a:r>
              <a:rPr lang="en-IN" sz="2400" dirty="0" smtClean="0">
                <a:latin typeface="Corbel" pitchFamily="34" charset="0"/>
              </a:rPr>
              <a:t>, </a:t>
            </a:r>
            <a:r>
              <a:rPr lang="en-IN" sz="2400" b="1" dirty="0" smtClean="0">
                <a:solidFill>
                  <a:schemeClr val="bg2">
                    <a:lumMod val="50000"/>
                  </a:schemeClr>
                </a:solidFill>
                <a:latin typeface="Corbel" pitchFamily="34" charset="0"/>
              </a:rPr>
              <a:t>transformation</a:t>
            </a:r>
            <a:r>
              <a:rPr lang="en-IN" sz="2400" dirty="0" smtClean="0">
                <a:latin typeface="Corbel" pitchFamily="34" charset="0"/>
              </a:rPr>
              <a:t>, etc. very easily and effectively.</a:t>
            </a:r>
          </a:p>
          <a:p>
            <a:pPr fontAlgn="base"/>
            <a:endParaRPr lang="en-IN" sz="2400" dirty="0" smtClean="0">
              <a:latin typeface="Corbel" pitchFamily="34" charset="0"/>
            </a:endParaRPr>
          </a:p>
          <a:p>
            <a:pPr fontAlgn="base"/>
            <a:r>
              <a:rPr lang="en-IN" sz="2400" dirty="0" smtClean="0">
                <a:latin typeface="Corbel" pitchFamily="34" charset="0"/>
              </a:rPr>
              <a:t>The commonly used text properties are:</a:t>
            </a:r>
          </a:p>
          <a:p>
            <a:pPr lvl="1" fontAlgn="base"/>
            <a:r>
              <a:rPr lang="en-US" sz="1900" b="1" dirty="0" smtClean="0">
                <a:solidFill>
                  <a:schemeClr val="accent2">
                    <a:lumMod val="75000"/>
                  </a:schemeClr>
                </a:solidFill>
                <a:latin typeface="Corbel" pitchFamily="34" charset="0"/>
              </a:rPr>
              <a:t>color</a:t>
            </a:r>
            <a:endParaRPr lang="en-IN" sz="1900" b="1" dirty="0" smtClean="0">
              <a:solidFill>
                <a:schemeClr val="accent2">
                  <a:lumMod val="75000"/>
                </a:schemeClr>
              </a:solidFill>
              <a:latin typeface="Corbel" pitchFamily="34" charset="0"/>
            </a:endParaRPr>
          </a:p>
          <a:p>
            <a:pPr lvl="1" fontAlgn="base"/>
            <a:r>
              <a:rPr lang="en-IN" sz="1900" b="1" dirty="0" smtClean="0">
                <a:solidFill>
                  <a:srgbClr val="C00000"/>
                </a:solidFill>
                <a:latin typeface="Corbel" pitchFamily="34" charset="0"/>
              </a:rPr>
              <a:t>text-align</a:t>
            </a:r>
          </a:p>
          <a:p>
            <a:pPr lvl="1" fontAlgn="base"/>
            <a:r>
              <a:rPr lang="en-IN" sz="1900" b="1" dirty="0" smtClean="0">
                <a:solidFill>
                  <a:srgbClr val="0070C0"/>
                </a:solidFill>
                <a:latin typeface="Corbel" pitchFamily="34" charset="0"/>
              </a:rPr>
              <a:t>text-decoration</a:t>
            </a:r>
          </a:p>
          <a:p>
            <a:pPr lvl="1" fontAlgn="base"/>
            <a:r>
              <a:rPr lang="en-IN" sz="1900" b="1" dirty="0" smtClean="0">
                <a:solidFill>
                  <a:srgbClr val="00B050"/>
                </a:solidFill>
                <a:latin typeface="Corbel" pitchFamily="34" charset="0"/>
              </a:rPr>
              <a:t>text-transform</a:t>
            </a:r>
          </a:p>
          <a:p>
            <a:pPr lvl="1" fontAlgn="base"/>
            <a:r>
              <a:rPr lang="en-IN" sz="19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text-indent</a:t>
            </a:r>
          </a:p>
          <a:p>
            <a:pPr lvl="1" fontAlgn="base"/>
            <a:r>
              <a:rPr lang="en-IN" sz="1900" b="1" dirty="0" smtClean="0">
                <a:solidFill>
                  <a:srgbClr val="7030A0"/>
                </a:solidFill>
                <a:latin typeface="Corbel" pitchFamily="34" charset="0"/>
              </a:rPr>
              <a:t>line-height</a:t>
            </a:r>
          </a:p>
          <a:p>
            <a:pPr lvl="1" fontAlgn="base"/>
            <a:r>
              <a:rPr lang="en-IN" sz="1900" b="1" dirty="0" smtClean="0">
                <a:solidFill>
                  <a:schemeClr val="accent1"/>
                </a:solidFill>
                <a:latin typeface="Corbel" pitchFamily="34" charset="0"/>
              </a:rPr>
              <a:t>letter-spacing</a:t>
            </a:r>
          </a:p>
          <a:p>
            <a:pPr lvl="1" fontAlgn="base"/>
            <a:r>
              <a:rPr lang="en-IN" sz="1900" b="1" dirty="0" smtClean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word-spacing</a:t>
            </a:r>
          </a:p>
          <a:p>
            <a:endParaRPr lang="en-IN" sz="2400" dirty="0" smtClean="0"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6782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The Color Property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sz="2400" dirty="0" smtClean="0">
                <a:latin typeface="Corbel" pitchFamily="34" charset="0"/>
              </a:rPr>
              <a:t>The </a:t>
            </a:r>
            <a:r>
              <a:rPr lang="en-IN" sz="2400" b="1" dirty="0" err="1" smtClean="0">
                <a:solidFill>
                  <a:srgbClr val="00B050"/>
                </a:solidFill>
                <a:latin typeface="Corbel" pitchFamily="34" charset="0"/>
              </a:rPr>
              <a:t>color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 </a:t>
            </a:r>
            <a:r>
              <a:rPr lang="en-IN" sz="2400" dirty="0" smtClean="0">
                <a:latin typeface="Corbel" pitchFamily="34" charset="0"/>
              </a:rPr>
              <a:t>of the 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text</a:t>
            </a:r>
            <a:r>
              <a:rPr lang="en-IN" sz="2400" dirty="0" smtClean="0">
                <a:latin typeface="Corbel" pitchFamily="34" charset="0"/>
              </a:rPr>
              <a:t> is defined by the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CSS </a:t>
            </a:r>
            <a:r>
              <a:rPr lang="en-IN" sz="2400" b="1" dirty="0" err="1" smtClean="0">
                <a:solidFill>
                  <a:srgbClr val="7030A0"/>
                </a:solidFill>
                <a:latin typeface="Corbel" pitchFamily="34" charset="0"/>
              </a:rPr>
              <a:t>color</a:t>
            </a:r>
            <a:r>
              <a:rPr lang="en-IN" sz="2400" dirty="0" smtClean="0">
                <a:latin typeface="Corbel" pitchFamily="34" charset="0"/>
              </a:rPr>
              <a:t> property.</a:t>
            </a:r>
            <a:endParaRPr lang="en-US" sz="2600" dirty="0" smtClean="0">
              <a:latin typeface="Corbel" pitchFamily="34" charset="0"/>
            </a:endParaRPr>
          </a:p>
          <a:p>
            <a:endParaRPr lang="en-US" sz="2600" dirty="0" smtClean="0">
              <a:latin typeface="Corbel" pitchFamily="34" charset="0"/>
            </a:endParaRPr>
          </a:p>
          <a:p>
            <a:r>
              <a:rPr lang="en-US" sz="2600" b="1" u="sng" dirty="0" smtClean="0">
                <a:latin typeface="Corbel" pitchFamily="34" charset="0"/>
              </a:rPr>
              <a:t>Example:</a:t>
            </a:r>
          </a:p>
          <a:p>
            <a:pPr lvl="1"/>
            <a:endParaRPr lang="en-US" sz="2100" b="1" u="sng" dirty="0" smtClean="0">
              <a:solidFill>
                <a:srgbClr val="7030A0"/>
              </a:solidFill>
              <a:latin typeface="Corbel" pitchFamily="34" charset="0"/>
            </a:endParaRPr>
          </a:p>
          <a:p>
            <a:pPr marL="0" indent="0">
              <a:buNone/>
            </a:pPr>
            <a:r>
              <a:rPr lang="en-IN" sz="22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body </a:t>
            </a:r>
          </a:p>
          <a:p>
            <a:pPr marL="0" indent="0">
              <a:buNone/>
            </a:pPr>
            <a:r>
              <a:rPr lang="en-IN" sz="22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{</a:t>
            </a:r>
          </a:p>
          <a:p>
            <a:pPr marL="0" indent="0">
              <a:buNone/>
            </a:pPr>
            <a:r>
              <a:rPr lang="en-IN" sz="22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 </a:t>
            </a:r>
            <a:r>
              <a:rPr lang="en-IN" sz="2200" b="1" dirty="0" err="1" smtClean="0">
                <a:solidFill>
                  <a:srgbClr val="0070C0"/>
                </a:solidFill>
                <a:latin typeface="Corbel" pitchFamily="34" charset="0"/>
              </a:rPr>
              <a:t>color</a:t>
            </a:r>
            <a:r>
              <a:rPr lang="en-IN" sz="2200" b="1" dirty="0" smtClean="0">
                <a:solidFill>
                  <a:srgbClr val="0070C0"/>
                </a:solidFill>
                <a:latin typeface="Corbel" pitchFamily="34" charset="0"/>
              </a:rPr>
              <a:t>: </a:t>
            </a:r>
            <a:r>
              <a:rPr lang="en-IN" sz="2200" b="1" dirty="0" smtClean="0">
                <a:solidFill>
                  <a:srgbClr val="00B050"/>
                </a:solidFill>
                <a:latin typeface="Corbel" pitchFamily="34" charset="0"/>
              </a:rPr>
              <a:t>#434343;</a:t>
            </a:r>
          </a:p>
          <a:p>
            <a:pPr marL="0" indent="0">
              <a:buNone/>
            </a:pPr>
            <a:r>
              <a:rPr lang="en-IN" sz="22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}</a:t>
            </a:r>
            <a:endParaRPr lang="en-IN" sz="2200" b="1" u="sng" dirty="0" smtClean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 marL="0" indent="0">
              <a:buNone/>
            </a:pPr>
            <a:endParaRPr lang="en-IN" sz="2400" b="1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sz="2400" b="1" dirty="0" smtClean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endParaRPr lang="en-IN" sz="19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6782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The Text-Align Property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fontAlgn="base"/>
            <a:r>
              <a:rPr lang="en-IN" sz="2400" dirty="0" smtClean="0">
                <a:latin typeface="Corbel" pitchFamily="34" charset="0"/>
              </a:rPr>
              <a:t>The 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text-align</a:t>
            </a:r>
            <a:r>
              <a:rPr lang="en-IN" sz="2400" dirty="0" smtClean="0">
                <a:latin typeface="Corbel" pitchFamily="34" charset="0"/>
              </a:rPr>
              <a:t> property is used to set the 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horizontal alignment </a:t>
            </a:r>
            <a:r>
              <a:rPr lang="en-IN" sz="2400" dirty="0" smtClean="0">
                <a:latin typeface="Corbel" pitchFamily="34" charset="0"/>
              </a:rPr>
              <a:t>of the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text</a:t>
            </a:r>
            <a:r>
              <a:rPr lang="en-IN" sz="2400" dirty="0" smtClean="0">
                <a:latin typeface="Corbel" pitchFamily="34" charset="0"/>
              </a:rPr>
              <a:t>.</a:t>
            </a:r>
          </a:p>
          <a:p>
            <a:pPr fontAlgn="base"/>
            <a:endParaRPr lang="en-IN" sz="2400" dirty="0" smtClean="0">
              <a:latin typeface="Corbel" pitchFamily="34" charset="0"/>
            </a:endParaRPr>
          </a:p>
          <a:p>
            <a:pPr fontAlgn="base"/>
            <a:r>
              <a:rPr lang="en-IN" sz="2400" dirty="0" smtClean="0">
                <a:latin typeface="Corbel" pitchFamily="34" charset="0"/>
              </a:rPr>
              <a:t>Text can be aligned in </a:t>
            </a:r>
            <a:r>
              <a:rPr lang="en-IN" sz="2400" b="1" dirty="0" smtClean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four</a:t>
            </a:r>
            <a:r>
              <a:rPr lang="en-IN" sz="2400" dirty="0" smtClean="0">
                <a:latin typeface="Corbel" pitchFamily="34" charset="0"/>
              </a:rPr>
              <a:t> ways: to the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left</a:t>
            </a:r>
            <a:r>
              <a:rPr lang="en-IN" sz="2400" dirty="0" smtClean="0">
                <a:latin typeface="Corbel" pitchFamily="34" charset="0"/>
              </a:rPr>
              <a:t>, </a:t>
            </a:r>
            <a:r>
              <a:rPr lang="en-IN" sz="2400" b="1" dirty="0" smtClean="0">
                <a:solidFill>
                  <a:schemeClr val="accent1"/>
                </a:solidFill>
                <a:latin typeface="Corbel" pitchFamily="34" charset="0"/>
              </a:rPr>
              <a:t>right</a:t>
            </a:r>
            <a:r>
              <a:rPr lang="en-IN" sz="2400" dirty="0" smtClean="0">
                <a:latin typeface="Corbel" pitchFamily="34" charset="0"/>
              </a:rPr>
              <a:t>,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centre</a:t>
            </a:r>
            <a:r>
              <a:rPr lang="en-IN" sz="2400" dirty="0" smtClean="0">
                <a:latin typeface="Corbel" pitchFamily="34" charset="0"/>
              </a:rPr>
              <a:t> or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justify</a:t>
            </a:r>
            <a:r>
              <a:rPr lang="en-IN" sz="2400" dirty="0" smtClean="0">
                <a:latin typeface="Corbel" pitchFamily="34" charset="0"/>
              </a:rPr>
              <a:t> (straight left and right margins).</a:t>
            </a:r>
          </a:p>
          <a:p>
            <a:pPr fontAlgn="base"/>
            <a:endParaRPr lang="en-IN" sz="2400" dirty="0" smtClean="0">
              <a:latin typeface="Corbel" pitchFamily="34" charset="0"/>
            </a:endParaRPr>
          </a:p>
          <a:p>
            <a:pPr fontAlgn="base"/>
            <a:endParaRPr lang="en-IN" sz="2400" dirty="0" smtClean="0">
              <a:latin typeface="Corbel" pitchFamily="34" charset="0"/>
            </a:endParaRPr>
          </a:p>
          <a:p>
            <a:pPr lvl="1">
              <a:buNone/>
            </a:pPr>
            <a:endParaRPr lang="en-US" sz="2100" b="1" u="sng" dirty="0" smtClean="0">
              <a:solidFill>
                <a:srgbClr val="7030A0"/>
              </a:solidFill>
              <a:latin typeface="Corbel" pitchFamily="34" charset="0"/>
            </a:endParaRPr>
          </a:p>
          <a:p>
            <a:pPr lvl="1"/>
            <a:endParaRPr lang="en-IN" sz="2100" b="1" u="sng" dirty="0" smtClean="0">
              <a:solidFill>
                <a:srgbClr val="7030A0"/>
              </a:solidFill>
              <a:latin typeface="Corbel" pitchFamily="34" charset="0"/>
            </a:endParaRPr>
          </a:p>
          <a:p>
            <a:pPr marL="0" indent="0">
              <a:buNone/>
            </a:pPr>
            <a:endParaRPr lang="en-IN" sz="2400" b="1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sz="2400" b="1" dirty="0" smtClean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endParaRPr lang="en-IN" sz="19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  <p:pic>
        <p:nvPicPr>
          <p:cNvPr id="7" name="Picture 6" descr="tp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20" y="3786190"/>
            <a:ext cx="8572560" cy="2320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6782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Example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lvl="1">
              <a:buNone/>
            </a:pPr>
            <a:r>
              <a:rPr lang="en-IN" dirty="0" smtClean="0"/>
              <a:t>  </a:t>
            </a: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h1 </a:t>
            </a:r>
          </a:p>
          <a:p>
            <a:pPr lvl="1">
              <a:buNone/>
            </a:pP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 { </a:t>
            </a:r>
          </a:p>
          <a:p>
            <a:pPr lvl="1">
              <a:buNone/>
            </a:pPr>
            <a:r>
              <a:rPr lang="en-IN" b="1" dirty="0" smtClean="0">
                <a:solidFill>
                  <a:srgbClr val="0070C0"/>
                </a:solidFill>
                <a:latin typeface="Corbel" pitchFamily="34" charset="0"/>
              </a:rPr>
              <a:t>      text-align: </a:t>
            </a:r>
            <a:r>
              <a:rPr lang="en-IN" b="1" dirty="0" err="1" smtClean="0">
                <a:solidFill>
                  <a:srgbClr val="00B050"/>
                </a:solidFill>
                <a:latin typeface="Corbel" pitchFamily="34" charset="0"/>
              </a:rPr>
              <a:t>center</a:t>
            </a:r>
            <a:r>
              <a:rPr lang="en-IN" b="1" dirty="0" smtClean="0">
                <a:solidFill>
                  <a:srgbClr val="00B050"/>
                </a:solidFill>
                <a:latin typeface="Corbel" pitchFamily="34" charset="0"/>
              </a:rPr>
              <a:t>; </a:t>
            </a:r>
          </a:p>
          <a:p>
            <a:pPr lvl="1">
              <a:buNone/>
            </a:pP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 } </a:t>
            </a:r>
          </a:p>
          <a:p>
            <a:pPr lvl="1">
              <a:buNone/>
            </a:pP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  </a:t>
            </a:r>
          </a:p>
          <a:p>
            <a:pPr lvl="1">
              <a:buNone/>
            </a:pP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  p </a:t>
            </a:r>
          </a:p>
          <a:p>
            <a:pPr lvl="1">
              <a:buNone/>
            </a:pP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  { </a:t>
            </a:r>
          </a:p>
          <a:p>
            <a:pPr lvl="1">
              <a:buNone/>
            </a:pP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     </a:t>
            </a:r>
            <a:r>
              <a:rPr lang="en-IN" b="1" dirty="0" smtClean="0">
                <a:solidFill>
                  <a:srgbClr val="0070C0"/>
                </a:solidFill>
                <a:latin typeface="Corbel" pitchFamily="34" charset="0"/>
              </a:rPr>
              <a:t>text-align: </a:t>
            </a:r>
            <a:r>
              <a:rPr lang="en-IN" b="1" dirty="0" smtClean="0">
                <a:solidFill>
                  <a:srgbClr val="00B050"/>
                </a:solidFill>
                <a:latin typeface="Corbel" pitchFamily="34" charset="0"/>
              </a:rPr>
              <a:t>justify; </a:t>
            </a:r>
          </a:p>
          <a:p>
            <a:pPr lvl="1">
              <a:buNone/>
            </a:pP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   }</a:t>
            </a:r>
            <a:endParaRPr lang="en-IN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6782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The Text-Decoration Property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fontAlgn="base"/>
            <a:r>
              <a:rPr lang="en-IN" sz="2400" dirty="0" smtClean="0">
                <a:latin typeface="Corbel" pitchFamily="34" charset="0"/>
              </a:rPr>
              <a:t>The 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text-decoration</a:t>
            </a:r>
            <a:r>
              <a:rPr lang="en-IN" sz="2400" dirty="0" smtClean="0">
                <a:latin typeface="Corbel" pitchFamily="34" charset="0"/>
              </a:rPr>
              <a:t> property is used to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set</a:t>
            </a:r>
            <a:r>
              <a:rPr lang="en-IN" sz="2400" dirty="0" smtClean="0">
                <a:latin typeface="Corbel" pitchFamily="34" charset="0"/>
              </a:rPr>
              <a:t> or 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remove 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the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decorations</a:t>
            </a:r>
            <a:r>
              <a:rPr lang="en-IN" sz="2400" dirty="0" smtClean="0">
                <a:latin typeface="Corbel" pitchFamily="34" charset="0"/>
              </a:rPr>
              <a:t> from </a:t>
            </a:r>
            <a:r>
              <a:rPr lang="en-IN" sz="2400" b="1" dirty="0" smtClean="0">
                <a:solidFill>
                  <a:schemeClr val="accent1"/>
                </a:solidFill>
                <a:latin typeface="Corbel" pitchFamily="34" charset="0"/>
              </a:rPr>
              <a:t>text</a:t>
            </a:r>
            <a:r>
              <a:rPr lang="en-IN" sz="2400" dirty="0" smtClean="0">
                <a:latin typeface="Corbel" pitchFamily="34" charset="0"/>
              </a:rPr>
              <a:t>.</a:t>
            </a:r>
          </a:p>
          <a:p>
            <a:pPr fontAlgn="base"/>
            <a:endParaRPr lang="en-IN" sz="2400" dirty="0" smtClean="0">
              <a:latin typeface="Corbel" pitchFamily="34" charset="0"/>
            </a:endParaRPr>
          </a:p>
          <a:p>
            <a:pPr fontAlgn="base"/>
            <a:r>
              <a:rPr lang="en-IN" sz="2400" dirty="0" smtClean="0">
                <a:latin typeface="Corbel" pitchFamily="34" charset="0"/>
              </a:rPr>
              <a:t>This property typically accepts one of the following values: </a:t>
            </a:r>
          </a:p>
          <a:p>
            <a:pPr lvl="1" fontAlgn="base"/>
            <a:endParaRPr lang="en-IN" sz="1900" dirty="0" smtClean="0">
              <a:latin typeface="Corbel" pitchFamily="34" charset="0"/>
            </a:endParaRPr>
          </a:p>
          <a:p>
            <a:pPr lvl="1" fontAlgn="base"/>
            <a:r>
              <a:rPr lang="en-IN" sz="1900" b="1" dirty="0" smtClean="0">
                <a:solidFill>
                  <a:srgbClr val="00B050"/>
                </a:solidFill>
                <a:latin typeface="Corbel" pitchFamily="34" charset="0"/>
              </a:rPr>
              <a:t>underline</a:t>
            </a:r>
          </a:p>
          <a:p>
            <a:pPr lvl="1" fontAlgn="base"/>
            <a:r>
              <a:rPr lang="en-IN" sz="1900" b="1" dirty="0" err="1" smtClean="0">
                <a:solidFill>
                  <a:srgbClr val="0070C0"/>
                </a:solidFill>
                <a:latin typeface="Corbel" pitchFamily="34" charset="0"/>
              </a:rPr>
              <a:t>overline</a:t>
            </a:r>
            <a:endParaRPr lang="en-IN" sz="1900" b="1" dirty="0" smtClean="0">
              <a:solidFill>
                <a:srgbClr val="0070C0"/>
              </a:solidFill>
              <a:latin typeface="Corbel" pitchFamily="34" charset="0"/>
            </a:endParaRPr>
          </a:p>
          <a:p>
            <a:pPr lvl="1" fontAlgn="base"/>
            <a:r>
              <a:rPr lang="en-IN" sz="19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line-through and </a:t>
            </a:r>
          </a:p>
          <a:p>
            <a:pPr lvl="1" fontAlgn="base"/>
            <a:r>
              <a:rPr lang="en-IN" sz="1900" b="1" dirty="0" smtClean="0">
                <a:solidFill>
                  <a:srgbClr val="7030A0"/>
                </a:solidFill>
                <a:latin typeface="Corbel" pitchFamily="34" charset="0"/>
              </a:rPr>
              <a:t>none</a:t>
            </a:r>
          </a:p>
          <a:p>
            <a:pPr fontAlgn="base"/>
            <a:endParaRPr lang="en-IN" sz="2400" dirty="0" smtClean="0">
              <a:latin typeface="Corbel" pitchFamily="34" charset="0"/>
            </a:endParaRPr>
          </a:p>
          <a:p>
            <a:pPr fontAlgn="base"/>
            <a:endParaRPr lang="en-IN" sz="2400" dirty="0" smtClean="0">
              <a:latin typeface="Corbel" pitchFamily="34" charset="0"/>
            </a:endParaRPr>
          </a:p>
          <a:p>
            <a:pPr lvl="1">
              <a:buNone/>
            </a:pPr>
            <a:endParaRPr lang="en-US" sz="2100" b="1" u="sng" dirty="0" smtClean="0">
              <a:solidFill>
                <a:srgbClr val="7030A0"/>
              </a:solidFill>
              <a:latin typeface="Corbel" pitchFamily="34" charset="0"/>
            </a:endParaRPr>
          </a:p>
          <a:p>
            <a:pPr lvl="1"/>
            <a:endParaRPr lang="en-IN" sz="2100" b="1" u="sng" dirty="0" smtClean="0">
              <a:solidFill>
                <a:srgbClr val="7030A0"/>
              </a:solidFill>
              <a:latin typeface="Corbel" pitchFamily="34" charset="0"/>
            </a:endParaRPr>
          </a:p>
          <a:p>
            <a:pPr marL="0" indent="0">
              <a:buNone/>
            </a:pPr>
            <a:endParaRPr lang="en-IN" sz="2400" b="1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sz="2400" b="1" dirty="0" smtClean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endParaRPr lang="en-IN" sz="19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6782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Example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lvl="1">
              <a:buNone/>
            </a:pP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h1 </a:t>
            </a:r>
          </a:p>
          <a:p>
            <a:pPr lvl="1">
              <a:buNone/>
            </a:pP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 { </a:t>
            </a:r>
          </a:p>
          <a:p>
            <a:pPr lvl="1">
              <a:buNone/>
            </a:pP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     </a:t>
            </a:r>
            <a:r>
              <a:rPr lang="en-IN" b="1" dirty="0" smtClean="0">
                <a:solidFill>
                  <a:srgbClr val="0070C0"/>
                </a:solidFill>
                <a:latin typeface="Corbel" pitchFamily="34" charset="0"/>
              </a:rPr>
              <a:t>text-decoration:</a:t>
            </a: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</a:t>
            </a:r>
            <a:r>
              <a:rPr lang="en-IN" b="1" dirty="0" err="1" smtClean="0">
                <a:solidFill>
                  <a:srgbClr val="00B050"/>
                </a:solidFill>
                <a:latin typeface="Corbel" pitchFamily="34" charset="0"/>
              </a:rPr>
              <a:t>overline</a:t>
            </a:r>
            <a:r>
              <a:rPr lang="en-IN" b="1" dirty="0" smtClean="0">
                <a:solidFill>
                  <a:srgbClr val="00B050"/>
                </a:solidFill>
                <a:latin typeface="Corbel" pitchFamily="34" charset="0"/>
              </a:rPr>
              <a:t>; </a:t>
            </a:r>
          </a:p>
          <a:p>
            <a:pPr lvl="1">
              <a:buNone/>
            </a:pP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 } </a:t>
            </a:r>
          </a:p>
          <a:p>
            <a:pPr lvl="1">
              <a:buNone/>
            </a:pP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 h2 </a:t>
            </a:r>
          </a:p>
          <a:p>
            <a:pPr lvl="1">
              <a:buNone/>
            </a:pP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  { </a:t>
            </a:r>
          </a:p>
          <a:p>
            <a:pPr lvl="1">
              <a:buNone/>
            </a:pP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       </a:t>
            </a:r>
            <a:r>
              <a:rPr lang="en-IN" b="1" dirty="0" smtClean="0">
                <a:solidFill>
                  <a:srgbClr val="0070C0"/>
                </a:solidFill>
                <a:latin typeface="Corbel" pitchFamily="34" charset="0"/>
              </a:rPr>
              <a:t>text-decoration:</a:t>
            </a: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</a:t>
            </a:r>
            <a:r>
              <a:rPr lang="en-IN" b="1" dirty="0" smtClean="0">
                <a:solidFill>
                  <a:srgbClr val="00B050"/>
                </a:solidFill>
                <a:latin typeface="Corbel" pitchFamily="34" charset="0"/>
              </a:rPr>
              <a:t>line-through; </a:t>
            </a:r>
          </a:p>
          <a:p>
            <a:pPr lvl="1">
              <a:buNone/>
            </a:pP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  } </a:t>
            </a:r>
          </a:p>
          <a:p>
            <a:pPr lvl="1">
              <a:buNone/>
            </a:pP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  h3 </a:t>
            </a:r>
          </a:p>
          <a:p>
            <a:pPr lvl="1">
              <a:buNone/>
            </a:pP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   { </a:t>
            </a:r>
          </a:p>
          <a:p>
            <a:pPr lvl="1">
              <a:buNone/>
            </a:pP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        </a:t>
            </a:r>
            <a:r>
              <a:rPr lang="en-IN" b="1" dirty="0" smtClean="0">
                <a:solidFill>
                  <a:srgbClr val="0070C0"/>
                </a:solidFill>
                <a:latin typeface="Corbel" pitchFamily="34" charset="0"/>
              </a:rPr>
              <a:t>text-decoration: </a:t>
            </a:r>
            <a:r>
              <a:rPr lang="en-IN" b="1" dirty="0" smtClean="0">
                <a:solidFill>
                  <a:srgbClr val="00B050"/>
                </a:solidFill>
                <a:latin typeface="Corbel" pitchFamily="34" charset="0"/>
              </a:rPr>
              <a:t>underline; </a:t>
            </a:r>
          </a:p>
          <a:p>
            <a:pPr lvl="1">
              <a:buNone/>
            </a:pP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    }</a:t>
            </a:r>
            <a:endParaRPr lang="en-IN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6782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Removing Underline From Links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fontAlgn="base"/>
            <a:r>
              <a:rPr lang="en-IN" sz="2400" dirty="0" smtClean="0">
                <a:latin typeface="Corbel" pitchFamily="34" charset="0"/>
              </a:rPr>
              <a:t>The 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text-decoration</a:t>
            </a:r>
            <a:r>
              <a:rPr lang="en-IN" sz="2400" dirty="0" smtClean="0">
                <a:latin typeface="Corbel" pitchFamily="34" charset="0"/>
              </a:rPr>
              <a:t> property is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extensively</a:t>
            </a:r>
            <a:r>
              <a:rPr lang="en-IN" sz="2400" dirty="0" smtClean="0">
                <a:latin typeface="Corbel" pitchFamily="34" charset="0"/>
              </a:rPr>
              <a:t> used to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remove </a:t>
            </a:r>
            <a:r>
              <a:rPr lang="en-IN" sz="2400" dirty="0" smtClean="0">
                <a:latin typeface="Corbel" pitchFamily="34" charset="0"/>
              </a:rPr>
              <a:t>the 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default underline </a:t>
            </a:r>
            <a:r>
              <a:rPr lang="en-IN" sz="2400" dirty="0" smtClean="0">
                <a:latin typeface="Corbel" pitchFamily="34" charset="0"/>
              </a:rPr>
              <a:t>from the 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HTML hyperlinks</a:t>
            </a:r>
            <a:r>
              <a:rPr lang="en-IN" sz="2400" dirty="0" smtClean="0">
                <a:latin typeface="Corbel" pitchFamily="34" charset="0"/>
              </a:rPr>
              <a:t>. </a:t>
            </a:r>
          </a:p>
          <a:p>
            <a:pPr fontAlgn="base"/>
            <a:endParaRPr lang="en-IN" sz="2400" dirty="0" smtClean="0">
              <a:latin typeface="Corbel" pitchFamily="34" charset="0"/>
            </a:endParaRPr>
          </a:p>
          <a:p>
            <a:pPr fontAlgn="base"/>
            <a:endParaRPr lang="en-IN" sz="2400" dirty="0" smtClean="0">
              <a:latin typeface="Corbel" pitchFamily="34" charset="0"/>
            </a:endParaRPr>
          </a:p>
          <a:p>
            <a:pPr fontAlgn="base"/>
            <a:r>
              <a:rPr lang="en-IN" sz="2400" dirty="0" smtClean="0">
                <a:latin typeface="Corbel" pitchFamily="34" charset="0"/>
              </a:rPr>
              <a:t>Example:</a:t>
            </a:r>
          </a:p>
          <a:p>
            <a:pPr fontAlgn="base">
              <a:buNone/>
            </a:pPr>
            <a:r>
              <a:rPr lang="en-IN" sz="22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 </a:t>
            </a:r>
          </a:p>
          <a:p>
            <a:pPr fontAlgn="base">
              <a:buNone/>
            </a:pPr>
            <a:r>
              <a:rPr lang="en-IN" sz="22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{ </a:t>
            </a:r>
          </a:p>
          <a:p>
            <a:pPr fontAlgn="base">
              <a:buNone/>
            </a:pPr>
            <a:r>
              <a:rPr lang="en-IN" sz="22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</a:t>
            </a:r>
            <a:r>
              <a:rPr lang="en-IN" sz="2200" b="1" dirty="0" smtClean="0">
                <a:solidFill>
                  <a:srgbClr val="0070C0"/>
                </a:solidFill>
                <a:latin typeface="Corbel" pitchFamily="34" charset="0"/>
              </a:rPr>
              <a:t>text-decoration: </a:t>
            </a:r>
            <a:r>
              <a:rPr lang="en-IN" sz="2200" b="1" dirty="0" smtClean="0">
                <a:solidFill>
                  <a:srgbClr val="00B050"/>
                </a:solidFill>
                <a:latin typeface="Corbel" pitchFamily="34" charset="0"/>
              </a:rPr>
              <a:t>none;</a:t>
            </a:r>
          </a:p>
          <a:p>
            <a:pPr fontAlgn="base">
              <a:buNone/>
            </a:pPr>
            <a:r>
              <a:rPr lang="en-IN" sz="22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}</a:t>
            </a:r>
            <a:endParaRPr lang="en-IN" sz="2200" b="1" u="sng" dirty="0" smtClean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 marL="0" indent="0">
              <a:buNone/>
            </a:pPr>
            <a:endParaRPr lang="en-IN" sz="2400" b="1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sz="2400" b="1" dirty="0" smtClean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endParaRPr lang="en-IN" sz="19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6782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/>
      <a:lstStyle/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7913</TotalTime>
  <Words>220</Words>
  <Application>Microsoft Office PowerPoint</Application>
  <PresentationFormat>On-screen Show (4:3)</PresentationFormat>
  <Paragraphs>198</Paragraphs>
  <Slides>20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Civic</vt:lpstr>
      <vt:lpstr>Slide 1</vt:lpstr>
      <vt:lpstr>Today’s Agenda</vt:lpstr>
      <vt:lpstr>Handling Text In CSS</vt:lpstr>
      <vt:lpstr>The Color Property</vt:lpstr>
      <vt:lpstr>The Text-Align Property</vt:lpstr>
      <vt:lpstr>Example</vt:lpstr>
      <vt:lpstr>The Text-Decoration Property</vt:lpstr>
      <vt:lpstr>Example</vt:lpstr>
      <vt:lpstr>Removing Underline From Links</vt:lpstr>
      <vt:lpstr>The Text-Transform Property</vt:lpstr>
      <vt:lpstr>Example</vt:lpstr>
      <vt:lpstr>The Text-Indent Property</vt:lpstr>
      <vt:lpstr>Example</vt:lpstr>
      <vt:lpstr>The Letter-Spacing Property</vt:lpstr>
      <vt:lpstr>Example</vt:lpstr>
      <vt:lpstr>The Word-Spacing Property</vt:lpstr>
      <vt:lpstr>Example</vt:lpstr>
      <vt:lpstr>The Line-Height Property</vt:lpstr>
      <vt:lpstr>Example</vt:lpstr>
      <vt:lpstr>End Of Lecture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palash</dc:creator>
  <cp:lastModifiedBy>Sachin</cp:lastModifiedBy>
  <cp:revision>654</cp:revision>
  <dcterms:created xsi:type="dcterms:W3CDTF">2016-02-04T12:02:26Z</dcterms:created>
  <dcterms:modified xsi:type="dcterms:W3CDTF">2020-06-16T08:54:23Z</dcterms:modified>
</cp:coreProperties>
</file>