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258" r:id="rId3"/>
    <p:sldId id="524" r:id="rId4"/>
    <p:sldId id="677" r:id="rId5"/>
    <p:sldId id="678" r:id="rId6"/>
    <p:sldId id="636" r:id="rId7"/>
    <p:sldId id="675" r:id="rId8"/>
    <p:sldId id="679" r:id="rId9"/>
    <p:sldId id="680" r:id="rId10"/>
    <p:sldId id="639" r:id="rId11"/>
    <p:sldId id="681" r:id="rId12"/>
    <p:sldId id="663" r:id="rId13"/>
    <p:sldId id="683" r:id="rId14"/>
    <p:sldId id="682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30" autoAdjust="0"/>
    <p:restoredTop sz="93768" autoAdjust="0"/>
  </p:normalViewPr>
  <p:slideViewPr>
    <p:cSldViewPr>
      <p:cViewPr varScale="1">
        <p:scale>
          <a:sx n="85" d="100"/>
          <a:sy n="85" d="100"/>
        </p:scale>
        <p:origin x="-9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18-06-2020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6/18/2020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 smtClean="0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Lecture-16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ol.in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list-style-position: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inside;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 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ol.out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list-style-position: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outside;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list-style-image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 can also set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image</a:t>
            </a:r>
            <a:r>
              <a:rPr lang="en-IN" sz="2400" dirty="0" smtClean="0">
                <a:latin typeface="Corbel" pitchFamily="34" charset="0"/>
              </a:rPr>
              <a:t> as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marker </a:t>
            </a:r>
            <a:r>
              <a:rPr lang="en-IN" sz="2400" dirty="0" smtClean="0">
                <a:latin typeface="Corbel" pitchFamily="34" charset="0"/>
              </a:rPr>
              <a:t>using the property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list-style-image</a:t>
            </a:r>
            <a:r>
              <a:rPr lang="en-IN" sz="2400" dirty="0" smtClean="0">
                <a:latin typeface="Corbel" pitchFamily="34" charset="0"/>
              </a:rPr>
              <a:t> 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u="sng" dirty="0" smtClean="0">
                <a:latin typeface="Corbel" pitchFamily="34" charset="0"/>
              </a:rPr>
              <a:t>Example:</a:t>
            </a:r>
          </a:p>
          <a:p>
            <a:pPr lvl="1"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b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list-style-image: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("images/bullet.png");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fontAlgn="base">
              <a:buNone/>
            </a:pPr>
            <a:endParaRPr lang="en-IN" sz="2400" b="1" u="sng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rule</a:t>
            </a:r>
            <a:r>
              <a:rPr lang="en-IN" sz="2400" dirty="0" smtClean="0">
                <a:latin typeface="Corbel" pitchFamily="34" charset="0"/>
              </a:rPr>
              <a:t> in the above code assigns a PNG image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“bullet.png" </a:t>
            </a:r>
            <a:r>
              <a:rPr lang="en-IN" sz="2400" dirty="0" smtClean="0">
                <a:latin typeface="Corbel" pitchFamily="34" charset="0"/>
              </a:rPr>
              <a:t>as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marker</a:t>
            </a:r>
            <a:endParaRPr lang="en-IN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All List Properties </a:t>
            </a:r>
            <a:b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 Once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</a:t>
            </a:r>
            <a:r>
              <a:rPr lang="en-IN" sz="2400" dirty="0" smtClean="0">
                <a:latin typeface="Corbel" pitchFamily="34" charset="0"/>
              </a:rPr>
              <a:t> property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shorthand property </a:t>
            </a:r>
            <a:r>
              <a:rPr lang="en-IN" sz="2400" dirty="0" smtClean="0">
                <a:latin typeface="Corbel" pitchFamily="34" charset="0"/>
              </a:rPr>
              <a:t>for defining all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three properties</a:t>
            </a:r>
            <a:r>
              <a:rPr lang="en-IN" sz="2400" dirty="0" smtClean="0">
                <a:latin typeface="Corbel" pitchFamily="34" charset="0"/>
              </a:rPr>
              <a:t> 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list-style-type</a:t>
            </a:r>
            <a:r>
              <a:rPr lang="en-IN" sz="2400" dirty="0" smtClean="0">
                <a:latin typeface="Corbel" pitchFamily="34" charset="0"/>
              </a:rPr>
              <a:t>,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list-style-image</a:t>
            </a:r>
            <a:r>
              <a:rPr lang="en-IN" sz="2400" dirty="0" smtClean="0">
                <a:latin typeface="Corbel" pitchFamily="34" charset="0"/>
              </a:rPr>
              <a:t>, and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list-style-position</a:t>
            </a:r>
            <a:r>
              <a:rPr lang="en-IN" sz="2400" dirty="0" smtClean="0">
                <a:latin typeface="Corbel" pitchFamily="34" charset="0"/>
              </a:rPr>
              <a:t> of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one place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list-style: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square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inside </a:t>
            </a:r>
            <a:r>
              <a:rPr lang="en-IN" sz="2200" b="1" dirty="0" err="1" smtClean="0">
                <a:solidFill>
                  <a:schemeClr val="accent1"/>
                </a:solidFill>
                <a:latin typeface="Corbel" pitchFamily="34" charset="0"/>
              </a:rPr>
              <a:t>url</a:t>
            </a:r>
            <a:r>
              <a:rPr lang="en-IN" sz="2200" b="1" dirty="0" smtClean="0">
                <a:solidFill>
                  <a:schemeClr val="accent1"/>
                </a:solidFill>
                <a:latin typeface="Corbel" pitchFamily="34" charset="0"/>
              </a:rPr>
              <a:t>("images/bullet.png");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Nav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Bar Using Lists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 lists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frequently used </a:t>
            </a:r>
            <a:r>
              <a:rPr lang="en-IN" sz="2400" dirty="0" smtClean="0">
                <a:latin typeface="Corbel" pitchFamily="34" charset="0"/>
              </a:rPr>
              <a:t>to create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horizontal navigation bar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menu</a:t>
            </a:r>
            <a:r>
              <a:rPr lang="en-IN" sz="2400" dirty="0" smtClean="0">
                <a:latin typeface="Corbel" pitchFamily="34" charset="0"/>
              </a:rPr>
              <a:t> that typically appears at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top</a:t>
            </a:r>
            <a:r>
              <a:rPr lang="en-IN" sz="2400" dirty="0" smtClean="0">
                <a:latin typeface="Corbel" pitchFamily="34" charset="0"/>
              </a:rPr>
              <a:t> of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website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But since 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list items </a:t>
            </a:r>
            <a:r>
              <a:rPr lang="en-IN" sz="2400" dirty="0" smtClean="0">
                <a:latin typeface="Corbel" pitchFamily="34" charset="0"/>
              </a:rPr>
              <a:t>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block elements</a:t>
            </a:r>
            <a:r>
              <a:rPr lang="en-IN" sz="2400" dirty="0" smtClean="0">
                <a:latin typeface="Corbel" pitchFamily="34" charset="0"/>
              </a:rPr>
              <a:t>, so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display</a:t>
            </a:r>
            <a:r>
              <a:rPr lang="en-IN" sz="2400" dirty="0" smtClean="0">
                <a:latin typeface="Corbel" pitchFamily="34" charset="0"/>
              </a:rPr>
              <a:t> them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inline</a:t>
            </a:r>
            <a:r>
              <a:rPr lang="en-IN" sz="2400" dirty="0" smtClean="0">
                <a:latin typeface="Corbel" pitchFamily="34" charset="0"/>
              </a:rPr>
              <a:t> we need to use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CSS display property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padding: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none;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#f2f2f2;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 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display: 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inline-block;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	      	}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display: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block;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padding: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10px 25px;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#333;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text-decoration: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none;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a:hover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#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fff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background: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#939393; </a:t>
            </a:r>
          </a:p>
          <a:p>
            <a:pPr lvl="1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scalive4u@gmail.com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200" b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Styling Tables In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CSS</a:t>
            </a:r>
            <a:endParaRPr lang="en-US" b="1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Styling  Lists In CSS</a:t>
            </a:r>
          </a:p>
          <a:p>
            <a:pPr>
              <a:buSzPct val="100000"/>
            </a:pP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00B050"/>
                </a:solidFill>
                <a:latin typeface="Corbel" pitchFamily="34" charset="0"/>
              </a:rPr>
              <a:t>CSS List Properties</a:t>
            </a:r>
            <a:endParaRPr lang="en-US" sz="2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Making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Nav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 Bar Using List</a:t>
            </a:r>
            <a:endParaRPr lang="en-US" sz="28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Lists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latin typeface="Corbel" pitchFamily="34" charset="0"/>
              </a:rPr>
              <a:t>provides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several properties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styling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formatting</a:t>
            </a:r>
            <a:r>
              <a:rPr lang="en-IN" sz="2400" dirty="0" smtClean="0">
                <a:latin typeface="Corbel" pitchFamily="34" charset="0"/>
              </a:rPr>
              <a:t> the most commonly used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unordered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ordered</a:t>
            </a:r>
            <a:r>
              <a:rPr lang="en-IN" sz="2400" dirty="0" smtClean="0">
                <a:latin typeface="Corbel" pitchFamily="34" charset="0"/>
              </a:rPr>
              <a:t> lists.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These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CSS list properties </a:t>
            </a:r>
            <a:r>
              <a:rPr lang="en-IN" sz="2400" dirty="0" smtClean="0">
                <a:latin typeface="Corbel" pitchFamily="34" charset="0"/>
              </a:rPr>
              <a:t>typically allow you to: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Control 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shape</a:t>
            </a:r>
            <a:r>
              <a:rPr lang="en-IN" sz="1900" dirty="0" smtClean="0">
                <a:latin typeface="Corbel" pitchFamily="34" charset="0"/>
              </a:rPr>
              <a:t> or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appearance</a:t>
            </a:r>
            <a:r>
              <a:rPr lang="en-IN" sz="1900" dirty="0" smtClean="0">
                <a:latin typeface="Corbel" pitchFamily="34" charset="0"/>
              </a:rPr>
              <a:t> of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marker.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Set </a:t>
            </a:r>
            <a:r>
              <a:rPr lang="en-IN" sz="1900" dirty="0" smtClean="0">
                <a:latin typeface="Corbel" pitchFamily="34" charset="0"/>
              </a:rPr>
              <a:t>the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distance</a:t>
            </a:r>
            <a:r>
              <a:rPr lang="en-IN" sz="1900" dirty="0" smtClean="0">
                <a:latin typeface="Corbel" pitchFamily="34" charset="0"/>
              </a:rPr>
              <a:t> between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 </a:t>
            </a:r>
            <a:r>
              <a:rPr lang="en-IN" sz="1900" dirty="0" smtClean="0">
                <a:latin typeface="Corbel" pitchFamily="34" charset="0"/>
              </a:rPr>
              <a:t>and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text </a:t>
            </a:r>
            <a:r>
              <a:rPr lang="en-IN" sz="1900" dirty="0" smtClean="0">
                <a:latin typeface="Corbel" pitchFamily="34" charset="0"/>
              </a:rPr>
              <a:t>in the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list</a:t>
            </a:r>
            <a:r>
              <a:rPr lang="en-IN" sz="1900" dirty="0" smtClean="0">
                <a:latin typeface="Corbel" pitchFamily="34" charset="0"/>
              </a:rPr>
              <a:t>.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latin typeface="Corbel" pitchFamily="34" charset="0"/>
              </a:rPr>
              <a:t>Specify an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image </a:t>
            </a:r>
            <a:r>
              <a:rPr lang="en-IN" sz="1900" dirty="0" smtClean="0">
                <a:latin typeface="Corbel" pitchFamily="34" charset="0"/>
              </a:rPr>
              <a:t>for the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 </a:t>
            </a:r>
            <a:r>
              <a:rPr lang="en-IN" sz="1900" dirty="0" smtClean="0">
                <a:latin typeface="Corbel" pitchFamily="34" charset="0"/>
              </a:rPr>
              <a:t>rather than a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bullet point </a:t>
            </a:r>
            <a:r>
              <a:rPr lang="en-IN" sz="1900" dirty="0" smtClean="0">
                <a:latin typeface="Corbel" pitchFamily="34" charset="0"/>
              </a:rPr>
              <a:t>or </a:t>
            </a:r>
            <a:r>
              <a:rPr lang="en-IN" sz="1900" b="1" dirty="0" smtClean="0">
                <a:solidFill>
                  <a:schemeClr val="accent6"/>
                </a:solidFill>
                <a:latin typeface="Corbel" pitchFamily="34" charset="0"/>
              </a:rPr>
              <a:t>number</a:t>
            </a:r>
            <a:r>
              <a:rPr lang="en-IN" sz="1900" dirty="0" smtClean="0">
                <a:latin typeface="Corbel" pitchFamily="34" charset="0"/>
              </a:rPr>
              <a:t>.</a:t>
            </a:r>
            <a:endParaRPr lang="en-IN" sz="19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Styling Lists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Following are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properties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provided 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CSS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any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fontAlgn="base"/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 fontAlgn="base"/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list-style-type</a:t>
            </a:r>
          </a:p>
          <a:p>
            <a:pPr lvl="1" fontAlgn="base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list-style-position</a:t>
            </a:r>
          </a:p>
          <a:p>
            <a:pPr lvl="1" fontAlgn="base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list-style-image </a:t>
            </a:r>
          </a:p>
          <a:p>
            <a:pPr lvl="1" fontAlgn="base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list-style </a:t>
            </a:r>
            <a:endParaRPr lang="en-IN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list-style-type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</a:t>
            </a:r>
            <a:r>
              <a:rPr lang="en-IN" sz="2400" dirty="0" smtClean="0">
                <a:solidFill>
                  <a:srgbClr val="FFFF0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l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ist-style-type</a:t>
            </a:r>
            <a:r>
              <a:rPr lang="en-IN" sz="2400" dirty="0" smtClean="0">
                <a:latin typeface="Corbel" pitchFamily="34" charset="0"/>
              </a:rPr>
              <a:t> property allows us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control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shape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marker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unordered lists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possible values are: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disc</a:t>
            </a:r>
          </a:p>
          <a:p>
            <a:pPr lvl="1"/>
            <a:r>
              <a:rPr lang="en-US" sz="1900" b="1" dirty="0" smtClean="0">
                <a:solidFill>
                  <a:srgbClr val="00B050"/>
                </a:solidFill>
                <a:latin typeface="Corbel" pitchFamily="34" charset="0"/>
              </a:rPr>
              <a:t>circle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square</a:t>
            </a: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list-style-type: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none;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all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unordered list </a:t>
            </a:r>
            <a:r>
              <a:rPr lang="en-IN" sz="2400" dirty="0" smtClean="0">
                <a:latin typeface="Corbel" pitchFamily="34" charset="0"/>
              </a:rPr>
              <a:t>to be displayed without any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instead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bullets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list-style-type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ordered lists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possible values are:</a:t>
            </a:r>
            <a:endParaRPr lang="en-US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IN" sz="21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357430"/>
          <a:ext cx="8358246" cy="3788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6082"/>
                <a:gridCol w="2786082"/>
                <a:gridCol w="2786082"/>
              </a:tblGrid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Corbel" pitchFamily="34" charset="0"/>
                        </a:rPr>
                        <a:t>Value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Corbel" pitchFamily="34" charset="0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Corbel" pitchFamily="34" charset="0"/>
                        </a:rPr>
                        <a:t>Example</a:t>
                      </a:r>
                    </a:p>
                  </a:txBody>
                  <a:tcPr marL="47625" marR="47625" marT="47625" marB="47625"/>
                </a:tc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decimal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1,2,3,4,5</a:t>
                      </a:r>
                    </a:p>
                  </a:txBody>
                  <a:tcPr marL="47625" marR="47625" marT="47625" marB="47625"/>
                </a:tc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decimal-leading-zero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0 before the number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01, 02, 03, 04, 05</a:t>
                      </a:r>
                    </a:p>
                  </a:txBody>
                  <a:tcPr marL="47625" marR="47625" marT="47625" marB="47625"/>
                </a:tc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lower-alpha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Lowercase alphanumeric characters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  <a:latin typeface="Corbel" pitchFamily="34" charset="0"/>
                        </a:rPr>
                        <a:t>a, b, c, d, e</a:t>
                      </a:r>
                    </a:p>
                  </a:txBody>
                  <a:tcPr marL="47625" marR="47625" marT="47625" marB="47625"/>
                </a:tc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upper-alpha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Uppercase alphanumeric characters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>
                          <a:effectLst/>
                          <a:latin typeface="Corbel" pitchFamily="34" charset="0"/>
                        </a:rPr>
                        <a:t>A, B, C, D, E</a:t>
                      </a:r>
                    </a:p>
                  </a:txBody>
                  <a:tcPr marL="47625" marR="47625" marT="47625" marB="47625"/>
                </a:tc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lower-roman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latin typeface="Corbel" pitchFamily="34" charset="0"/>
                        </a:rPr>
                        <a:t>Lowercase Roman numerals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>
                          <a:effectLst/>
                          <a:latin typeface="Corbel" pitchFamily="34" charset="0"/>
                        </a:rPr>
                        <a:t>i, ii, iii, iv, v</a:t>
                      </a:r>
                    </a:p>
                  </a:txBody>
                  <a:tcPr marL="47625" marR="47625" marT="47625" marB="47625"/>
                </a:tc>
              </a:tr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upper-roman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  <a:latin typeface="Corbel" pitchFamily="34" charset="0"/>
                        </a:rPr>
                        <a:t>Uppercase Roman numerals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dirty="0">
                          <a:effectLst/>
                          <a:latin typeface="Corbel" pitchFamily="34" charset="0"/>
                        </a:rPr>
                        <a:t>I, II, III, IV, V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list-style-type: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decimal-leading-zero; </a:t>
            </a:r>
          </a:p>
          <a:p>
            <a:pPr marL="0" indent="0"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err="1" smtClean="0">
                <a:latin typeface="Corbel" pitchFamily="34" charset="0"/>
              </a:rPr>
              <a:t>Th</a:t>
            </a:r>
            <a:r>
              <a:rPr lang="en-IN" sz="2400" dirty="0" smtClean="0">
                <a:latin typeface="Corbel" pitchFamily="34" charset="0"/>
              </a:rPr>
              <a:t>is will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style</a:t>
            </a:r>
            <a:r>
              <a:rPr lang="en-IN" sz="2400" dirty="0" smtClean="0">
                <a:latin typeface="Corbel" pitchFamily="34" charset="0"/>
              </a:rPr>
              <a:t> all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ordered list </a:t>
            </a:r>
            <a:r>
              <a:rPr lang="en-IN" sz="2400" dirty="0" smtClean="0">
                <a:latin typeface="Corbel" pitchFamily="34" charset="0"/>
              </a:rPr>
              <a:t>to be displayed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0 prefixed numbers</a:t>
            </a:r>
            <a:r>
              <a:rPr lang="en-IN" sz="2400" dirty="0" smtClean="0">
                <a:latin typeface="Corbel" pitchFamily="34" charset="0"/>
              </a:rPr>
              <a:t> as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,</a:t>
            </a:r>
            <a:r>
              <a:rPr lang="en-IN" sz="2400" b="1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single digit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numbers</a:t>
            </a:r>
            <a:endParaRPr lang="en-IN" sz="19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list-style-position Property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default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 smtClean="0">
                <a:latin typeface="Corbel" pitchFamily="34" charset="0"/>
              </a:rPr>
              <a:t> of each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list item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</a:t>
            </a:r>
            <a:r>
              <a:rPr lang="en-IN" sz="2400" dirty="0" smtClean="0">
                <a:latin typeface="Corbel" pitchFamily="34" charset="0"/>
              </a:rPr>
              <a:t> positioned 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outside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of their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display boxes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However, we can also position these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markers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bullet points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inside</a:t>
            </a:r>
            <a:r>
              <a:rPr lang="en-IN" sz="2400" dirty="0" smtClean="0">
                <a:latin typeface="Corbel" pitchFamily="34" charset="0"/>
              </a:rPr>
              <a:t> of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list item's display boxes </a:t>
            </a:r>
            <a:r>
              <a:rPr lang="en-IN" sz="2400" dirty="0" smtClean="0">
                <a:latin typeface="Corbel" pitchFamily="34" charset="0"/>
              </a:rPr>
              <a:t>using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list-style-position</a:t>
            </a:r>
            <a:r>
              <a:rPr lang="en-IN" sz="2400" dirty="0" smtClean="0">
                <a:latin typeface="Corbel" pitchFamily="34" charset="0"/>
              </a:rPr>
              <a:t> property along with the value </a:t>
            </a:r>
            <a:r>
              <a:rPr lang="en-IN" sz="2400" b="1" u="sng" dirty="0" smtClean="0">
                <a:solidFill>
                  <a:srgbClr val="C00000"/>
                </a:solidFill>
                <a:latin typeface="Corbel" pitchFamily="34" charset="0"/>
              </a:rPr>
              <a:t>inside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In this case the lines will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wrap </a:t>
            </a:r>
            <a:r>
              <a:rPr lang="en-IN" sz="2400" dirty="0" smtClean="0">
                <a:latin typeface="Corbel" pitchFamily="34" charset="0"/>
              </a:rPr>
              <a:t>under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marker</a:t>
            </a:r>
            <a:r>
              <a:rPr lang="en-IN" sz="2400" dirty="0" smtClean="0">
                <a:latin typeface="Corbel" pitchFamily="34" charset="0"/>
              </a:rPr>
              <a:t> instead of being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indented</a:t>
            </a:r>
          </a:p>
          <a:p>
            <a:pPr fontAlgn="base"/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8053</TotalTime>
  <Words>311</Words>
  <Application>Microsoft Office PowerPoint</Application>
  <PresentationFormat>On-screen Show (4:3)</PresentationFormat>
  <Paragraphs>147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Styling Lists In CSS</vt:lpstr>
      <vt:lpstr>Styling Lists In CSS</vt:lpstr>
      <vt:lpstr>The list-style-type Property</vt:lpstr>
      <vt:lpstr>Example</vt:lpstr>
      <vt:lpstr>The list-style-type Property</vt:lpstr>
      <vt:lpstr>Example</vt:lpstr>
      <vt:lpstr>The list-style-position Property</vt:lpstr>
      <vt:lpstr>Example</vt:lpstr>
      <vt:lpstr>The list-style-image Property</vt:lpstr>
      <vt:lpstr>Setting All List Properties  At Once</vt:lpstr>
      <vt:lpstr>Creating Nav Bar Using Lists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672</cp:revision>
  <dcterms:created xsi:type="dcterms:W3CDTF">2016-02-04T12:02:26Z</dcterms:created>
  <dcterms:modified xsi:type="dcterms:W3CDTF">2020-06-18T08:40:48Z</dcterms:modified>
</cp:coreProperties>
</file>