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sldIdLst>
    <p:sldId id="257" r:id="rId2"/>
    <p:sldId id="258" r:id="rId3"/>
    <p:sldId id="524" r:id="rId4"/>
    <p:sldId id="677" r:id="rId5"/>
    <p:sldId id="678" r:id="rId6"/>
    <p:sldId id="636" r:id="rId7"/>
    <p:sldId id="684" r:id="rId8"/>
    <p:sldId id="685" r:id="rId9"/>
    <p:sldId id="688" r:id="rId10"/>
    <p:sldId id="689" r:id="rId11"/>
    <p:sldId id="686" r:id="rId12"/>
    <p:sldId id="687" r:id="rId13"/>
    <p:sldId id="690" r:id="rId14"/>
    <p:sldId id="691" r:id="rId15"/>
    <p:sldId id="679" r:id="rId16"/>
    <p:sldId id="680" r:id="rId17"/>
    <p:sldId id="639" r:id="rId18"/>
    <p:sldId id="681" r:id="rId19"/>
    <p:sldId id="692" r:id="rId20"/>
    <p:sldId id="693" r:id="rId21"/>
    <p:sldId id="694" r:id="rId22"/>
    <p:sldId id="663" r:id="rId23"/>
    <p:sldId id="695" r:id="rId24"/>
    <p:sldId id="683" r:id="rId25"/>
    <p:sldId id="696" r:id="rId26"/>
    <p:sldId id="697" r:id="rId27"/>
    <p:sldId id="698" r:id="rId28"/>
    <p:sldId id="699" r:id="rId29"/>
    <p:sldId id="700" r:id="rId30"/>
    <p:sldId id="701" r:id="rId31"/>
    <p:sldId id="702" r:id="rId32"/>
    <p:sldId id="703" r:id="rId33"/>
    <p:sldId id="704" r:id="rId34"/>
    <p:sldId id="26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30" autoAdjust="0"/>
    <p:restoredTop sz="93768" autoAdjust="0"/>
  </p:normalViewPr>
  <p:slideViewPr>
    <p:cSldViewPr>
      <p:cViewPr varScale="1">
        <p:scale>
          <a:sx n="85" d="100"/>
          <a:sy n="85" d="100"/>
        </p:scale>
        <p:origin x="-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20-06-2020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6/20/2020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(I</a:t>
            </a:r>
            <a:r>
              <a:rPr lang="en-US" sz="4000" cap="none" dirty="0" smtClean="0">
                <a:solidFill>
                  <a:srgbClr val="002060"/>
                </a:solidFill>
                <a:latin typeface="Corbel" pitchFamily="34" charset="0"/>
              </a:rPr>
              <a:t>ntroduction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 t</a:t>
            </a:r>
            <a:r>
              <a:rPr lang="en-US" sz="4000" cap="none" dirty="0" smtClean="0">
                <a:solidFill>
                  <a:srgbClr val="002060"/>
                </a:solidFill>
                <a:latin typeface="Corbel" pitchFamily="34" charset="0"/>
              </a:rPr>
              <a:t>o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Corbel" pitchFamily="34" charset="0"/>
              </a:rPr>
              <a:t>css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)</a:t>
            </a:r>
            <a:endParaRPr lang="en-US" sz="2800" dirty="0" smtClean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Corbel" pitchFamily="34" charset="0"/>
              </a:rPr>
              <a:t>Lecture-17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0"/>
            <a:ext cx="1476353" cy="1315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border-style:</a:t>
            </a:r>
            <a:r>
              <a:rPr lang="en-IN" sz="2400" b="1" dirty="0" smtClean="0"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ridge;</a:t>
            </a:r>
          </a:p>
          <a:p>
            <a:pPr>
              <a:buNone/>
            </a:pPr>
            <a:r>
              <a:rPr lang="en-IN" sz="2400" b="1" dirty="0" smtClean="0">
                <a:latin typeface="Corbel" pitchFamily="34" charset="0"/>
              </a:rPr>
              <a:t>	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border-width:</a:t>
            </a:r>
            <a:r>
              <a:rPr lang="en-IN" sz="2400" b="1" dirty="0" smtClean="0"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medium;</a:t>
            </a:r>
          </a:p>
          <a:p>
            <a:pPr>
              <a:buNone/>
            </a:pPr>
            <a:r>
              <a:rPr lang="en-IN" sz="2400" b="1" dirty="0" smtClean="0">
                <a:latin typeface="Corbel" pitchFamily="34" charset="0"/>
              </a:rPr>
              <a:t>	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border-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: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red;</a:t>
            </a:r>
          </a:p>
          <a:p>
            <a:pPr marL="0" indent="0">
              <a:buNone/>
            </a:pPr>
            <a:endParaRPr lang="en-IN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err="1" smtClean="0">
                <a:latin typeface="Corbel" pitchFamily="34" charset="0"/>
              </a:rPr>
              <a:t>Th</a:t>
            </a:r>
            <a:r>
              <a:rPr lang="en-IN" sz="2400" dirty="0" smtClean="0">
                <a:latin typeface="Corbel" pitchFamily="34" charset="0"/>
              </a:rPr>
              <a:t>is will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table border </a:t>
            </a:r>
            <a:r>
              <a:rPr lang="en-IN" sz="2400" dirty="0" smtClean="0">
                <a:latin typeface="Corbel" pitchFamily="34" charset="0"/>
              </a:rPr>
              <a:t> with </a:t>
            </a:r>
            <a:r>
              <a:rPr lang="en-IN" sz="2400" b="1" dirty="0" smtClean="0">
                <a:solidFill>
                  <a:srgbClr val="FF0000"/>
                </a:solidFill>
                <a:latin typeface="Corbel" pitchFamily="34" charset="0"/>
              </a:rPr>
              <a:t>red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dirty="0" err="1" smtClean="0">
                <a:latin typeface="Corbel" pitchFamily="34" charset="0"/>
              </a:rPr>
              <a:t>color</a:t>
            </a:r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Styling Individual Borders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it is possible to specify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different borders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for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different sides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using:</a:t>
            </a:r>
          </a:p>
          <a:p>
            <a:pPr marL="788670" lvl="1" indent="-514350">
              <a:buAutoNum type="arabicPeriod"/>
            </a:pPr>
            <a:endParaRPr lang="en-US" sz="19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</a:rPr>
              <a:t>border-top-style</a:t>
            </a:r>
          </a:p>
          <a:p>
            <a:pPr marL="788670" lvl="1" indent="-514350">
              <a:buAutoNum type="arabicPeriod"/>
            </a:pPr>
            <a:endParaRPr lang="en-US" sz="1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border-right-style</a:t>
            </a:r>
          </a:p>
          <a:p>
            <a:pPr marL="788670" lvl="1" indent="-514350">
              <a:buAutoNum type="arabicPeriod"/>
            </a:pPr>
            <a:endParaRPr lang="en-US" sz="1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1900" b="1" dirty="0" smtClean="0">
                <a:solidFill>
                  <a:srgbClr val="00B050"/>
                </a:solidFill>
                <a:latin typeface="Corbel" pitchFamily="34" charset="0"/>
              </a:rPr>
              <a:t>border-bottom-style</a:t>
            </a:r>
          </a:p>
          <a:p>
            <a:pPr marL="788670" lvl="1" indent="-514350">
              <a:buAutoNum type="arabicPeriod"/>
            </a:pPr>
            <a:endParaRPr lang="en-US" sz="1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1900" b="1" dirty="0" smtClean="0">
                <a:solidFill>
                  <a:srgbClr val="7030A0"/>
                </a:solidFill>
                <a:latin typeface="Corbel" pitchFamily="34" charset="0"/>
              </a:rPr>
              <a:t>border-left-style</a:t>
            </a:r>
            <a:endParaRPr lang="en-IN" sz="1900" b="1" dirty="0" smtClean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b="1" u="sng" dirty="0" smtClean="0">
                <a:solidFill>
                  <a:srgbClr val="002060"/>
                </a:solidFill>
                <a:latin typeface="Corbel" pitchFamily="34" charset="0"/>
              </a:rPr>
              <a:t>border-style</a:t>
            </a:r>
            <a:r>
              <a:rPr lang="en-IN" dirty="0" smtClean="0">
                <a:solidFill>
                  <a:schemeClr val="tx1"/>
                </a:solidFill>
                <a:latin typeface="Corbel" pitchFamily="34" charset="0"/>
              </a:rPr>
              <a:t> property can have from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one</a:t>
            </a:r>
            <a:r>
              <a:rPr lang="en-IN" dirty="0" smtClean="0">
                <a:solidFill>
                  <a:schemeClr val="tx1"/>
                </a:solidFill>
                <a:latin typeface="Corbel" pitchFamily="34" charset="0"/>
              </a:rPr>
              <a:t> to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four</a:t>
            </a:r>
            <a:r>
              <a:rPr lang="en-IN" dirty="0" smtClean="0">
                <a:solidFill>
                  <a:schemeClr val="tx1"/>
                </a:solidFill>
                <a:latin typeface="Corbel" pitchFamily="34" charset="0"/>
              </a:rPr>
              <a:t> values.</a:t>
            </a:r>
          </a:p>
          <a:p>
            <a:pPr lvl="1"/>
            <a:endParaRPr lang="en-IN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border-style: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dotted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solid</a:t>
            </a:r>
            <a:r>
              <a:rPr lang="en-IN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double</a:t>
            </a:r>
            <a:r>
              <a:rPr lang="en-IN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dashed;</a:t>
            </a:r>
          </a:p>
          <a:p>
            <a:pPr lvl="2"/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top border is dotted</a:t>
            </a:r>
          </a:p>
          <a:p>
            <a:pPr lvl="2"/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right border is solid</a:t>
            </a:r>
          </a:p>
          <a:p>
            <a:pPr lvl="2"/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bottom border is double</a:t>
            </a:r>
          </a:p>
          <a:p>
            <a:pPr lvl="2"/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left border is dashed</a:t>
            </a:r>
          </a:p>
          <a:p>
            <a:pPr lvl="1"/>
            <a:endParaRPr lang="en-IN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border-style: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dotted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solid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double;</a:t>
            </a:r>
          </a:p>
          <a:p>
            <a:pPr lvl="2"/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top border is dotted</a:t>
            </a:r>
          </a:p>
          <a:p>
            <a:pPr lvl="2"/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right and left borders are solid</a:t>
            </a:r>
          </a:p>
          <a:p>
            <a:pPr lvl="2"/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bottom border is double</a:t>
            </a:r>
          </a:p>
          <a:p>
            <a:pPr lvl="1"/>
            <a:endParaRPr lang="en-IN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border-style: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dotted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solid;</a:t>
            </a:r>
          </a:p>
          <a:p>
            <a:pPr lvl="2"/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top and bottom borders are dotted</a:t>
            </a:r>
          </a:p>
          <a:p>
            <a:pPr lvl="2"/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right and left borders are solid</a:t>
            </a:r>
          </a:p>
          <a:p>
            <a:pPr lvl="1"/>
            <a:endParaRPr lang="en-IN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border-style: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dotted;</a:t>
            </a:r>
          </a:p>
          <a:p>
            <a:pPr lvl="2"/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all four borders are dotted</a:t>
            </a: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border Shorthand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shorten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code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it is also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possible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to specify all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individual border properties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one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property. </a:t>
            </a:r>
          </a:p>
          <a:p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This is called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shorthand property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border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property is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shorthand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for the following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individual border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properties:</a:t>
            </a:r>
          </a:p>
          <a:p>
            <a:pPr lvl="1"/>
            <a:endParaRPr lang="en-US" sz="1900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</a:rPr>
              <a:t>b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order-width</a:t>
            </a:r>
          </a:p>
          <a:p>
            <a:pPr lvl="1"/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b</a:t>
            </a: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order-style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(required)</a:t>
            </a:r>
          </a:p>
          <a:p>
            <a:pPr lvl="1"/>
            <a:r>
              <a:rPr lang="en-US" sz="1900" b="1" dirty="0" smtClean="0">
                <a:solidFill>
                  <a:srgbClr val="00B050"/>
                </a:solidFill>
                <a:latin typeface="Corbel" pitchFamily="34" charset="0"/>
              </a:rPr>
              <a:t>b</a:t>
            </a:r>
            <a:r>
              <a:rPr lang="en-IN" sz="1900" b="1" dirty="0" smtClean="0">
                <a:solidFill>
                  <a:srgbClr val="00B050"/>
                </a:solidFill>
                <a:latin typeface="Corbel" pitchFamily="34" charset="0"/>
              </a:rPr>
              <a:t>order-</a:t>
            </a:r>
            <a:r>
              <a:rPr lang="en-IN" sz="1900" b="1" dirty="0" err="1" smtClean="0">
                <a:solidFill>
                  <a:srgbClr val="00B050"/>
                </a:solidFill>
                <a:latin typeface="Corbel" pitchFamily="34" charset="0"/>
              </a:rPr>
              <a:t>color</a:t>
            </a:r>
            <a:endParaRPr lang="en-IN" sz="19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border: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solid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medium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FF0000"/>
                </a:solidFill>
                <a:latin typeface="Corbel" pitchFamily="34" charset="0"/>
              </a:rPr>
              <a:t>red;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dirty="0" err="1" smtClean="0">
                <a:latin typeface="Corbel" pitchFamily="34" charset="0"/>
              </a:rPr>
              <a:t>Th</a:t>
            </a:r>
            <a:r>
              <a:rPr lang="en-IN" sz="2400" dirty="0" smtClean="0">
                <a:latin typeface="Corbel" pitchFamily="34" charset="0"/>
              </a:rPr>
              <a:t>is will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table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with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solid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,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medium thick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FF0000"/>
                </a:solidFill>
                <a:latin typeface="Corbel" pitchFamily="34" charset="0"/>
              </a:rPr>
              <a:t>red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dirty="0" err="1" smtClean="0">
                <a:solidFill>
                  <a:schemeClr val="tx1"/>
                </a:solidFill>
                <a:latin typeface="Corbel" pitchFamily="34" charset="0"/>
              </a:rPr>
              <a:t>color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border</a:t>
            </a:r>
            <a:endParaRPr lang="en-IN" sz="1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list-style-type: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decimal-leading-zero;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err="1" smtClean="0">
                <a:latin typeface="Corbel" pitchFamily="34" charset="0"/>
              </a:rPr>
              <a:t>Th</a:t>
            </a:r>
            <a:r>
              <a:rPr lang="en-IN" sz="2400" dirty="0" smtClean="0">
                <a:latin typeface="Corbel" pitchFamily="34" charset="0"/>
              </a:rPr>
              <a:t>is will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 smtClean="0">
                <a:latin typeface="Corbel" pitchFamily="34" charset="0"/>
              </a:rPr>
              <a:t> all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ordered list </a:t>
            </a:r>
            <a:r>
              <a:rPr lang="en-IN" sz="2400" dirty="0" smtClean="0">
                <a:latin typeface="Corbel" pitchFamily="34" charset="0"/>
              </a:rPr>
              <a:t>to be displayed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0 prefixed numbers</a:t>
            </a:r>
            <a:r>
              <a:rPr lang="en-IN" sz="2400" dirty="0" smtClean="0">
                <a:latin typeface="Corbel" pitchFamily="34" charset="0"/>
              </a:rPr>
              <a:t> as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marker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,</a:t>
            </a:r>
            <a:r>
              <a:rPr lang="en-IN" sz="2400" b="1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for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single digit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numbers</a:t>
            </a:r>
            <a:endParaRPr lang="en-IN" sz="1900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Collapsing Borders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There are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two distinct models </a:t>
            </a:r>
            <a:r>
              <a:rPr lang="en-IN" sz="2400" dirty="0" smtClean="0">
                <a:latin typeface="Corbel" pitchFamily="34" charset="0"/>
              </a:rPr>
              <a:t>for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setting borders </a:t>
            </a:r>
            <a:r>
              <a:rPr lang="en-IN" sz="2400" dirty="0" smtClean="0">
                <a:latin typeface="Corbel" pitchFamily="34" charset="0"/>
              </a:rPr>
              <a:t>on table cells in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dirty="0" smtClean="0">
                <a:latin typeface="Corbel" pitchFamily="34" charset="0"/>
              </a:rPr>
              <a:t>: </a:t>
            </a:r>
            <a:r>
              <a:rPr lang="en-IN" sz="2400" b="1" i="1" dirty="0" smtClean="0">
                <a:solidFill>
                  <a:srgbClr val="00B050"/>
                </a:solidFill>
                <a:latin typeface="Corbel" pitchFamily="34" charset="0"/>
              </a:rPr>
              <a:t>separate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 </a:t>
            </a:r>
            <a:r>
              <a:rPr lang="en-IN" sz="2400" dirty="0" smtClean="0">
                <a:latin typeface="Corbel" pitchFamily="34" charset="0"/>
              </a:rPr>
              <a:t>and </a:t>
            </a:r>
            <a:r>
              <a:rPr lang="en-IN" sz="2400" b="1" i="1" dirty="0" smtClean="0">
                <a:solidFill>
                  <a:srgbClr val="00B050"/>
                </a:solidFill>
                <a:latin typeface="Corbel" pitchFamily="34" charset="0"/>
              </a:rPr>
              <a:t>collapse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separate</a:t>
            </a:r>
            <a:r>
              <a:rPr lang="en-IN" sz="2400" dirty="0" smtClean="0">
                <a:latin typeface="Corbel" pitchFamily="34" charset="0"/>
              </a:rPr>
              <a:t> border model, which is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default</a:t>
            </a:r>
            <a:r>
              <a:rPr lang="en-IN" sz="2400" dirty="0" smtClean="0">
                <a:latin typeface="Corbel" pitchFamily="34" charset="0"/>
              </a:rPr>
              <a:t>, each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 cell</a:t>
            </a:r>
            <a:r>
              <a:rPr lang="en-IN" sz="2400" dirty="0" smtClean="0">
                <a:latin typeface="Corbel" pitchFamily="34" charset="0"/>
              </a:rPr>
              <a:t> has its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own distinct border</a:t>
            </a:r>
            <a:r>
              <a:rPr lang="en-IN" sz="2400" dirty="0" smtClean="0">
                <a:latin typeface="Corbel" pitchFamily="34" charset="0"/>
              </a:rPr>
              <a:t>, whereas in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collapsed</a:t>
            </a:r>
            <a:r>
              <a:rPr lang="en-IN" sz="2400" dirty="0" smtClean="0">
                <a:latin typeface="Corbel" pitchFamily="34" charset="0"/>
              </a:rPr>
              <a:t> border model,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adjacent table cells </a:t>
            </a:r>
            <a:r>
              <a:rPr lang="en-IN" sz="2400" dirty="0" smtClean="0">
                <a:latin typeface="Corbel" pitchFamily="34" charset="0"/>
              </a:rPr>
              <a:t>share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common border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We can set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border model </a:t>
            </a:r>
            <a:r>
              <a:rPr lang="en-IN" sz="2400" dirty="0" smtClean="0">
                <a:latin typeface="Corbel" pitchFamily="34" charset="0"/>
              </a:rPr>
              <a:t>for an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HTML table</a:t>
            </a:r>
            <a:r>
              <a:rPr lang="en-IN" sz="2400" dirty="0" smtClean="0">
                <a:latin typeface="Corbel" pitchFamily="34" charset="0"/>
              </a:rPr>
              <a:t> by using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property called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 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border-collapse</a:t>
            </a:r>
            <a:r>
              <a:rPr lang="en-IN" sz="2400" u="sng" dirty="0" smtClean="0">
                <a:solidFill>
                  <a:srgbClr val="002060"/>
                </a:solidFill>
                <a:latin typeface="Corbel" pitchFamily="34" charset="0"/>
              </a:rPr>
              <a:t> .</a:t>
            </a:r>
            <a:endParaRPr lang="en-IN" sz="2400" u="sng" dirty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 border-collapse: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collapse;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Adjusting Space Inside Table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By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default</a:t>
            </a:r>
            <a:r>
              <a:rPr lang="en-IN" sz="2400" dirty="0" smtClean="0">
                <a:latin typeface="Corbel" pitchFamily="34" charset="0"/>
              </a:rPr>
              <a:t>,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browser</a:t>
            </a:r>
            <a:r>
              <a:rPr lang="en-IN" sz="2400" dirty="0" smtClean="0">
                <a:latin typeface="Corbel" pitchFamily="34" charset="0"/>
              </a:rPr>
              <a:t> creates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table cells </a:t>
            </a:r>
            <a:r>
              <a:rPr lang="en-IN" sz="2400" dirty="0" smtClean="0">
                <a:latin typeface="Corbel" pitchFamily="34" charset="0"/>
              </a:rPr>
              <a:t>just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large enough</a:t>
            </a:r>
            <a:r>
              <a:rPr lang="en-IN" sz="2400" dirty="0" smtClean="0">
                <a:latin typeface="Corbel" pitchFamily="34" charset="0"/>
              </a:rPr>
              <a:t> to contain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data</a:t>
            </a:r>
            <a:r>
              <a:rPr lang="en-IN" sz="2400" dirty="0" smtClean="0">
                <a:latin typeface="Corbel" pitchFamily="34" charset="0"/>
              </a:rPr>
              <a:t> in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cells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add more space </a:t>
            </a:r>
            <a:r>
              <a:rPr lang="en-IN" sz="2400" dirty="0" smtClean="0">
                <a:latin typeface="Corbel" pitchFamily="34" charset="0"/>
              </a:rPr>
              <a:t>between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table cell contents</a:t>
            </a:r>
            <a:r>
              <a:rPr lang="en-IN" sz="2400" dirty="0" smtClean="0">
                <a:latin typeface="Corbel" pitchFamily="34" charset="0"/>
              </a:rPr>
              <a:t> and 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cell borders</a:t>
            </a:r>
            <a:r>
              <a:rPr lang="en-IN" sz="2400" dirty="0" smtClean="0">
                <a:latin typeface="Corbel" pitchFamily="34" charset="0"/>
              </a:rPr>
              <a:t>, we can simply use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dirty="0" smtClean="0">
                <a:latin typeface="Corbel" pitchFamily="34" charset="0"/>
              </a:rPr>
              <a:t> property called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padding</a:t>
            </a:r>
            <a:r>
              <a:rPr lang="en-IN" sz="2400" dirty="0" smtClean="0">
                <a:latin typeface="Corbel" pitchFamily="34" charset="0"/>
              </a:rPr>
              <a:t> 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th,td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padding:</a:t>
            </a:r>
            <a:r>
              <a:rPr lang="en-IN" sz="2400" b="1" dirty="0" smtClean="0"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15px;</a:t>
            </a:r>
          </a:p>
          <a:p>
            <a:pPr>
              <a:buNone/>
            </a:pPr>
            <a:r>
              <a:rPr lang="en-IN" sz="2400" b="1" dirty="0" smtClean="0">
                <a:latin typeface="Corbel" pitchFamily="34" charset="0"/>
              </a:rPr>
              <a:t>	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err="1" smtClean="0">
                <a:latin typeface="Corbel" pitchFamily="34" charset="0"/>
              </a:rPr>
              <a:t>Th</a:t>
            </a:r>
            <a:r>
              <a:rPr lang="en-IN" sz="2400" dirty="0" smtClean="0">
                <a:latin typeface="Corbel" pitchFamily="34" charset="0"/>
              </a:rPr>
              <a:t>is will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by adding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gap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of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15px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between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cell contents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and its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border</a:t>
            </a:r>
            <a:endParaRPr lang="en-IN" sz="19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8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rgbClr val="0070C0"/>
                </a:solidFill>
                <a:latin typeface="Corbel" pitchFamily="34" charset="0"/>
              </a:rPr>
              <a:t>Styling  Tables In CSS</a:t>
            </a:r>
          </a:p>
          <a:p>
            <a:pPr>
              <a:buSzPct val="100000"/>
            </a:pPr>
            <a:endParaRPr lang="en-US" sz="28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rgbClr val="00B050"/>
                </a:solidFill>
                <a:latin typeface="Corbel" pitchFamily="34" charset="0"/>
              </a:rPr>
              <a:t>Styling Table Border</a:t>
            </a:r>
          </a:p>
          <a:p>
            <a:pPr>
              <a:buSzPct val="100000"/>
              <a:buNone/>
            </a:pPr>
            <a:endParaRPr lang="en-US" sz="28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rgbClr val="C00000"/>
                </a:solidFill>
                <a:latin typeface="Corbel" pitchFamily="34" charset="0"/>
              </a:rPr>
              <a:t>Creating Zebra Striped Tables</a:t>
            </a:r>
          </a:p>
          <a:p>
            <a:pPr>
              <a:buSzPct val="100000"/>
            </a:pPr>
            <a:endParaRPr lang="en-US" sz="28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Making Tables Responsive</a:t>
            </a:r>
          </a:p>
          <a:p>
            <a:pPr>
              <a:buSzPct val="100000"/>
            </a:pPr>
            <a:endParaRPr lang="en-US" sz="28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8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Setting Table Width And Height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By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default</a:t>
            </a:r>
            <a:r>
              <a:rPr lang="en-IN" sz="2400" dirty="0" smtClean="0">
                <a:latin typeface="Corbel" pitchFamily="34" charset="0"/>
              </a:rPr>
              <a:t>,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table </a:t>
            </a:r>
            <a:r>
              <a:rPr lang="en-IN" sz="2400" dirty="0" smtClean="0">
                <a:latin typeface="Corbel" pitchFamily="34" charset="0"/>
              </a:rPr>
              <a:t>will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render</a:t>
            </a:r>
            <a:r>
              <a:rPr lang="en-IN" sz="2400" dirty="0" smtClean="0">
                <a:latin typeface="Corbel" pitchFamily="34" charset="0"/>
              </a:rPr>
              <a:t> just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wide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tall</a:t>
            </a:r>
            <a:r>
              <a:rPr lang="en-IN" sz="2400" dirty="0" smtClean="0">
                <a:latin typeface="Corbel" pitchFamily="34" charset="0"/>
              </a:rPr>
              <a:t> enough 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contain </a:t>
            </a:r>
            <a:r>
              <a:rPr lang="en-IN" sz="2400" dirty="0" smtClean="0">
                <a:latin typeface="Corbel" pitchFamily="34" charset="0"/>
              </a:rPr>
              <a:t>all of its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contents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However, we can also set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width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height</a:t>
            </a:r>
            <a:r>
              <a:rPr lang="en-IN" sz="2400" dirty="0" smtClean="0">
                <a:latin typeface="Corbel" pitchFamily="34" charset="0"/>
              </a:rPr>
              <a:t> of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IN" sz="2400" dirty="0" smtClean="0">
                <a:latin typeface="Corbel" pitchFamily="34" charset="0"/>
              </a:rPr>
              <a:t> as well as its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cells</a:t>
            </a:r>
            <a:r>
              <a:rPr lang="en-IN" sz="2400" dirty="0" smtClean="0">
                <a:latin typeface="Corbel" pitchFamily="34" charset="0"/>
              </a:rPr>
              <a:t> explicitly using the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width</a:t>
            </a:r>
            <a:r>
              <a:rPr lang="en-IN" sz="2400" dirty="0" smtClean="0">
                <a:latin typeface="Corbel" pitchFamily="34" charset="0"/>
              </a:rPr>
              <a:t> and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height</a:t>
            </a:r>
            <a:r>
              <a:rPr lang="en-IN" sz="2400" dirty="0" smtClean="0">
                <a:latin typeface="Corbel" pitchFamily="34" charset="0"/>
              </a:rPr>
              <a:t>  property in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width: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100%;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height: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40px;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err="1" smtClean="0">
                <a:latin typeface="Corbel" pitchFamily="34" charset="0"/>
              </a:rPr>
              <a:t>Th</a:t>
            </a:r>
            <a:r>
              <a:rPr lang="en-IN" sz="2400" dirty="0" smtClean="0">
                <a:latin typeface="Corbel" pitchFamily="34" charset="0"/>
              </a:rPr>
              <a:t>is will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by setting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width</a:t>
            </a:r>
            <a:r>
              <a:rPr lang="en-IN" sz="2400" dirty="0" smtClean="0">
                <a:latin typeface="Corbel" pitchFamily="34" charset="0"/>
              </a:rPr>
              <a:t> of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100%</a:t>
            </a:r>
            <a:r>
              <a:rPr lang="en-IN" sz="2400" dirty="0" smtClean="0">
                <a:latin typeface="Corbel" pitchFamily="34" charset="0"/>
              </a:rPr>
              <a:t>, and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height</a:t>
            </a:r>
            <a:r>
              <a:rPr lang="en-IN" sz="2400" dirty="0" smtClean="0">
                <a:latin typeface="Corbel" pitchFamily="34" charset="0"/>
              </a:rPr>
              <a:t> of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 header cells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40px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19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Aligning The Text In Table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We can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align text content </a:t>
            </a:r>
            <a:r>
              <a:rPr lang="en-IN" sz="2400" dirty="0" smtClean="0">
                <a:latin typeface="Corbel" pitchFamily="34" charset="0"/>
              </a:rPr>
              <a:t>inside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table cells </a:t>
            </a:r>
            <a:r>
              <a:rPr lang="en-IN" sz="2400" dirty="0" smtClean="0">
                <a:latin typeface="Corbel" pitchFamily="34" charset="0"/>
              </a:rPr>
              <a:t>either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horizontally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vertically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For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horizontal alignment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text</a:t>
            </a:r>
            <a:r>
              <a:rPr lang="en-IN" sz="2400" dirty="0" smtClean="0">
                <a:latin typeface="Corbel" pitchFamily="34" charset="0"/>
              </a:rPr>
              <a:t> inside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table cells </a:t>
            </a:r>
            <a:r>
              <a:rPr lang="en-IN" sz="2400" dirty="0" smtClean="0">
                <a:latin typeface="Corbel" pitchFamily="34" charset="0"/>
              </a:rPr>
              <a:t>we use the 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text-align</a:t>
            </a:r>
            <a:r>
              <a:rPr lang="en-IN" sz="2400" dirty="0" smtClean="0">
                <a:latin typeface="Corbel" pitchFamily="34" charset="0"/>
              </a:rPr>
              <a:t> property and set it to either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left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right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center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justify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Similarly we can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vertically align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content</a:t>
            </a:r>
            <a:r>
              <a:rPr lang="en-IN" sz="2400" dirty="0" smtClean="0">
                <a:latin typeface="Corbel" pitchFamily="34" charset="0"/>
              </a:rPr>
              <a:t> inside 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th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&gt;</a:t>
            </a:r>
            <a:r>
              <a:rPr lang="en-IN" sz="2400" dirty="0" smtClean="0">
                <a:latin typeface="Corbel" pitchFamily="34" charset="0"/>
              </a:rPr>
              <a:t> and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&lt;td&gt;</a:t>
            </a:r>
            <a:r>
              <a:rPr lang="en-IN" sz="2400" dirty="0" smtClean="0">
                <a:latin typeface="Corbel" pitchFamily="34" charset="0"/>
              </a:rPr>
              <a:t> elements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top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bottom</a:t>
            </a:r>
            <a:r>
              <a:rPr lang="en-IN" sz="2400" dirty="0" smtClean="0">
                <a:latin typeface="Corbel" pitchFamily="34" charset="0"/>
              </a:rPr>
              <a:t>, or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middle</a:t>
            </a:r>
            <a:r>
              <a:rPr lang="en-IN" sz="2400" dirty="0" smtClean="0">
                <a:latin typeface="Corbel" pitchFamily="34" charset="0"/>
              </a:rPr>
              <a:t> using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dirty="0" smtClean="0">
                <a:latin typeface="Corbel" pitchFamily="34" charset="0"/>
              </a:rPr>
              <a:t> property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vertical-align</a:t>
            </a:r>
            <a:r>
              <a:rPr lang="en-IN" sz="2400" dirty="0" smtClean="0">
                <a:latin typeface="Corbel" pitchFamily="34" charset="0"/>
              </a:rPr>
              <a:t> . </a:t>
            </a:r>
            <a:endParaRPr lang="en-IN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table,th,td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{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border: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solid green medium;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text-align: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center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	      }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err="1" smtClean="0">
                <a:latin typeface="Corbel" pitchFamily="34" charset="0"/>
              </a:rPr>
              <a:t>Th</a:t>
            </a:r>
            <a:r>
              <a:rPr lang="en-IN" sz="2400" dirty="0" smtClean="0">
                <a:latin typeface="Corbel" pitchFamily="34" charset="0"/>
              </a:rPr>
              <a:t>is will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by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aligning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all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text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inside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table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IN" sz="2400" b="1" dirty="0" err="1" smtClean="0">
                <a:solidFill>
                  <a:schemeClr val="accent6"/>
                </a:solidFill>
                <a:latin typeface="Corbel" pitchFamily="34" charset="0"/>
              </a:rPr>
              <a:t>center</a:t>
            </a:r>
            <a:endParaRPr lang="en-IN" sz="1900" b="1" dirty="0">
              <a:solidFill>
                <a:schemeClr val="accent6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Colors In The Table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To control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color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in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we have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3 properties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:</a:t>
            </a:r>
          </a:p>
          <a:p>
            <a:pPr marL="788670" lvl="1" indent="-514350">
              <a:buAutoNum type="arabicPeriod"/>
            </a:pPr>
            <a:endParaRPr lang="en-US" sz="19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1900" b="1" dirty="0" smtClean="0">
                <a:solidFill>
                  <a:schemeClr val="accent1"/>
                </a:solidFill>
                <a:latin typeface="Corbel" pitchFamily="34" charset="0"/>
              </a:rPr>
              <a:t>border-color</a:t>
            </a:r>
          </a:p>
          <a:p>
            <a:pPr marL="788670" lvl="1" indent="-514350">
              <a:buAutoNum type="arabicPeriod"/>
            </a:pPr>
            <a:r>
              <a:rPr lang="en-US" sz="1900" b="1" dirty="0" smtClean="0">
                <a:solidFill>
                  <a:srgbClr val="00B050"/>
                </a:solidFill>
                <a:latin typeface="Corbel" pitchFamily="34" charset="0"/>
              </a:rPr>
              <a:t>background-color</a:t>
            </a:r>
          </a:p>
          <a:p>
            <a:pPr marL="788670" lvl="1" indent="-514350">
              <a:buAutoNum type="arabicPeriod"/>
            </a:pP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color</a:t>
            </a:r>
            <a:endParaRPr lang="en-IN" sz="1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US" sz="2400" u="sng" dirty="0" smtClean="0">
                <a:latin typeface="Corbel" pitchFamily="34" charset="0"/>
              </a:rPr>
              <a:t>Example:</a:t>
            </a:r>
            <a:endParaRPr lang="en-IN" sz="2400" u="sng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 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  {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			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background-</a:t>
            </a:r>
            <a:r>
              <a:rPr lang="en-IN" sz="2200" b="1" dirty="0" err="1" smtClean="0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: 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bisque;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	         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hover 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Pseudoclass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fontAlgn="base"/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To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change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appearance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of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row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or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column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when the user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hovers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mouse over it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we can use the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pseudoclass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called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hover.</a:t>
            </a:r>
          </a:p>
          <a:p>
            <a:pPr fontAlgn="base"/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fontAlgn="base"/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tr:hover</a:t>
            </a:r>
            <a:endParaRPr lang="en-US" sz="2400" b="1" i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 marL="0" indent="0">
              <a:buNone/>
            </a:pPr>
            <a:r>
              <a:rPr lang="en-US" sz="2400" b="1" i="1" dirty="0" smtClean="0">
                <a:solidFill>
                  <a:srgbClr val="7030A0"/>
                </a:solidFill>
                <a:latin typeface="Corbel" pitchFamily="34" charset="0"/>
              </a:rPr>
              <a:t>/* </a:t>
            </a:r>
            <a:r>
              <a:rPr lang="en-US" sz="2400" b="1" i="1" dirty="0" err="1" smtClean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US" sz="2400" b="1" i="1" dirty="0" smtClean="0">
                <a:solidFill>
                  <a:srgbClr val="7030A0"/>
                </a:solidFill>
                <a:latin typeface="Corbel" pitchFamily="34" charset="0"/>
              </a:rPr>
              <a:t> rules */</a:t>
            </a:r>
          </a:p>
          <a:p>
            <a:pPr marL="0" indent="0">
              <a:buNone/>
            </a:pP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 marL="0" indent="0">
              <a:buNone/>
            </a:pPr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td:hover</a:t>
            </a:r>
            <a:endParaRPr lang="en-US" sz="2400" b="1" i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 marL="0" indent="0">
              <a:buNone/>
            </a:pPr>
            <a:r>
              <a:rPr lang="en-US" sz="2400" b="1" i="1" dirty="0" smtClean="0">
                <a:solidFill>
                  <a:srgbClr val="7030A0"/>
                </a:solidFill>
                <a:latin typeface="Corbel" pitchFamily="34" charset="0"/>
              </a:rPr>
              <a:t>/* </a:t>
            </a:r>
            <a:r>
              <a:rPr lang="en-US" sz="2400" b="1" i="1" dirty="0" err="1" smtClean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US" sz="2400" b="1" i="1" dirty="0" smtClean="0">
                <a:solidFill>
                  <a:srgbClr val="7030A0"/>
                </a:solidFill>
                <a:latin typeface="Corbel" pitchFamily="34" charset="0"/>
              </a:rPr>
              <a:t> rules */</a:t>
            </a:r>
          </a:p>
          <a:p>
            <a:pPr marL="0" indent="0">
              <a:buNone/>
            </a:pP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  <a:endParaRPr lang="en-IN" sz="2400" b="1" i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i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Controlling The Table Caption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We can set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vertical position </a:t>
            </a:r>
            <a:r>
              <a:rPr lang="en-IN" sz="2400" dirty="0" smtClean="0">
                <a:latin typeface="Corbel" pitchFamily="34" charset="0"/>
              </a:rPr>
              <a:t>of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table caption </a:t>
            </a:r>
            <a:r>
              <a:rPr lang="en-IN" sz="2400" dirty="0" smtClean="0">
                <a:latin typeface="Corbel" pitchFamily="34" charset="0"/>
              </a:rPr>
              <a:t>using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dirty="0" smtClean="0">
                <a:latin typeface="Corbel" pitchFamily="34" charset="0"/>
              </a:rPr>
              <a:t> property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caption-side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caption</a:t>
            </a:r>
            <a:r>
              <a:rPr lang="en-IN" sz="2400" dirty="0" smtClean="0">
                <a:latin typeface="Corbel" pitchFamily="34" charset="0"/>
              </a:rPr>
              <a:t> can be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placed</a:t>
            </a:r>
            <a:r>
              <a:rPr lang="en-IN" sz="2400" dirty="0" smtClean="0">
                <a:latin typeface="Corbel" pitchFamily="34" charset="0"/>
              </a:rPr>
              <a:t> either at 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top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bottom</a:t>
            </a:r>
            <a:r>
              <a:rPr lang="en-IN" sz="2400" dirty="0" smtClean="0">
                <a:latin typeface="Corbel" pitchFamily="34" charset="0"/>
              </a:rPr>
              <a:t> of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default position </a:t>
            </a:r>
            <a:r>
              <a:rPr lang="en-IN" sz="2400" dirty="0" smtClean="0">
                <a:latin typeface="Corbel" pitchFamily="34" charset="0"/>
              </a:rPr>
              <a:t>is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top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IN" sz="2400" b="1" i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caption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  {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caption-side: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bottom;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  }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err="1" smtClean="0">
                <a:latin typeface="Corbel" pitchFamily="34" charset="0"/>
              </a:rPr>
              <a:t>Th</a:t>
            </a:r>
            <a:r>
              <a:rPr lang="en-IN" sz="2400" dirty="0" smtClean="0">
                <a:latin typeface="Corbel" pitchFamily="34" charset="0"/>
              </a:rPr>
              <a:t>is will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by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aligning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caption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at the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bottom</a:t>
            </a:r>
            <a:endParaRPr lang="en-IN" sz="1900" b="1" dirty="0">
              <a:solidFill>
                <a:schemeClr val="accent6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Handling Empty Cells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tables</a:t>
            </a:r>
            <a:r>
              <a:rPr lang="en-IN" sz="2400" dirty="0" smtClean="0">
                <a:latin typeface="Corbel" pitchFamily="34" charset="0"/>
              </a:rPr>
              <a:t> that uses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separate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border model</a:t>
            </a:r>
            <a:r>
              <a:rPr lang="en-IN" sz="2400" dirty="0" smtClean="0">
                <a:latin typeface="Corbel" pitchFamily="34" charset="0"/>
              </a:rPr>
              <a:t>, which is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default</a:t>
            </a:r>
            <a:r>
              <a:rPr lang="en-IN" sz="2400" dirty="0" smtClean="0">
                <a:latin typeface="Corbel" pitchFamily="34" charset="0"/>
              </a:rPr>
              <a:t> also, we can also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control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rendering</a:t>
            </a:r>
            <a:r>
              <a:rPr lang="en-IN" sz="2400" dirty="0" smtClean="0">
                <a:latin typeface="Corbel" pitchFamily="34" charset="0"/>
              </a:rPr>
              <a:t> of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cells</a:t>
            </a:r>
            <a:r>
              <a:rPr lang="en-IN" sz="2400" dirty="0" smtClean="0">
                <a:latin typeface="Corbel" pitchFamily="34" charset="0"/>
              </a:rPr>
              <a:t> that don’t have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any visible content </a:t>
            </a:r>
            <a:r>
              <a:rPr lang="en-IN" sz="2400" dirty="0" smtClean="0">
                <a:latin typeface="Corbel" pitchFamily="34" charset="0"/>
              </a:rPr>
              <a:t>using the 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empty-cells</a:t>
            </a:r>
            <a:r>
              <a:rPr lang="en-IN" sz="2400" dirty="0" smtClean="0">
                <a:latin typeface="Corbel" pitchFamily="34" charset="0"/>
              </a:rPr>
              <a:t> property through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dirty="0" smtClean="0">
                <a:latin typeface="Corbel" pitchFamily="34" charset="0"/>
              </a:rPr>
              <a:t> 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property</a:t>
            </a:r>
            <a:r>
              <a:rPr lang="en-IN" sz="2400" dirty="0" smtClean="0">
                <a:latin typeface="Corbel" pitchFamily="34" charset="0"/>
              </a:rPr>
              <a:t> accepts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value </a:t>
            </a:r>
            <a:r>
              <a:rPr lang="en-IN" sz="2400" dirty="0" smtClean="0">
                <a:latin typeface="Corbel" pitchFamily="34" charset="0"/>
              </a:rPr>
              <a:t>of either 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show</a:t>
            </a:r>
            <a:r>
              <a:rPr lang="en-IN" sz="2400" dirty="0" smtClean="0">
                <a:latin typeface="Corbel" pitchFamily="34" charset="0"/>
              </a:rPr>
              <a:t> or 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hide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default </a:t>
            </a:r>
            <a:r>
              <a:rPr lang="en-IN" sz="2400" dirty="0" smtClean="0">
                <a:latin typeface="Corbel" pitchFamily="34" charset="0"/>
              </a:rPr>
              <a:t>value is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show</a:t>
            </a:r>
            <a:r>
              <a:rPr lang="en-IN" sz="2400" dirty="0" smtClean="0">
                <a:latin typeface="Corbel" pitchFamily="34" charset="0"/>
              </a:rPr>
              <a:t>, which renders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empty cells </a:t>
            </a:r>
            <a:r>
              <a:rPr lang="en-IN" sz="2400" dirty="0" smtClean="0">
                <a:latin typeface="Corbel" pitchFamily="34" charset="0"/>
              </a:rPr>
              <a:t>like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normal cells</a:t>
            </a:r>
            <a:r>
              <a:rPr lang="en-IN" sz="2400" dirty="0" smtClean="0">
                <a:latin typeface="Corbel" pitchFamily="34" charset="0"/>
              </a:rPr>
              <a:t>, but if the value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hide</a:t>
            </a:r>
            <a:r>
              <a:rPr lang="en-IN" sz="2400" dirty="0" smtClean="0">
                <a:latin typeface="Corbel" pitchFamily="34" charset="0"/>
              </a:rPr>
              <a:t> is specified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no borders </a:t>
            </a:r>
            <a:r>
              <a:rPr lang="en-IN" sz="2400" dirty="0" smtClean="0">
                <a:latin typeface="Corbel" pitchFamily="34" charset="0"/>
              </a:rPr>
              <a:t>or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backgrounds</a:t>
            </a:r>
            <a:r>
              <a:rPr lang="en-IN" sz="2400" dirty="0" smtClean="0">
                <a:latin typeface="Corbel" pitchFamily="34" charset="0"/>
              </a:rPr>
              <a:t> are drawn around 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empty cells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IN" sz="2400" b="1" i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    {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border-collapse: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separate;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empty-cells: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hide;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     }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err="1" smtClean="0">
                <a:latin typeface="Corbel" pitchFamily="34" charset="0"/>
              </a:rPr>
              <a:t>Th</a:t>
            </a:r>
            <a:r>
              <a:rPr lang="en-IN" sz="2400" dirty="0" smtClean="0">
                <a:latin typeface="Corbel" pitchFamily="34" charset="0"/>
              </a:rPr>
              <a:t>is will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not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 smtClean="0">
                <a:latin typeface="Corbel" pitchFamily="34" charset="0"/>
              </a:rPr>
              <a:t> any empty-cells of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table</a:t>
            </a:r>
            <a:endParaRPr lang="en-IN" sz="19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Styling Tables In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 </a:t>
            </a:r>
            <a:r>
              <a:rPr lang="en-IN" sz="2400" dirty="0" smtClean="0">
                <a:latin typeface="Corbel" pitchFamily="34" charset="0"/>
              </a:rPr>
              <a:t>provides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several properties </a:t>
            </a:r>
            <a:r>
              <a:rPr lang="en-IN" sz="2400" dirty="0" smtClean="0">
                <a:latin typeface="Corbel" pitchFamily="34" charset="0"/>
              </a:rPr>
              <a:t>that allow us to control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layout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presentation</a:t>
            </a:r>
            <a:r>
              <a:rPr lang="en-IN" sz="2400" dirty="0" smtClean="0">
                <a:latin typeface="Corbel" pitchFamily="34" charset="0"/>
              </a:rPr>
              <a:t> of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table</a:t>
            </a:r>
            <a:r>
              <a:rPr lang="en-IN" sz="2400" dirty="0" smtClean="0">
                <a:latin typeface="Corbel" pitchFamily="34" charset="0"/>
              </a:rPr>
              <a:t> elements</a:t>
            </a:r>
            <a:r>
              <a:rPr lang="en-IN" sz="2400" dirty="0" smtClean="0"/>
              <a:t>.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US" sz="2400" dirty="0" smtClean="0">
                <a:latin typeface="Corbel" pitchFamily="34" charset="0"/>
              </a:rPr>
              <a:t>We can change the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border pattern</a:t>
            </a:r>
            <a:r>
              <a:rPr lang="en-US" sz="2400" dirty="0" smtClean="0"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merge the borders </a:t>
            </a:r>
            <a:r>
              <a:rPr lang="en-US" sz="2400" dirty="0" smtClean="0">
                <a:latin typeface="Corbel" pitchFamily="34" charset="0"/>
              </a:rPr>
              <a:t>as well as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highlight table text</a:t>
            </a:r>
          </a:p>
          <a:p>
            <a:pPr fontAlgn="base"/>
            <a:endParaRPr lang="en-IN" sz="19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Zebra Striped Table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Setting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different background 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colors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for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alternate rows </a:t>
            </a:r>
            <a:r>
              <a:rPr lang="en-IN" sz="2400" dirty="0" smtClean="0">
                <a:latin typeface="Corbel" pitchFamily="34" charset="0"/>
              </a:rPr>
              <a:t>is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popular technique </a:t>
            </a:r>
            <a:r>
              <a:rPr lang="en-IN" sz="2400" dirty="0" smtClean="0">
                <a:latin typeface="Corbel" pitchFamily="34" charset="0"/>
              </a:rPr>
              <a:t>to improve the readability of tables and is commonly known as </a:t>
            </a:r>
            <a:r>
              <a:rPr lang="en-IN" sz="2400" b="1" u="sng" dirty="0" smtClean="0">
                <a:solidFill>
                  <a:srgbClr val="C00000"/>
                </a:solidFill>
                <a:latin typeface="Corbel" pitchFamily="34" charset="0"/>
              </a:rPr>
              <a:t>zebra-striping</a:t>
            </a:r>
            <a:r>
              <a:rPr lang="en-IN" sz="2400" dirty="0" smtClean="0">
                <a:latin typeface="Corbel" pitchFamily="34" charset="0"/>
              </a:rPr>
              <a:t>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We can easily achieve this effect by using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the CSS 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pseudoclass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 selector</a:t>
            </a:r>
            <a:r>
              <a:rPr lang="en-IN" sz="2400" dirty="0" smtClean="0">
                <a:latin typeface="Corbel" pitchFamily="34" charset="0"/>
              </a:rPr>
              <a:t> called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:nth-child().</a:t>
            </a:r>
          </a:p>
          <a:p>
            <a:pPr fontAlgn="base"/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:nth-child()</a:t>
            </a:r>
            <a:r>
              <a:rPr lang="en-IN" sz="2400" dirty="0" smtClean="0"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pseudo-class</a:t>
            </a:r>
            <a:r>
              <a:rPr lang="en-IN" sz="2400" dirty="0" smtClean="0">
                <a:latin typeface="Corbel" pitchFamily="34" charset="0"/>
              </a:rPr>
              <a:t> select elements based on their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position</a:t>
            </a:r>
            <a:r>
              <a:rPr lang="en-IN" sz="2400" dirty="0" smtClean="0">
                <a:latin typeface="Corbel" pitchFamily="34" charset="0"/>
              </a:rPr>
              <a:t> in a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group</a:t>
            </a:r>
            <a:r>
              <a:rPr lang="en-IN" sz="2400" dirty="0" smtClean="0">
                <a:latin typeface="Corbel" pitchFamily="34" charset="0"/>
              </a:rPr>
              <a:t> of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siblings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It can take a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number</a:t>
            </a:r>
            <a:r>
              <a:rPr lang="en-IN" sz="2400" dirty="0" smtClean="0">
                <a:latin typeface="Corbel" pitchFamily="34" charset="0"/>
              </a:rPr>
              <a:t> or 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keywords</a:t>
            </a:r>
            <a:r>
              <a:rPr lang="en-IN" sz="2400" dirty="0" smtClean="0">
                <a:latin typeface="Corbel" pitchFamily="34" charset="0"/>
              </a:rPr>
              <a:t> which are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even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odd.</a:t>
            </a:r>
          </a:p>
          <a:p>
            <a:pPr marL="0" indent="0">
              <a:buNone/>
            </a:pPr>
            <a:endParaRPr lang="en-IN" sz="2400" b="1" i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None/>
            </a:pP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tr:nth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-child(odd)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{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      background-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color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 #f2f2f2;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          }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err="1" smtClean="0">
                <a:latin typeface="Corbel" pitchFamily="34" charset="0"/>
              </a:rPr>
              <a:t>Th</a:t>
            </a:r>
            <a:r>
              <a:rPr lang="en-IN" sz="2400" dirty="0" smtClean="0">
                <a:latin typeface="Corbel" pitchFamily="34" charset="0"/>
              </a:rPr>
              <a:t>is will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IN" sz="2400" dirty="0" smtClean="0">
                <a:latin typeface="Corbel" pitchFamily="34" charset="0"/>
              </a:rPr>
              <a:t> by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setting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background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color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every odd row </a:t>
            </a:r>
            <a:r>
              <a:rPr lang="en-IN" sz="2400" dirty="0" smtClean="0">
                <a:latin typeface="Corbel" pitchFamily="34" charset="0"/>
              </a:rPr>
              <a:t>of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IN" sz="2400" dirty="0" smtClean="0">
                <a:latin typeface="Corbel" pitchFamily="34" charset="0"/>
              </a:rPr>
              <a:t> with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gray </a:t>
            </a:r>
            <a:r>
              <a:rPr lang="en-IN" sz="2400" b="1" dirty="0" err="1" smtClean="0">
                <a:solidFill>
                  <a:schemeClr val="accent6"/>
                </a:solidFill>
                <a:latin typeface="Corbel" pitchFamily="34" charset="0"/>
              </a:rPr>
              <a:t>color</a:t>
            </a:r>
            <a:endParaRPr lang="en-IN" sz="1900" b="1" dirty="0">
              <a:solidFill>
                <a:schemeClr val="accent6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Making A Table Responsive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Tables</a:t>
            </a:r>
            <a:r>
              <a:rPr lang="en-IN" sz="2400" dirty="0" smtClean="0">
                <a:latin typeface="Corbel" pitchFamily="34" charset="0"/>
              </a:rPr>
              <a:t> are not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responsive</a:t>
            </a:r>
            <a:r>
              <a:rPr lang="en-IN" sz="2400" dirty="0" smtClean="0">
                <a:latin typeface="Corbel" pitchFamily="34" charset="0"/>
              </a:rPr>
              <a:t> in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nature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However,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support mobile devices </a:t>
            </a:r>
            <a:r>
              <a:rPr lang="en-IN" sz="2400" dirty="0" smtClean="0">
                <a:latin typeface="Corbel" pitchFamily="34" charset="0"/>
              </a:rPr>
              <a:t>we can add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responsiveness</a:t>
            </a:r>
            <a:r>
              <a:rPr lang="en-IN" sz="2400" dirty="0" smtClean="0">
                <a:latin typeface="Corbel" pitchFamily="34" charset="0"/>
              </a:rPr>
              <a:t> to our tables by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enabling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 horizontal scrolling </a:t>
            </a:r>
            <a:r>
              <a:rPr lang="en-IN" sz="2400" dirty="0" smtClean="0">
                <a:latin typeface="Corbel" pitchFamily="34" charset="0"/>
              </a:rPr>
              <a:t>on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small screens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>
              <a:buNone/>
            </a:pPr>
            <a:endParaRPr lang="en-IN" sz="2400" b="1" i="1" dirty="0" smtClean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Making A Table Responsive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To do this simply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wrap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IN" sz="2400" dirty="0" smtClean="0">
                <a:latin typeface="Corbel" pitchFamily="34" charset="0"/>
              </a:rPr>
              <a:t> with a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&lt;div&gt;</a:t>
            </a:r>
            <a:r>
              <a:rPr lang="en-IN" sz="2400" dirty="0" smtClean="0">
                <a:latin typeface="Corbel" pitchFamily="34" charset="0"/>
              </a:rPr>
              <a:t> element and apply the style 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overflow-x: auto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;</a:t>
            </a:r>
          </a:p>
          <a:p>
            <a:pPr fontAlgn="base"/>
            <a:endParaRPr lang="en-US" sz="2400" b="1" i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fontAlgn="base"/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fontAlgn="base"/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 fontAlgn="base"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&lt;div style="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overflow-x: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auto;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smtClean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&lt;table&gt; ... table content ... &lt;/table&gt;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&lt;/div&gt;</a:t>
            </a:r>
            <a:endParaRPr lang="en-IN" sz="2400" b="1" u="sng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46221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scalive4u@gmail.com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Div And Span Tags</a:t>
            </a:r>
          </a:p>
          <a:p>
            <a:pPr marL="457200" indent="-457200">
              <a:buAutoNum type="arabicPeriod"/>
            </a:pP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The CSS Box Model</a:t>
            </a:r>
          </a:p>
          <a:p>
            <a:pPr marL="457200" indent="-457200">
              <a:buAutoNum type="arabicPeriod"/>
            </a:pPr>
            <a:endParaRPr lang="en-US" b="1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Adding/Styling  Border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To specify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table borders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we use the </a:t>
            </a:r>
            <a:r>
              <a:rPr lang="en-IN" sz="2400" b="1" u="sng" dirty="0" smtClean="0">
                <a:solidFill>
                  <a:schemeClr val="accent1"/>
                </a:solidFill>
                <a:latin typeface="Corbel" pitchFamily="34" charset="0"/>
              </a:rPr>
              <a:t>border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property.</a:t>
            </a:r>
          </a:p>
          <a:p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There are 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multiple options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for border and they are:</a:t>
            </a:r>
          </a:p>
          <a:p>
            <a:pPr marL="788670" lvl="1" indent="-514350">
              <a:buAutoNum type="arabicPeriod"/>
            </a:pPr>
            <a:endParaRPr lang="en-US" sz="19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border-style</a:t>
            </a:r>
          </a:p>
          <a:p>
            <a:pPr marL="788670" lvl="1" indent="-514350"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border-width</a:t>
            </a:r>
          </a:p>
          <a:p>
            <a:pPr marL="788670" lvl="1" indent="-514350">
              <a:buAutoNum type="arabicPeriod"/>
            </a:pP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border-color</a:t>
            </a:r>
          </a:p>
          <a:p>
            <a:pPr marL="788670" lvl="1" indent="-514350">
              <a:buAutoNum type="arabicPeriod"/>
            </a:pP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border individual sides</a:t>
            </a:r>
          </a:p>
          <a:p>
            <a:pPr marL="788670" lvl="1" indent="-514350">
              <a:buAutoNum type="arabicPeriod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border shorthand</a:t>
            </a: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/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fontAlgn="base"/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border-style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border-style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property specifies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what kind of border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to display.</a:t>
            </a: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options available for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border-style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are:</a:t>
            </a:r>
          </a:p>
          <a:p>
            <a:pPr marL="788670" lvl="1" indent="-514350"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none</a:t>
            </a:r>
          </a:p>
          <a:p>
            <a:pPr marL="788670" lvl="1" indent="-514350"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dotted</a:t>
            </a:r>
          </a:p>
          <a:p>
            <a:pPr marL="788670" lvl="1" indent="-514350">
              <a:buAutoNum type="arabicPeriod"/>
            </a:pP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dashed</a:t>
            </a:r>
          </a:p>
          <a:p>
            <a:pPr marL="788670" lvl="1" indent="-514350">
              <a:buAutoNum type="arabicPeriod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solid</a:t>
            </a:r>
          </a:p>
          <a:p>
            <a:pPr marL="788670" lvl="1" indent="-514350">
              <a:buAutoNum type="arabicPeriod"/>
            </a:pP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double</a:t>
            </a:r>
          </a:p>
          <a:p>
            <a:pPr marL="788670" lvl="1" indent="-514350">
              <a:buAutoNum type="arabicPeriod"/>
            </a:pP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groove</a:t>
            </a:r>
          </a:p>
          <a:p>
            <a:pPr marL="788670" lvl="1" indent="-514350">
              <a:buAutoNum type="arabicPeriod"/>
            </a:pPr>
            <a:r>
              <a:rPr lang="en-US" sz="2000" b="1" dirty="0" smtClean="0">
                <a:solidFill>
                  <a:schemeClr val="accent1"/>
                </a:solidFill>
                <a:latin typeface="Corbel" pitchFamily="34" charset="0"/>
              </a:rPr>
              <a:t>ridge</a:t>
            </a:r>
          </a:p>
          <a:p>
            <a:pPr marL="788670" lvl="1" indent="-514350">
              <a:buAutoNum type="arabicPeriod"/>
            </a:pPr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inset</a:t>
            </a:r>
          </a:p>
          <a:p>
            <a:pPr marL="788670" lvl="1" indent="-514350">
              <a:buAutoNum type="arabicPeriod"/>
            </a:pPr>
            <a:r>
              <a:rPr lang="en-US" sz="2000" b="1" dirty="0" smtClean="0">
                <a:solidFill>
                  <a:schemeClr val="accent6"/>
                </a:solidFill>
                <a:latin typeface="Corbel" pitchFamily="34" charset="0"/>
              </a:rPr>
              <a:t>outset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	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{</a:t>
            </a:r>
          </a:p>
          <a:p>
            <a:pPr>
              <a:buNone/>
            </a:pPr>
            <a:r>
              <a:rPr lang="en-IN" sz="2200" b="1" i="1" dirty="0" smtClean="0">
                <a:solidFill>
                  <a:schemeClr val="accent6"/>
                </a:solidFill>
                <a:latin typeface="Corbel" pitchFamily="34" charset="0"/>
              </a:rPr>
              <a:t>			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border-style: 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dashed;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/>
                </a:solidFill>
                <a:latin typeface="Corbel" pitchFamily="34" charset="0"/>
              </a:rPr>
              <a:t>		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err="1" smtClean="0">
                <a:latin typeface="Corbel" pitchFamily="34" charset="0"/>
              </a:rPr>
              <a:t>Th</a:t>
            </a:r>
            <a:r>
              <a:rPr lang="en-IN" sz="2400" dirty="0" smtClean="0">
                <a:latin typeface="Corbel" pitchFamily="34" charset="0"/>
              </a:rPr>
              <a:t>is will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IN" sz="2400" dirty="0" smtClean="0">
                <a:latin typeface="Corbel" pitchFamily="34" charset="0"/>
              </a:rPr>
              <a:t> with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dashed border </a:t>
            </a:r>
            <a:r>
              <a:rPr lang="en-IN" sz="2400" dirty="0" smtClean="0">
                <a:latin typeface="Corbel" pitchFamily="34" charset="0"/>
              </a:rPr>
              <a:t>all around it</a:t>
            </a:r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border-width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border-width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property is used 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width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of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border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Normally we set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width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in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pixels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or by using one of the </a:t>
            </a:r>
            <a:r>
              <a:rPr lang="en-IN" sz="2400" b="1" u="sng" dirty="0" smtClean="0">
                <a:solidFill>
                  <a:srgbClr val="0070C0"/>
                </a:solidFill>
                <a:latin typeface="Corbel" pitchFamily="34" charset="0"/>
              </a:rPr>
              <a:t>three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b="1" u="sng" dirty="0" smtClean="0">
                <a:solidFill>
                  <a:srgbClr val="0070C0"/>
                </a:solidFill>
                <a:latin typeface="Corbel" pitchFamily="34" charset="0"/>
              </a:rPr>
              <a:t>pre-defined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values: </a:t>
            </a:r>
          </a:p>
          <a:p>
            <a:pPr marL="788670" lvl="1" indent="-514350">
              <a:buAutoNum type="arabicPeriod"/>
            </a:pPr>
            <a:endParaRPr lang="en-IN" sz="19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thin</a:t>
            </a:r>
          </a:p>
          <a:p>
            <a:pPr marL="788670" lvl="1" indent="-514350">
              <a:buAutoNum type="arabicPeriod"/>
            </a:pP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medium</a:t>
            </a:r>
          </a:p>
          <a:p>
            <a:pPr marL="788670" lvl="1" indent="-514350">
              <a:buAutoNum type="arabicPeriod"/>
            </a:pP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thick</a:t>
            </a:r>
            <a:endParaRPr lang="en-IN" sz="20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border-style: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solid;</a:t>
            </a:r>
          </a:p>
          <a:p>
            <a:pPr>
              <a:buNone/>
            </a:pPr>
            <a:r>
              <a:rPr lang="en-IN" sz="2400" b="1" dirty="0" smtClean="0">
                <a:latin typeface="Corbel" pitchFamily="34" charset="0"/>
              </a:rPr>
              <a:t>	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border-width: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thick;</a:t>
            </a:r>
          </a:p>
          <a:p>
            <a:pPr marL="0" indent="0">
              <a:buNone/>
            </a:pPr>
            <a:endParaRPr lang="en-IN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err="1" smtClean="0">
                <a:latin typeface="Corbel" pitchFamily="34" charset="0"/>
              </a:rPr>
              <a:t>Th</a:t>
            </a:r>
            <a:r>
              <a:rPr lang="en-IN" sz="2400" dirty="0" smtClean="0">
                <a:latin typeface="Corbel" pitchFamily="34" charset="0"/>
              </a:rPr>
              <a:t>is will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IN" sz="2400" dirty="0" smtClean="0">
                <a:latin typeface="Corbel" pitchFamily="34" charset="0"/>
              </a:rPr>
              <a:t> with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thick solid border </a:t>
            </a:r>
            <a:r>
              <a:rPr lang="en-IN" sz="2400" dirty="0" smtClean="0">
                <a:latin typeface="Corbel" pitchFamily="34" charset="0"/>
              </a:rPr>
              <a:t>all around it</a:t>
            </a:r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border-color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border-</a:t>
            </a:r>
            <a:r>
              <a:rPr lang="en-IN" sz="2400" b="1" u="sng" dirty="0" err="1" smtClean="0">
                <a:solidFill>
                  <a:srgbClr val="002060"/>
                </a:solidFill>
                <a:latin typeface="Corbel" pitchFamily="34" charset="0"/>
              </a:rPr>
              <a:t>color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property is used to set the </a:t>
            </a:r>
            <a:r>
              <a:rPr lang="en-IN" sz="2400" dirty="0" err="1" smtClean="0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400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of the border.</a:t>
            </a:r>
          </a:p>
          <a:p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can be set by:</a:t>
            </a:r>
          </a:p>
          <a:p>
            <a:pPr lvl="1"/>
            <a:endParaRPr lang="en-US" sz="1900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name</a:t>
            </a: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  <a:latin typeface="Corbel" pitchFamily="34" charset="0"/>
              </a:rPr>
              <a:t>rgb</a:t>
            </a:r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</a:rPr>
              <a:t>()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  <a:latin typeface="Corbel" pitchFamily="34" charset="0"/>
              </a:rPr>
              <a:t>hex</a:t>
            </a:r>
            <a:endParaRPr lang="en-IN" sz="1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8285</TotalTime>
  <Words>731</Words>
  <Application>Microsoft Office PowerPoint</Application>
  <PresentationFormat>On-screen Show (4:3)</PresentationFormat>
  <Paragraphs>302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Civic</vt:lpstr>
      <vt:lpstr>Slide 1</vt:lpstr>
      <vt:lpstr>Today’s Agenda</vt:lpstr>
      <vt:lpstr>Styling Tables In CSS</vt:lpstr>
      <vt:lpstr>Adding/Styling  Border</vt:lpstr>
      <vt:lpstr>The border-style Property</vt:lpstr>
      <vt:lpstr>Example</vt:lpstr>
      <vt:lpstr>The border-width Property</vt:lpstr>
      <vt:lpstr>Example</vt:lpstr>
      <vt:lpstr>The border-color Property</vt:lpstr>
      <vt:lpstr>Example</vt:lpstr>
      <vt:lpstr>Styling Individual Borders</vt:lpstr>
      <vt:lpstr>Example</vt:lpstr>
      <vt:lpstr>The border Shorthand</vt:lpstr>
      <vt:lpstr>Example</vt:lpstr>
      <vt:lpstr>Example</vt:lpstr>
      <vt:lpstr>Collapsing Borders</vt:lpstr>
      <vt:lpstr>Example</vt:lpstr>
      <vt:lpstr>Adjusting Space Inside Table</vt:lpstr>
      <vt:lpstr>Example</vt:lpstr>
      <vt:lpstr>Setting Table Width And Height</vt:lpstr>
      <vt:lpstr>Example</vt:lpstr>
      <vt:lpstr>Aligning The Text In Table</vt:lpstr>
      <vt:lpstr>Example</vt:lpstr>
      <vt:lpstr>Colors In The Table</vt:lpstr>
      <vt:lpstr>The hover Pseudoclass</vt:lpstr>
      <vt:lpstr>Controlling The Table Caption</vt:lpstr>
      <vt:lpstr>Example</vt:lpstr>
      <vt:lpstr>Handling Empty Cells</vt:lpstr>
      <vt:lpstr>Example</vt:lpstr>
      <vt:lpstr>Creating Zebra Striped Table</vt:lpstr>
      <vt:lpstr>Example</vt:lpstr>
      <vt:lpstr>Making A Table Responsive</vt:lpstr>
      <vt:lpstr>Making A Table Responsive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692</cp:revision>
  <dcterms:created xsi:type="dcterms:W3CDTF">2016-02-04T12:02:26Z</dcterms:created>
  <dcterms:modified xsi:type="dcterms:W3CDTF">2020-06-20T08:09:37Z</dcterms:modified>
</cp:coreProperties>
</file>