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524" r:id="rId4"/>
    <p:sldId id="706" r:id="rId5"/>
    <p:sldId id="707" r:id="rId6"/>
    <p:sldId id="708" r:id="rId7"/>
    <p:sldId id="677" r:id="rId8"/>
    <p:sldId id="709" r:id="rId9"/>
    <p:sldId id="710" r:id="rId10"/>
    <p:sldId id="711" r:id="rId11"/>
    <p:sldId id="678" r:id="rId12"/>
    <p:sldId id="636" r:id="rId13"/>
    <p:sldId id="684" r:id="rId14"/>
    <p:sldId id="712" r:id="rId15"/>
    <p:sldId id="685" r:id="rId16"/>
    <p:sldId id="713" r:id="rId17"/>
    <p:sldId id="715" r:id="rId18"/>
    <p:sldId id="716" r:id="rId19"/>
    <p:sldId id="714" r:id="rId20"/>
    <p:sldId id="717" r:id="rId21"/>
    <p:sldId id="722" r:id="rId22"/>
    <p:sldId id="721" r:id="rId23"/>
    <p:sldId id="718" r:id="rId24"/>
    <p:sldId id="719" r:id="rId25"/>
    <p:sldId id="720" r:id="rId26"/>
    <p:sldId id="689" r:id="rId27"/>
    <p:sldId id="723" r:id="rId28"/>
    <p:sldId id="725" r:id="rId29"/>
    <p:sldId id="724" r:id="rId30"/>
    <p:sldId id="686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6/21/2020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Lecture-18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xmod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Width And Height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Usually when we  set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width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 of an element using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and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 properties, in reality we are only setting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width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 area </a:t>
            </a:r>
            <a:r>
              <a:rPr lang="en-IN" sz="2400" dirty="0" smtClean="0">
                <a:latin typeface="Corbel" pitchFamily="34" charset="0"/>
              </a:rPr>
              <a:t>of that element.</a:t>
            </a:r>
          </a:p>
          <a:p>
            <a:endParaRPr lang="en-US" sz="2400" b="1" dirty="0" smtClean="0">
              <a:solidFill>
                <a:schemeClr val="accent6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 does not include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paddings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borders</a:t>
            </a:r>
            <a:r>
              <a:rPr lang="en-IN" sz="2400" dirty="0" smtClean="0">
                <a:latin typeface="Corbel" pitchFamily="34" charset="0"/>
              </a:rPr>
              <a:t>, 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margins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2400" b="1" dirty="0" smtClean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 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width: 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300px;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200px;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background: 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#eee8aa;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        }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div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width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300px</a:t>
            </a:r>
            <a:r>
              <a:rPr lang="en-IN" sz="2400" dirty="0" smtClean="0">
                <a:latin typeface="Corbel" pitchFamily="34" charset="0"/>
              </a:rPr>
              <a:t> and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height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200px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Padding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properties allow us to set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spacing </a:t>
            </a:r>
            <a:r>
              <a:rPr lang="en-IN" sz="2400" dirty="0" smtClean="0">
                <a:latin typeface="Corbel" pitchFamily="34" charset="0"/>
              </a:rPr>
              <a:t>between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content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 and its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.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can be specified using following properties:</a:t>
            </a:r>
          </a:p>
          <a:p>
            <a:pPr lvl="1"/>
            <a:endParaRPr lang="en-US" sz="15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002060"/>
                </a:solidFill>
                <a:latin typeface="Corbel" pitchFamily="34" charset="0"/>
              </a:rPr>
              <a:t>padding-top</a:t>
            </a:r>
          </a:p>
          <a:p>
            <a:pPr lvl="1"/>
            <a:endParaRPr lang="en-US" sz="15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padding-right</a:t>
            </a:r>
          </a:p>
          <a:p>
            <a:pPr lvl="1"/>
            <a:endParaRPr lang="en-US" sz="15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00B050"/>
                </a:solidFill>
                <a:latin typeface="Corbel" pitchFamily="34" charset="0"/>
              </a:rPr>
              <a:t>padding-bottom</a:t>
            </a:r>
          </a:p>
          <a:p>
            <a:pPr lvl="1"/>
            <a:endParaRPr lang="en-US" sz="15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7030A0"/>
                </a:solidFill>
                <a:latin typeface="Corbel" pitchFamily="34" charset="0"/>
              </a:rPr>
              <a:t>padding-left</a:t>
            </a:r>
          </a:p>
          <a:p>
            <a:pPr lvl="1"/>
            <a:endParaRPr lang="en-US" sz="15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C00000"/>
                </a:solidFill>
                <a:latin typeface="Corbel" pitchFamily="34" charset="0"/>
              </a:rPr>
              <a:t>padding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Padding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 smtClean="0">
                <a:latin typeface="Corbel" pitchFamily="34" charset="0"/>
              </a:rPr>
              <a:t> properties can be specified using the following values:</a:t>
            </a: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length</a:t>
            </a:r>
            <a:r>
              <a:rPr lang="en-IN" sz="1900" dirty="0" smtClean="0">
                <a:latin typeface="Corbel" pitchFamily="34" charset="0"/>
              </a:rPr>
              <a:t> - specifies a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1900" dirty="0" smtClean="0">
                <a:latin typeface="Corbel" pitchFamily="34" charset="0"/>
              </a:rPr>
              <a:t> in </a:t>
            </a:r>
            <a:r>
              <a:rPr lang="en-IN" sz="1900" b="1" dirty="0" err="1" smtClean="0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1900" dirty="0" smtClean="0">
                <a:latin typeface="Corbel" pitchFamily="34" charset="0"/>
              </a:rPr>
              <a:t>, </a:t>
            </a:r>
            <a:r>
              <a:rPr lang="en-IN" sz="1900" b="1" dirty="0" err="1" smtClean="0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1900" dirty="0" smtClean="0">
                <a:latin typeface="Corbel" pitchFamily="34" charset="0"/>
              </a:rPr>
              <a:t>, </a:t>
            </a:r>
            <a:r>
              <a:rPr lang="en-IN" sz="1900" b="1" dirty="0" err="1" smtClean="0">
                <a:solidFill>
                  <a:srgbClr val="C00000"/>
                </a:solidFill>
                <a:latin typeface="Corbel" pitchFamily="34" charset="0"/>
              </a:rPr>
              <a:t>rem</a:t>
            </a:r>
            <a:r>
              <a:rPr lang="en-IN" sz="1900" dirty="0" smtClean="0">
                <a:latin typeface="Corbel" pitchFamily="34" charset="0"/>
              </a:rPr>
              <a:t>,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pt</a:t>
            </a:r>
            <a:r>
              <a:rPr lang="en-IN" sz="1900" dirty="0" smtClean="0">
                <a:latin typeface="Corbel" pitchFamily="34" charset="0"/>
              </a:rPr>
              <a:t>,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cm</a:t>
            </a:r>
            <a:r>
              <a:rPr lang="en-IN" sz="1900" dirty="0" smtClean="0">
                <a:latin typeface="Corbel" pitchFamily="34" charset="0"/>
              </a:rPr>
              <a:t>, etc.</a:t>
            </a:r>
          </a:p>
          <a:p>
            <a:endParaRPr lang="en-IN" sz="2400" b="1" i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i="1" dirty="0" smtClean="0">
                <a:solidFill>
                  <a:srgbClr val="7030A0"/>
                </a:solidFill>
                <a:latin typeface="Corbel" pitchFamily="34" charset="0"/>
              </a:rPr>
              <a:t>%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1900" dirty="0" smtClean="0">
                <a:latin typeface="Corbel" pitchFamily="34" charset="0"/>
              </a:rPr>
              <a:t>- specifies a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padding </a:t>
            </a:r>
            <a:r>
              <a:rPr lang="en-IN" sz="1900" dirty="0" smtClean="0">
                <a:latin typeface="Corbel" pitchFamily="34" charset="0"/>
              </a:rPr>
              <a:t>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percentage</a:t>
            </a:r>
            <a:r>
              <a:rPr lang="en-IN" sz="1900" dirty="0" smtClean="0">
                <a:latin typeface="Corbel" pitchFamily="34" charset="0"/>
              </a:rPr>
              <a:t> (%) of the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1900" dirty="0" smtClean="0">
                <a:latin typeface="Corbel" pitchFamily="34" charset="0"/>
              </a:rPr>
              <a:t>of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containing</a:t>
            </a:r>
            <a:r>
              <a:rPr lang="en-IN" sz="1900" dirty="0" smtClean="0">
                <a:latin typeface="Corbel" pitchFamily="34" charset="0"/>
              </a:rPr>
              <a:t> element.</a:t>
            </a: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IN" sz="1900" dirty="0" smtClean="0">
                <a:latin typeface="Corbel" pitchFamily="34" charset="0"/>
              </a:rPr>
              <a:t>- specifies that the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1900" dirty="0" smtClean="0">
                <a:latin typeface="Corbel" pitchFamily="34" charset="0"/>
              </a:rPr>
              <a:t> should be inherited from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</a:t>
            </a:r>
            <a:r>
              <a:rPr lang="en-IN" sz="1900" dirty="0" smtClean="0">
                <a:latin typeface="Corbel" pitchFamily="34" charset="0"/>
              </a:rPr>
              <a:t>element.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padding-top: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padding-bottom: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100px;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h1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top padding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bottom padding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100px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properties allow us to define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 area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element's</a:t>
            </a:r>
            <a:r>
              <a:rPr lang="en-IN" sz="2400" dirty="0" smtClean="0">
                <a:latin typeface="Corbel" pitchFamily="34" charset="0"/>
              </a:rPr>
              <a:t> box.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Borders</a:t>
            </a:r>
            <a:r>
              <a:rPr lang="en-IN" sz="2400" dirty="0" smtClean="0">
                <a:latin typeface="Corbel" pitchFamily="34" charset="0"/>
              </a:rPr>
              <a:t> appear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directly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</a:t>
            </a:r>
            <a:r>
              <a:rPr lang="en-IN" sz="2400" dirty="0" smtClean="0">
                <a:latin typeface="Corbel" pitchFamily="34" charset="0"/>
              </a:rPr>
              <a:t>etween 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 smtClean="0">
                <a:latin typeface="Corbel" pitchFamily="34" charset="0"/>
              </a:rPr>
              <a:t> of 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border can be a style like,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solid line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dotted line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double line</a:t>
            </a:r>
            <a:r>
              <a:rPr lang="en-IN" sz="2400" dirty="0" smtClean="0">
                <a:latin typeface="Corbel" pitchFamily="34" charset="0"/>
              </a:rPr>
              <a:t>, etc. 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5" cy="50006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Following are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properties that can be applied on 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 fontAlgn="base"/>
            <a:endParaRPr lang="en-US" sz="1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border-style</a:t>
            </a:r>
          </a:p>
          <a:p>
            <a:pPr lvl="1" fontAlgn="base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border-width</a:t>
            </a:r>
          </a:p>
          <a:p>
            <a:pPr lvl="1" fontAlgn="base"/>
            <a:endParaRPr lang="en-US" sz="1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border-color</a:t>
            </a:r>
          </a:p>
          <a:p>
            <a:pPr lvl="1" fontAlgn="base"/>
            <a:endParaRPr lang="en-US" sz="1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border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border: 5px solid #00ff00;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solid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border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5px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green 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color</a:t>
            </a: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The &lt;div&gt; And &lt;span&gt; Tags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The CSS Box Model</a:t>
            </a: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Border, Padding And Margin</a:t>
            </a:r>
          </a:p>
          <a:p>
            <a:pPr>
              <a:buSzPct val="100000"/>
            </a:pP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Handing Overflow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Setting Element Pos Using Float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Rounded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CSS3 </a:t>
            </a:r>
            <a:r>
              <a:rPr lang="en-IN" sz="2400" dirty="0" smtClean="0">
                <a:latin typeface="Corbel" pitchFamily="34" charset="0"/>
              </a:rPr>
              <a:t>introduced a new property called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border-radius</a:t>
            </a:r>
            <a:r>
              <a:rPr lang="en-IN" sz="2400" dirty="0" smtClean="0">
                <a:latin typeface="Corbel" pitchFamily="34" charset="0"/>
              </a:rPr>
              <a:t> ,which can be used to create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rounded corners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property typically defines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shape of the corner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outer border </a:t>
            </a:r>
            <a:r>
              <a:rPr lang="en-IN" sz="2400" dirty="0" smtClean="0">
                <a:latin typeface="Corbel" pitchFamily="34" charset="0"/>
              </a:rPr>
              <a:t>edge. 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.box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  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width: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300px;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height: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150px;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#ffb6c1;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2px solid #f08080;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border-radius: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20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2400" dirty="0" smtClean="0">
                <a:latin typeface="Corbel" pitchFamily="34" charset="0"/>
              </a:rPr>
              <a:t> rounded border</a:t>
            </a: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Margin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properties allow us to set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spacing</a:t>
            </a:r>
            <a:r>
              <a:rPr lang="en-IN" sz="2400" dirty="0" smtClean="0">
                <a:latin typeface="Corbel" pitchFamily="34" charset="0"/>
              </a:rPr>
              <a:t> around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border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can be specified using following properties:</a:t>
            </a:r>
          </a:p>
          <a:p>
            <a:pPr lvl="1"/>
            <a:endParaRPr lang="en-US" sz="15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002060"/>
                </a:solidFill>
                <a:latin typeface="Corbel" pitchFamily="34" charset="0"/>
              </a:rPr>
              <a:t>margin-top</a:t>
            </a:r>
          </a:p>
          <a:p>
            <a:pPr lvl="1"/>
            <a:endParaRPr lang="en-US" sz="15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margin-right</a:t>
            </a:r>
          </a:p>
          <a:p>
            <a:pPr lvl="1"/>
            <a:endParaRPr lang="en-US" sz="15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00B050"/>
                </a:solidFill>
                <a:latin typeface="Corbel" pitchFamily="34" charset="0"/>
              </a:rPr>
              <a:t>margin-bottom</a:t>
            </a:r>
          </a:p>
          <a:p>
            <a:pPr lvl="1"/>
            <a:endParaRPr lang="en-US" sz="15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7030A0"/>
                </a:solidFill>
                <a:latin typeface="Corbel" pitchFamily="34" charset="0"/>
              </a:rPr>
              <a:t>margin-left</a:t>
            </a:r>
          </a:p>
          <a:p>
            <a:pPr lvl="1"/>
            <a:endParaRPr lang="en-US" sz="15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500" b="1" dirty="0" smtClean="0">
                <a:solidFill>
                  <a:srgbClr val="C00000"/>
                </a:solidFill>
                <a:latin typeface="Corbel" pitchFamily="34" charset="0"/>
              </a:rPr>
              <a:t>margin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Margin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properties can be specified using the following values:</a:t>
            </a: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length</a:t>
            </a:r>
            <a:r>
              <a:rPr lang="en-IN" sz="2000" dirty="0" smtClean="0">
                <a:latin typeface="Corbel" pitchFamily="34" charset="0"/>
              </a:rPr>
              <a:t> - specifies a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2000" dirty="0" smtClean="0">
                <a:latin typeface="Corbel" pitchFamily="34" charset="0"/>
              </a:rPr>
              <a:t> in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rem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pt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cm</a:t>
            </a:r>
            <a:r>
              <a:rPr lang="en-IN" sz="2000" dirty="0" smtClean="0">
                <a:latin typeface="Corbel" pitchFamily="34" charset="0"/>
              </a:rPr>
              <a:t>, etc.</a:t>
            </a:r>
          </a:p>
          <a:p>
            <a:endParaRPr lang="en-IN" sz="2000" b="1" i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i="1" dirty="0" smtClean="0">
                <a:solidFill>
                  <a:srgbClr val="7030A0"/>
                </a:solidFill>
                <a:latin typeface="Corbel" pitchFamily="34" charset="0"/>
              </a:rPr>
              <a:t>%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000" dirty="0" smtClean="0">
                <a:latin typeface="Corbel" pitchFamily="34" charset="0"/>
              </a:rPr>
              <a:t>- specifies a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padding </a:t>
            </a:r>
            <a:r>
              <a:rPr lang="en-IN" sz="2000" dirty="0" smtClean="0">
                <a:latin typeface="Corbel" pitchFamily="34" charset="0"/>
              </a:rPr>
              <a:t>in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percentage</a:t>
            </a:r>
            <a:r>
              <a:rPr lang="en-IN" sz="2000" dirty="0" smtClean="0">
                <a:latin typeface="Corbel" pitchFamily="34" charset="0"/>
              </a:rPr>
              <a:t> (%) of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2000" dirty="0" smtClean="0">
                <a:latin typeface="Corbel" pitchFamily="34" charset="0"/>
              </a:rPr>
              <a:t>of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containing</a:t>
            </a:r>
            <a:r>
              <a:rPr lang="en-IN" sz="2000" dirty="0" smtClean="0">
                <a:latin typeface="Corbel" pitchFamily="34" charset="0"/>
              </a:rPr>
              <a:t> element.</a:t>
            </a:r>
          </a:p>
          <a:p>
            <a:pPr lvl="1"/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auto </a:t>
            </a:r>
            <a:r>
              <a:rPr lang="en-IN" sz="2000" dirty="0" smtClean="0">
                <a:latin typeface="Corbel" pitchFamily="34" charset="0"/>
              </a:rPr>
              <a:t>- the browser calculates a suitable margin to use.</a:t>
            </a:r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IN" sz="2000" dirty="0" smtClean="0">
                <a:latin typeface="Corbel" pitchFamily="34" charset="0"/>
              </a:rPr>
              <a:t>- specifies that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2000" dirty="0" smtClean="0">
                <a:latin typeface="Corbel" pitchFamily="34" charset="0"/>
              </a:rPr>
              <a:t> should be inherited from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</a:t>
            </a:r>
            <a:r>
              <a:rPr lang="en-IN" sz="2000" dirty="0" smtClean="0">
                <a:latin typeface="Corbel" pitchFamily="34" charset="0"/>
              </a:rPr>
              <a:t>element.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margin: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50px;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5"/>
                </a:solidFill>
                <a:latin typeface="Corbel" pitchFamily="34" charset="0"/>
              </a:rPr>
              <a:t>/* apply to all four sides */	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h1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margin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 smtClean="0">
                <a:latin typeface="Corbel" pitchFamily="34" charset="0"/>
              </a:rPr>
              <a:t> on all 4 sides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auto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 Horizontal Centering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auto</a:t>
            </a:r>
            <a:r>
              <a:rPr lang="en-IN" sz="2400" dirty="0" smtClean="0">
                <a:latin typeface="Corbel" pitchFamily="34" charset="0"/>
              </a:rPr>
              <a:t> value for 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u="sng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property tells the web browser to automatically calculate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margin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is commonly used to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center</a:t>
            </a:r>
            <a:r>
              <a:rPr lang="en-IN" sz="2400" dirty="0" smtClean="0">
                <a:latin typeface="Corbel" pitchFamily="34" charset="0"/>
              </a:rPr>
              <a:t> an element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horizontally</a:t>
            </a:r>
            <a:r>
              <a:rPr lang="en-IN" sz="2400" dirty="0" smtClean="0">
                <a:latin typeface="Corbel" pitchFamily="34" charset="0"/>
              </a:rPr>
              <a:t> within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larger container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width: 300px;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background: gray;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margin: 0 auto;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above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rules lets 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element take up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300 pixels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horizontal space</a:t>
            </a:r>
            <a:r>
              <a:rPr lang="en-IN" sz="2400" dirty="0" smtClean="0">
                <a:latin typeface="Corbel" pitchFamily="34" charset="0"/>
              </a:rPr>
              <a:t>, and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remaining space </a:t>
            </a:r>
            <a:r>
              <a:rPr lang="en-IN" sz="2400" dirty="0" smtClean="0">
                <a:latin typeface="Corbel" pitchFamily="34" charset="0"/>
              </a:rPr>
              <a:t>will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equally divided </a:t>
            </a:r>
            <a:r>
              <a:rPr lang="en-IN" sz="2400" dirty="0" smtClean="0">
                <a:latin typeface="Corbel" pitchFamily="34" charset="0"/>
              </a:rPr>
              <a:t>between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right</a:t>
            </a:r>
            <a:r>
              <a:rPr lang="en-IN" sz="2400" dirty="0" smtClean="0">
                <a:latin typeface="Corbel" pitchFamily="34" charset="0"/>
              </a:rPr>
              <a:t> margins.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Overflow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There may be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situation</a:t>
            </a:r>
            <a:r>
              <a:rPr lang="en-IN" sz="2400" dirty="0" smtClean="0">
                <a:latin typeface="Corbel" pitchFamily="34" charset="0"/>
              </a:rPr>
              <a:t> when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 smtClean="0">
                <a:latin typeface="Corbel" pitchFamily="34" charset="0"/>
              </a:rPr>
              <a:t> of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element </a:t>
            </a:r>
            <a:r>
              <a:rPr lang="en-IN" sz="2400" dirty="0" smtClean="0">
                <a:latin typeface="Corbel" pitchFamily="34" charset="0"/>
              </a:rPr>
              <a:t>might be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larger</a:t>
            </a:r>
            <a:r>
              <a:rPr lang="en-IN" sz="2400" dirty="0" smtClean="0">
                <a:latin typeface="Corbel" pitchFamily="34" charset="0"/>
              </a:rPr>
              <a:t> than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dimensions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box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</a:t>
            </a:r>
            <a:r>
              <a:rPr lang="en-IN" sz="2400" dirty="0" smtClean="0">
                <a:latin typeface="Corbel" pitchFamily="34" charset="0"/>
              </a:rPr>
              <a:t>tself.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In such cases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provides a property called 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overflow</a:t>
            </a:r>
            <a:r>
              <a:rPr lang="en-IN" sz="2400" dirty="0" smtClean="0">
                <a:latin typeface="Corbel" pitchFamily="34" charset="0"/>
              </a:rPr>
              <a:t> which helps us to specify whether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clip content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render scroll bars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display overflow content </a:t>
            </a:r>
            <a:r>
              <a:rPr lang="en-IN" sz="2400" dirty="0" smtClean="0">
                <a:latin typeface="Corbel" pitchFamily="34" charset="0"/>
              </a:rPr>
              <a:t>of a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block-level </a:t>
            </a:r>
            <a:r>
              <a:rPr lang="en-IN" sz="2400" dirty="0" smtClean="0">
                <a:latin typeface="Corbel" pitchFamily="34" charset="0"/>
              </a:rPr>
              <a:t>element.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Overflow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2" cy="49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9156"/>
                <a:gridCol w="4429156"/>
              </a:tblGrid>
              <a:tr h="4482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pitchFamily="34" charset="0"/>
                        </a:rPr>
                        <a:t>Value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pitchFamily="34" charset="0"/>
                        </a:rPr>
                        <a:t>Meaning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visible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The default value. Content is not clipped; it will be rendered outside the element's box, and may thus overlap other content.</a:t>
                      </a:r>
                    </a:p>
                  </a:txBody>
                  <a:tcPr marL="66675" marR="66675" marT="47625" marB="47625"/>
                </a:tc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hidden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Content that overflows the element's box is clipped and the rest of the content will be invisible.</a:t>
                      </a:r>
                    </a:p>
                  </a:txBody>
                  <a:tcPr marL="66675" marR="66675" marT="47625" marB="47625"/>
                </a:tc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scroll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The overflowing content is clipped, just like hidden, but provides a scrolling mechanism to access the overflowed content.</a:t>
                      </a:r>
                    </a:p>
                  </a:txBody>
                  <a:tcPr marL="66675" marR="66675" marT="47625" marB="47625"/>
                </a:tc>
              </a:tr>
              <a:tr h="1351019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auto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If content overflows the element's box it will automatically provides the scrollbars to see the rest of the content, otherwise scrollbar will not appear.</a:t>
                      </a:r>
                    </a:p>
                  </a:txBody>
                  <a:tcPr marL="66675" marR="6667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width: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250px;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150px;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overflow: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scroll;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above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rules lets 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element to generate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scrollbar</a:t>
            </a:r>
            <a:r>
              <a:rPr lang="en-IN" sz="2400" dirty="0" smtClean="0">
                <a:latin typeface="Corbel" pitchFamily="34" charset="0"/>
              </a:rPr>
              <a:t> which becomes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active </a:t>
            </a:r>
            <a:r>
              <a:rPr lang="en-IN" sz="2400" dirty="0" smtClean="0">
                <a:latin typeface="Corbel" pitchFamily="34" charset="0"/>
              </a:rPr>
              <a:t>as soon as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content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&lt;div&gt; </a:t>
            </a:r>
            <a:r>
              <a:rPr lang="en-IN" sz="2400" dirty="0" smtClean="0">
                <a:latin typeface="Corbel" pitchFamily="34" charset="0"/>
              </a:rPr>
              <a:t>overflows.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&lt;div&gt;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 smtClean="0">
                <a:latin typeface="Corbel" pitchFamily="34" charset="0"/>
              </a:rPr>
              <a:t>tag is used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specify a section </a:t>
            </a:r>
            <a:r>
              <a:rPr lang="en-IN" sz="2400" dirty="0" smtClean="0">
                <a:latin typeface="Corbel" pitchFamily="34" charset="0"/>
              </a:rPr>
              <a:t>within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document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Anything from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images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videos</a:t>
            </a:r>
            <a:r>
              <a:rPr lang="en-IN" sz="2400" dirty="0" smtClean="0">
                <a:latin typeface="Corbel" pitchFamily="34" charset="0"/>
              </a:rPr>
              <a:t> can be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placed</a:t>
            </a:r>
            <a:r>
              <a:rPr lang="en-IN" sz="2400" dirty="0" smtClean="0">
                <a:latin typeface="Corbel" pitchFamily="34" charset="0"/>
              </a:rPr>
              <a:t> within a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dirty="0" smtClean="0">
                <a:latin typeface="Corbel" pitchFamily="34" charset="0"/>
              </a:rPr>
              <a:t> tag.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Divs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similar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paragraphs</a:t>
            </a:r>
            <a:r>
              <a:rPr lang="en-IN" sz="2400" dirty="0" smtClean="0">
                <a:latin typeface="Corbel" pitchFamily="34" charset="0"/>
              </a:rPr>
              <a:t> but they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easier</a:t>
            </a:r>
            <a:r>
              <a:rPr lang="en-IN" sz="2400" dirty="0" smtClean="0">
                <a:latin typeface="Corbel" pitchFamily="34" charset="0"/>
              </a:rPr>
              <a:t> to use,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customizable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load faster </a:t>
            </a:r>
            <a:r>
              <a:rPr lang="en-IN" sz="2400" dirty="0" smtClean="0">
                <a:latin typeface="Corbel" pitchFamily="34" charset="0"/>
              </a:rPr>
              <a:t>than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tables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float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forces</a:t>
            </a:r>
            <a:r>
              <a:rPr lang="en-IN" sz="2400" dirty="0" smtClean="0">
                <a:latin typeface="Corbel" pitchFamily="34" charset="0"/>
              </a:rPr>
              <a:t> any element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float</a:t>
            </a:r>
            <a:r>
              <a:rPr lang="en-IN" sz="2400" dirty="0" smtClean="0">
                <a:latin typeface="Corbel" pitchFamily="34" charset="0"/>
              </a:rPr>
              <a:t> (right, left, none, inherit) inside its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body 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rest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wrap around </a:t>
            </a:r>
            <a:r>
              <a:rPr lang="en-IN" sz="2400" dirty="0" smtClean="0">
                <a:latin typeface="Corbel" pitchFamily="34" charset="0"/>
              </a:rPr>
              <a:t>it. 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can be used to place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 smtClean="0">
                <a:latin typeface="Corbel" pitchFamily="34" charset="0"/>
              </a:rPr>
              <a:t> or an element inside its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IN" sz="2400" dirty="0" smtClean="0">
                <a:latin typeface="Corbel" pitchFamily="34" charset="0"/>
              </a:rPr>
              <a:t> and other elements will wrap around it.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dirty="0" err="1" smtClean="0">
                <a:latin typeface="Corbel" pitchFamily="34" charset="0"/>
              </a:rPr>
              <a:t>eg</a:t>
            </a:r>
            <a:r>
              <a:rPr lang="en-IN" sz="2400" dirty="0" smtClean="0">
                <a:latin typeface="Corbel" pitchFamily="34" charset="0"/>
              </a:rPr>
              <a:t>. :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Images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newspaper</a:t>
            </a:r>
            <a:r>
              <a:rPr lang="en-IN" sz="2400" dirty="0" smtClean="0">
                <a:latin typeface="Corbel" pitchFamily="34" charset="0"/>
              </a:rPr>
              <a:t> are placed at a  certain position with rest of the content wrapped around it.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Display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&amp; Visibility</a:t>
            </a:r>
          </a:p>
          <a:p>
            <a:pPr marL="457200" indent="-457200">
              <a:buAutoNum type="arabicPeriod"/>
            </a:pP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 Of &lt;div&gt;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&lt;div&gt;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&lt;!- -  other HTML tags and data - - 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&lt;/div&gt;</a:t>
            </a:r>
            <a:endParaRPr lang="en-IN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&lt;span&gt;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 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element has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very similar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properties to 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element, in that 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changes the style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it encloses.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it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does not has any style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it’s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own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rather we have to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apply styles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it.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some text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&lt;span&gt;some text&lt;/span&gt;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some text</a:t>
            </a:r>
          </a:p>
          <a:p>
            <a:endParaRPr lang="en-IN" sz="2400" b="1" u="sng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Difference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primary difference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between the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elements is that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&lt;span&gt;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doesn’t do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any formatting of it’s own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while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has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some default formatting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it’s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own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lvl="0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 the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element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includes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paragraph break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lvl="0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element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simply tells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browser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rules to whatever is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within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 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&lt;span&gt;.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Another difference is that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&lt;span&gt;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inline element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&lt;div&gt;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block level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element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Every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 that can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displayed</a:t>
            </a:r>
            <a:r>
              <a:rPr lang="en-IN" sz="2400" dirty="0" smtClean="0">
                <a:latin typeface="Corbel" pitchFamily="34" charset="0"/>
              </a:rPr>
              <a:t> on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web page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comprised </a:t>
            </a:r>
            <a:r>
              <a:rPr lang="en-IN" sz="2400" dirty="0" smtClean="0">
                <a:latin typeface="Corbel" pitchFamily="34" charset="0"/>
              </a:rPr>
              <a:t>of one or more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rectangular boxes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box model </a:t>
            </a:r>
            <a:r>
              <a:rPr lang="en-IN" sz="2400" dirty="0" smtClean="0">
                <a:latin typeface="Corbel" pitchFamily="34" charset="0"/>
              </a:rPr>
              <a:t>typically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describes</a:t>
            </a:r>
            <a:r>
              <a:rPr lang="en-IN" sz="2400" dirty="0" smtClean="0">
                <a:latin typeface="Corbel" pitchFamily="34" charset="0"/>
              </a:rPr>
              <a:t> how these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rectangular boxes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laid out </a:t>
            </a:r>
            <a:r>
              <a:rPr lang="en-IN" sz="2400" dirty="0" smtClean="0">
                <a:latin typeface="Corbel" pitchFamily="34" charset="0"/>
              </a:rPr>
              <a:t>on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web page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2400" dirty="0" smtClean="0">
                <a:latin typeface="Corbel" pitchFamily="34" charset="0"/>
              </a:rPr>
              <a:t>These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boxes</a:t>
            </a:r>
            <a:r>
              <a:rPr lang="en-IN" sz="2400" dirty="0" smtClean="0">
                <a:latin typeface="Corbel" pitchFamily="34" charset="0"/>
              </a:rPr>
              <a:t> can have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different properties </a:t>
            </a:r>
            <a:r>
              <a:rPr lang="en-IN" sz="2400" dirty="0" smtClean="0">
                <a:latin typeface="Corbel" pitchFamily="34" charset="0"/>
              </a:rPr>
              <a:t>and can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interact </a:t>
            </a:r>
            <a:r>
              <a:rPr lang="en-IN" sz="2400" dirty="0" smtClean="0">
                <a:latin typeface="Corbel" pitchFamily="34" charset="0"/>
              </a:rPr>
              <a:t>with each other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ways</a:t>
            </a:r>
            <a:r>
              <a:rPr lang="en-IN" sz="2400" dirty="0" smtClean="0">
                <a:latin typeface="Corbel" pitchFamily="34" charset="0"/>
              </a:rPr>
              <a:t>, but every box has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4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very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important elements 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a content area </a:t>
            </a:r>
          </a:p>
          <a:p>
            <a:pPr lvl="2"/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This can be </a:t>
            </a:r>
            <a:r>
              <a:rPr lang="en-IN" sz="1900" b="1" dirty="0" smtClean="0">
                <a:solidFill>
                  <a:schemeClr val="accent6"/>
                </a:solidFill>
                <a:latin typeface="Corbel" pitchFamily="34" charset="0"/>
              </a:rPr>
              <a:t>text</a:t>
            </a:r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1900" b="1" dirty="0" smtClean="0">
                <a:solidFill>
                  <a:schemeClr val="accent6"/>
                </a:solidFill>
                <a:latin typeface="Corbel" pitchFamily="34" charset="0"/>
              </a:rPr>
              <a:t>images</a:t>
            </a:r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or </a:t>
            </a:r>
            <a:r>
              <a:rPr lang="en-IN" sz="1900" b="1" dirty="0" smtClean="0">
                <a:solidFill>
                  <a:schemeClr val="accent6"/>
                </a:solidFill>
                <a:latin typeface="Corbel" pitchFamily="34" charset="0"/>
              </a:rPr>
              <a:t>anything else</a:t>
            </a:r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  <a:endParaRPr lang="en-IN" sz="1900" b="1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IN" sz="1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padding</a:t>
            </a:r>
          </a:p>
          <a:p>
            <a:pPr lvl="2"/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IN" sz="1900" b="1" dirty="0" smtClean="0">
                <a:solidFill>
                  <a:schemeClr val="accent6"/>
                </a:solidFill>
                <a:latin typeface="Corbel" pitchFamily="34" charset="0"/>
              </a:rPr>
              <a:t>space</a:t>
            </a:r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between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contents</a:t>
            </a:r>
            <a:r>
              <a:rPr lang="en-IN" sz="19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and the 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border</a:t>
            </a:r>
          </a:p>
          <a:p>
            <a:pPr lvl="1"/>
            <a:endParaRPr lang="en-IN" sz="1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border</a:t>
            </a:r>
          </a:p>
          <a:p>
            <a:pPr lvl="2"/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IN" sz="1900" b="1" dirty="0" smtClean="0">
                <a:solidFill>
                  <a:schemeClr val="accent6"/>
                </a:solidFill>
                <a:latin typeface="Corbel" pitchFamily="34" charset="0"/>
              </a:rPr>
              <a:t>frame</a:t>
            </a:r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in the defined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thickness</a:t>
            </a:r>
            <a:r>
              <a:rPr lang="en-IN" sz="19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lvl="1"/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margin </a:t>
            </a:r>
          </a:p>
          <a:p>
            <a:pPr lvl="2"/>
            <a:r>
              <a:rPr lang="en-IN" sz="1900" dirty="0" smtClean="0">
                <a:latin typeface="Corbel" pitchFamily="34" charset="0"/>
              </a:rPr>
              <a:t>The </a:t>
            </a:r>
            <a:r>
              <a:rPr lang="en-IN" sz="1900" b="1" dirty="0" smtClean="0">
                <a:solidFill>
                  <a:schemeClr val="accent6"/>
                </a:solidFill>
                <a:latin typeface="Corbel" pitchFamily="34" charset="0"/>
              </a:rPr>
              <a:t>space </a:t>
            </a:r>
            <a:r>
              <a:rPr lang="en-IN" sz="1900" dirty="0" smtClean="0">
                <a:latin typeface="Corbel" pitchFamily="34" charset="0"/>
              </a:rPr>
              <a:t>between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frame</a:t>
            </a:r>
            <a:r>
              <a:rPr lang="en-IN" sz="1900" dirty="0" smtClean="0">
                <a:latin typeface="Corbel" pitchFamily="34" charset="0"/>
              </a:rPr>
              <a:t> and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next item</a:t>
            </a:r>
            <a:r>
              <a:rPr lang="en-IN" sz="1900" dirty="0" smtClean="0">
                <a:latin typeface="Corbel" pitchFamily="34" charset="0"/>
              </a:rPr>
              <a:t>.</a:t>
            </a: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xmod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8593</TotalTime>
  <Words>598</Words>
  <Application>Microsoft Office PowerPoint</Application>
  <PresentationFormat>On-screen Show (4:3)</PresentationFormat>
  <Paragraphs>250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The &lt;div&gt; Tag</vt:lpstr>
      <vt:lpstr>Syntax Of &lt;div&gt; Tag</vt:lpstr>
      <vt:lpstr>The &lt;span&gt; Tag</vt:lpstr>
      <vt:lpstr>The Difference</vt:lpstr>
      <vt:lpstr>The CSS Box Model</vt:lpstr>
      <vt:lpstr>The CSS Box Model</vt:lpstr>
      <vt:lpstr>The CSS Box Model</vt:lpstr>
      <vt:lpstr>The CSS Box Model</vt:lpstr>
      <vt:lpstr>Setting Width And Height </vt:lpstr>
      <vt:lpstr>Example</vt:lpstr>
      <vt:lpstr>Padding</vt:lpstr>
      <vt:lpstr>Padding</vt:lpstr>
      <vt:lpstr>Example</vt:lpstr>
      <vt:lpstr>Border</vt:lpstr>
      <vt:lpstr>Border</vt:lpstr>
      <vt:lpstr>Border</vt:lpstr>
      <vt:lpstr>Example</vt:lpstr>
      <vt:lpstr>Creating Rounded Borders</vt:lpstr>
      <vt:lpstr>Example</vt:lpstr>
      <vt:lpstr>Margin</vt:lpstr>
      <vt:lpstr>Margin</vt:lpstr>
      <vt:lpstr>Example</vt:lpstr>
      <vt:lpstr>Using auto  For Horizontal Centering</vt:lpstr>
      <vt:lpstr>Example</vt:lpstr>
      <vt:lpstr>Handling Overflow</vt:lpstr>
      <vt:lpstr>Handling Overflow</vt:lpstr>
      <vt:lpstr>Example</vt:lpstr>
      <vt:lpstr>The float Property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706</cp:revision>
  <dcterms:created xsi:type="dcterms:W3CDTF">2016-02-04T12:02:26Z</dcterms:created>
  <dcterms:modified xsi:type="dcterms:W3CDTF">2020-06-21T08:01:34Z</dcterms:modified>
</cp:coreProperties>
</file>