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7" r:id="rId2"/>
    <p:sldId id="258" r:id="rId3"/>
    <p:sldId id="524" r:id="rId4"/>
    <p:sldId id="732" r:id="rId5"/>
    <p:sldId id="731" r:id="rId6"/>
    <p:sldId id="726" r:id="rId7"/>
    <p:sldId id="727" r:id="rId8"/>
    <p:sldId id="707" r:id="rId9"/>
    <p:sldId id="728" r:id="rId10"/>
    <p:sldId id="729" r:id="rId11"/>
    <p:sldId id="730" r:id="rId12"/>
    <p:sldId id="708"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30" autoAdjust="0"/>
    <p:restoredTop sz="93768" autoAdjust="0"/>
  </p:normalViewPr>
  <p:slideViewPr>
    <p:cSldViewPr>
      <p:cViewPr varScale="1">
        <p:scale>
          <a:sx n="85" d="100"/>
          <a:sy n="85" d="100"/>
        </p:scale>
        <p:origin x="-936" y="-96"/>
      </p:cViewPr>
      <p:guideLst>
        <p:guide orient="horz" pos="2160"/>
        <p:guide pos="2880"/>
      </p:guideLst>
    </p:cSldViewPr>
  </p:slideViewPr>
  <p:outlineViewPr>
    <p:cViewPr>
      <p:scale>
        <a:sx n="33" d="100"/>
        <a:sy n="33" d="100"/>
      </p:scale>
      <p:origin x="0" y="232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31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304E4-5951-403E-8451-3392AF94EBB4}" type="datetimeFigureOut">
              <a:rPr lang="en-IN" smtClean="0"/>
              <a:pPr/>
              <a:t>21-06-2020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F8C1E-A60C-4BEF-97FF-7BB357B6CB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F9F8C1E-A60C-4BEF-97FF-7BB357B6CB86}"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6/21/2020</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6/21/2020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6/21/2020</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6/21/2020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6/21/2020</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6/21/2020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6/21/2020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6/21/2020</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6/21/2020</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260648"/>
            <a:ext cx="1447995" cy="1096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Subtitle 1"/>
          <p:cNvSpPr>
            <a:spLocks noGrp="1"/>
          </p:cNvSpPr>
          <p:nvPr>
            <p:ph type="subTitle" idx="1"/>
          </p:nvPr>
        </p:nvSpPr>
        <p:spPr>
          <a:xfrm>
            <a:off x="1371600" y="3044825"/>
            <a:ext cx="6400800" cy="1752600"/>
          </a:xfrm>
          <a:prstGeom prst="rect">
            <a:avLst/>
          </a:prstGeom>
        </p:spPr>
        <p:txBody>
          <a:bodyPr vert="horz">
            <a:normAutofit fontScale="92500" lnSpcReduction="10000"/>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US" sz="4000" dirty="0" smtClean="0">
                <a:solidFill>
                  <a:srgbClr val="002060"/>
                </a:solidFill>
                <a:latin typeface="Corbel" pitchFamily="34" charset="0"/>
              </a:rPr>
              <a:t>Front end</a:t>
            </a:r>
          </a:p>
          <a:p>
            <a:r>
              <a:rPr lang="en-US" sz="4000" dirty="0" smtClean="0">
                <a:solidFill>
                  <a:srgbClr val="002060"/>
                </a:solidFill>
                <a:latin typeface="Corbel" pitchFamily="34" charset="0"/>
              </a:rPr>
              <a:t>(I</a:t>
            </a:r>
            <a:r>
              <a:rPr lang="en-US" sz="4000" cap="none" dirty="0" smtClean="0">
                <a:solidFill>
                  <a:srgbClr val="002060"/>
                </a:solidFill>
                <a:latin typeface="Corbel" pitchFamily="34" charset="0"/>
              </a:rPr>
              <a:t>ntroduction</a:t>
            </a:r>
            <a:r>
              <a:rPr lang="en-US" sz="4000" dirty="0" smtClean="0">
                <a:solidFill>
                  <a:srgbClr val="002060"/>
                </a:solidFill>
                <a:latin typeface="Corbel" pitchFamily="34" charset="0"/>
              </a:rPr>
              <a:t> t</a:t>
            </a:r>
            <a:r>
              <a:rPr lang="en-US" sz="4000" cap="none" dirty="0" smtClean="0">
                <a:solidFill>
                  <a:srgbClr val="002060"/>
                </a:solidFill>
                <a:latin typeface="Corbel" pitchFamily="34" charset="0"/>
              </a:rPr>
              <a:t>o</a:t>
            </a:r>
            <a:r>
              <a:rPr lang="en-US" sz="4000" dirty="0" smtClean="0">
                <a:solidFill>
                  <a:srgbClr val="002060"/>
                </a:solidFill>
                <a:latin typeface="Corbel" pitchFamily="34" charset="0"/>
              </a:rPr>
              <a:t> </a:t>
            </a:r>
            <a:r>
              <a:rPr lang="en-US" sz="4000" dirty="0" err="1" smtClean="0">
                <a:solidFill>
                  <a:srgbClr val="002060"/>
                </a:solidFill>
                <a:latin typeface="Corbel" pitchFamily="34" charset="0"/>
              </a:rPr>
              <a:t>css</a:t>
            </a:r>
            <a:r>
              <a:rPr lang="en-US" sz="4000" dirty="0" smtClean="0">
                <a:solidFill>
                  <a:srgbClr val="002060"/>
                </a:solidFill>
                <a:latin typeface="Corbel" pitchFamily="34" charset="0"/>
              </a:rPr>
              <a:t>)</a:t>
            </a:r>
            <a:endParaRPr lang="en-US" sz="2800" dirty="0" smtClean="0">
              <a:solidFill>
                <a:srgbClr val="002060"/>
              </a:solidFill>
              <a:latin typeface="Corbel" pitchFamily="34" charset="0"/>
            </a:endParaRPr>
          </a:p>
          <a:p>
            <a:r>
              <a:rPr lang="en-US" sz="2800" dirty="0" smtClean="0">
                <a:solidFill>
                  <a:srgbClr val="FF0000"/>
                </a:solidFill>
                <a:latin typeface="Corbel" pitchFamily="34" charset="0"/>
              </a:rPr>
              <a:t>Lecture-19</a:t>
            </a:r>
            <a:endParaRPr lang="en-IN" sz="2800" dirty="0">
              <a:solidFill>
                <a:srgbClr val="FF0000"/>
              </a:solidFill>
              <a:latin typeface="Corbel" pitchFamily="34" charset="0"/>
            </a:endParaRPr>
          </a:p>
        </p:txBody>
      </p:sp>
      <p:pic>
        <p:nvPicPr>
          <p:cNvPr id="4" name="Picture 3" descr="html-1024x576.jpg"/>
          <p:cNvPicPr>
            <a:picLocks noChangeAspect="1"/>
          </p:cNvPicPr>
          <p:nvPr/>
        </p:nvPicPr>
        <p:blipFill>
          <a:blip r:embed="rId4" cstate="print"/>
          <a:stretch>
            <a:fillRect/>
          </a:stretch>
        </p:blipFill>
        <p:spPr>
          <a:xfrm>
            <a:off x="7429520" y="214290"/>
            <a:ext cx="1476353" cy="131584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The display: inline-block</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smtClean="0">
                <a:latin typeface="Corbel" pitchFamily="34" charset="0"/>
              </a:rPr>
              <a:t>The </a:t>
            </a:r>
            <a:r>
              <a:rPr lang="en-IN" sz="2400" b="1" dirty="0" smtClean="0">
                <a:solidFill>
                  <a:schemeClr val="accent6">
                    <a:lumMod val="75000"/>
                  </a:schemeClr>
                </a:solidFill>
                <a:latin typeface="Corbel" pitchFamily="34" charset="0"/>
              </a:rPr>
              <a:t>inline-block</a:t>
            </a:r>
            <a:r>
              <a:rPr lang="en-IN" sz="2400" dirty="0" smtClean="0">
                <a:latin typeface="Corbel" pitchFamily="34" charset="0"/>
              </a:rPr>
              <a:t> element </a:t>
            </a:r>
            <a:r>
              <a:rPr lang="en-IN" sz="2400" b="1" dirty="0" smtClean="0">
                <a:solidFill>
                  <a:srgbClr val="00B050"/>
                </a:solidFill>
                <a:latin typeface="Corbel" pitchFamily="34" charset="0"/>
              </a:rPr>
              <a:t>appears</a:t>
            </a:r>
            <a:r>
              <a:rPr lang="en-IN" sz="2400" dirty="0" smtClean="0">
                <a:latin typeface="Corbel" pitchFamily="34" charset="0"/>
              </a:rPr>
              <a:t> to work almost like the </a:t>
            </a:r>
            <a:r>
              <a:rPr lang="en-IN" sz="2400" b="1" dirty="0" smtClean="0">
                <a:solidFill>
                  <a:srgbClr val="0070C0"/>
                </a:solidFill>
                <a:latin typeface="Corbel" pitchFamily="34" charset="0"/>
              </a:rPr>
              <a:t>block level element </a:t>
            </a:r>
            <a:r>
              <a:rPr lang="en-IN" sz="2400" dirty="0" smtClean="0">
                <a:latin typeface="Corbel" pitchFamily="34" charset="0"/>
              </a:rPr>
              <a:t>with the </a:t>
            </a:r>
            <a:r>
              <a:rPr lang="en-IN" sz="2400" b="1" dirty="0" smtClean="0">
                <a:solidFill>
                  <a:schemeClr val="accent6">
                    <a:lumMod val="75000"/>
                  </a:schemeClr>
                </a:solidFill>
                <a:latin typeface="Corbel" pitchFamily="34" charset="0"/>
              </a:rPr>
              <a:t>difference</a:t>
            </a:r>
            <a:r>
              <a:rPr lang="en-IN" sz="2400" dirty="0" smtClean="0">
                <a:latin typeface="Corbel" pitchFamily="34" charset="0"/>
              </a:rPr>
              <a:t> being that they </a:t>
            </a:r>
            <a:r>
              <a:rPr lang="en-IN" sz="2400" b="1" dirty="0" smtClean="0">
                <a:solidFill>
                  <a:srgbClr val="7030A0"/>
                </a:solidFill>
                <a:latin typeface="Corbel" pitchFamily="34" charset="0"/>
              </a:rPr>
              <a:t>do not </a:t>
            </a:r>
            <a:r>
              <a:rPr lang="en-IN" sz="2400" dirty="0" smtClean="0">
                <a:latin typeface="Corbel" pitchFamily="34" charset="0"/>
              </a:rPr>
              <a:t>need to </a:t>
            </a:r>
            <a:r>
              <a:rPr lang="en-IN" sz="2400" b="1" dirty="0" smtClean="0">
                <a:solidFill>
                  <a:schemeClr val="accent1"/>
                </a:solidFill>
                <a:latin typeface="Corbel" pitchFamily="34" charset="0"/>
              </a:rPr>
              <a:t>start on a new line</a:t>
            </a:r>
            <a:r>
              <a:rPr lang="en-IN" sz="2400" dirty="0" smtClean="0">
                <a:latin typeface="Corbel" pitchFamily="34" charset="0"/>
              </a:rPr>
              <a:t>. </a:t>
            </a:r>
          </a:p>
          <a:p>
            <a:endParaRPr lang="en-IN" sz="2400" dirty="0" smtClean="0">
              <a:latin typeface="Corbel" pitchFamily="34" charset="0"/>
            </a:endParaRPr>
          </a:p>
          <a:p>
            <a:endParaRPr lang="en-IN" sz="2400" dirty="0" smtClean="0">
              <a:latin typeface="Corbel" pitchFamily="34" charset="0"/>
            </a:endParaRPr>
          </a:p>
          <a:p>
            <a:endParaRPr lang="en-IN" sz="2400" dirty="0" smtClean="0">
              <a:latin typeface="Corbel" pitchFamily="34" charset="0"/>
            </a:endParaRPr>
          </a:p>
          <a:p>
            <a:r>
              <a:rPr lang="en-IN" sz="2400" dirty="0" smtClean="0">
                <a:latin typeface="Corbel" pitchFamily="34" charset="0"/>
              </a:rPr>
              <a:t>So if we want to create </a:t>
            </a:r>
            <a:r>
              <a:rPr lang="en-IN" sz="2400" b="1" dirty="0" smtClean="0">
                <a:solidFill>
                  <a:srgbClr val="00B050"/>
                </a:solidFill>
                <a:latin typeface="Corbel" pitchFamily="34" charset="0"/>
              </a:rPr>
              <a:t>block like boxes </a:t>
            </a:r>
            <a:r>
              <a:rPr lang="en-IN" sz="2400" dirty="0" smtClean="0">
                <a:latin typeface="Corbel" pitchFamily="34" charset="0"/>
              </a:rPr>
              <a:t>but keep them on the </a:t>
            </a:r>
            <a:r>
              <a:rPr lang="en-IN" sz="2400" b="1" dirty="0" smtClean="0">
                <a:solidFill>
                  <a:srgbClr val="7030A0"/>
                </a:solidFill>
                <a:latin typeface="Corbel" pitchFamily="34" charset="0"/>
              </a:rPr>
              <a:t>same line</a:t>
            </a:r>
            <a:r>
              <a:rPr lang="en-IN" sz="2400" dirty="0" smtClean="0">
                <a:latin typeface="Corbel" pitchFamily="34" charset="0"/>
              </a:rPr>
              <a:t>, we can use the </a:t>
            </a:r>
            <a:r>
              <a:rPr lang="en-IN" sz="2400" b="1" dirty="0" smtClean="0">
                <a:solidFill>
                  <a:schemeClr val="accent6">
                    <a:lumMod val="75000"/>
                  </a:schemeClr>
                </a:solidFill>
                <a:latin typeface="Corbel" pitchFamily="34" charset="0"/>
              </a:rPr>
              <a:t>inline-block</a:t>
            </a:r>
            <a:endParaRPr lang="en-IN" sz="2400" b="1" u="sng" dirty="0" smtClean="0">
              <a:solidFill>
                <a:schemeClr val="accent6">
                  <a:lumMod val="75000"/>
                </a:schemeClr>
              </a:solidFill>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 xmlns:p14="http://schemas.microsoft.com/office/powerpoint/2010/main" val="2767820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The display: none</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IN" sz="2400" dirty="0" smtClean="0">
                <a:latin typeface="Corbel" pitchFamily="34" charset="0"/>
              </a:rPr>
              <a:t>To </a:t>
            </a:r>
            <a:r>
              <a:rPr lang="en-IN" sz="2400" b="1" dirty="0" smtClean="0">
                <a:solidFill>
                  <a:srgbClr val="00B050"/>
                </a:solidFill>
                <a:latin typeface="Corbel" pitchFamily="34" charset="0"/>
              </a:rPr>
              <a:t>remove</a:t>
            </a:r>
            <a:r>
              <a:rPr lang="en-IN" sz="2400" dirty="0" smtClean="0">
                <a:latin typeface="Corbel" pitchFamily="34" charset="0"/>
              </a:rPr>
              <a:t> an </a:t>
            </a:r>
            <a:r>
              <a:rPr lang="en-IN" sz="2400" b="1" dirty="0" smtClean="0">
                <a:solidFill>
                  <a:schemeClr val="accent6"/>
                </a:solidFill>
                <a:latin typeface="Corbel" pitchFamily="34" charset="0"/>
              </a:rPr>
              <a:t>element</a:t>
            </a:r>
            <a:r>
              <a:rPr lang="en-IN" sz="2400" dirty="0" smtClean="0">
                <a:latin typeface="Corbel" pitchFamily="34" charset="0"/>
              </a:rPr>
              <a:t> we set its </a:t>
            </a:r>
            <a:r>
              <a:rPr lang="en-IN" sz="2400" b="1" dirty="0" smtClean="0">
                <a:solidFill>
                  <a:srgbClr val="002060"/>
                </a:solidFill>
                <a:latin typeface="Corbel" pitchFamily="34" charset="0"/>
              </a:rPr>
              <a:t>display</a:t>
            </a:r>
            <a:r>
              <a:rPr lang="en-IN" sz="2400" dirty="0" smtClean="0">
                <a:latin typeface="Corbel" pitchFamily="34" charset="0"/>
              </a:rPr>
              <a:t> property to </a:t>
            </a:r>
            <a:r>
              <a:rPr lang="en-IN" sz="2400" b="1" dirty="0" smtClean="0">
                <a:solidFill>
                  <a:schemeClr val="accent6">
                    <a:lumMod val="75000"/>
                  </a:schemeClr>
                </a:solidFill>
                <a:latin typeface="Corbel" pitchFamily="34" charset="0"/>
              </a:rPr>
              <a:t>none</a:t>
            </a:r>
            <a:r>
              <a:rPr lang="en-IN" sz="2400" dirty="0" smtClean="0">
                <a:latin typeface="Corbel" pitchFamily="34" charset="0"/>
              </a:rPr>
              <a:t>. </a:t>
            </a:r>
          </a:p>
          <a:p>
            <a:endParaRPr lang="en-IN" sz="2400" dirty="0" smtClean="0">
              <a:latin typeface="Corbel" pitchFamily="34" charset="0"/>
            </a:endParaRPr>
          </a:p>
          <a:p>
            <a:endParaRPr lang="en-IN" sz="2400" dirty="0" smtClean="0">
              <a:latin typeface="Corbel" pitchFamily="34" charset="0"/>
            </a:endParaRPr>
          </a:p>
          <a:p>
            <a:r>
              <a:rPr lang="en-IN" sz="2400" dirty="0" smtClean="0">
                <a:latin typeface="Corbel" pitchFamily="34" charset="0"/>
              </a:rPr>
              <a:t>This not only makes the </a:t>
            </a:r>
            <a:r>
              <a:rPr lang="en-IN" sz="2400" b="1" dirty="0" smtClean="0">
                <a:solidFill>
                  <a:schemeClr val="accent6"/>
                </a:solidFill>
                <a:latin typeface="Corbel" pitchFamily="34" charset="0"/>
              </a:rPr>
              <a:t>element</a:t>
            </a:r>
            <a:r>
              <a:rPr lang="en-IN" sz="2400" dirty="0" smtClean="0">
                <a:latin typeface="Corbel" pitchFamily="34" charset="0"/>
              </a:rPr>
              <a:t> </a:t>
            </a:r>
            <a:r>
              <a:rPr lang="en-IN" sz="2400" b="1" dirty="0" smtClean="0">
                <a:solidFill>
                  <a:srgbClr val="0070C0"/>
                </a:solidFill>
                <a:latin typeface="Corbel" pitchFamily="34" charset="0"/>
              </a:rPr>
              <a:t>invisible</a:t>
            </a:r>
            <a:r>
              <a:rPr lang="en-IN" sz="2400" dirty="0" smtClean="0">
                <a:latin typeface="Corbel" pitchFamily="34" charset="0"/>
              </a:rPr>
              <a:t> and but it also </a:t>
            </a:r>
            <a:r>
              <a:rPr lang="en-IN" sz="2400" b="1" dirty="0" smtClean="0">
                <a:solidFill>
                  <a:srgbClr val="00B050"/>
                </a:solidFill>
                <a:latin typeface="Corbel" pitchFamily="34" charset="0"/>
              </a:rPr>
              <a:t>removes</a:t>
            </a:r>
            <a:r>
              <a:rPr lang="en-IN" sz="2400" dirty="0" smtClean="0">
                <a:latin typeface="Corbel" pitchFamily="34" charset="0"/>
              </a:rPr>
              <a:t> it from its </a:t>
            </a:r>
            <a:r>
              <a:rPr lang="en-IN" sz="2400" b="1" dirty="0" smtClean="0">
                <a:solidFill>
                  <a:srgbClr val="7030A0"/>
                </a:solidFill>
                <a:latin typeface="Corbel" pitchFamily="34" charset="0"/>
              </a:rPr>
              <a:t>position</a:t>
            </a:r>
            <a:r>
              <a:rPr lang="en-IN" sz="2400" dirty="0" smtClean="0">
                <a:latin typeface="Corbel" pitchFamily="34" charset="0"/>
              </a:rPr>
              <a:t>.</a:t>
            </a:r>
          </a:p>
          <a:p>
            <a:endParaRPr lang="en-US" sz="2400" b="1" u="sng" dirty="0" smtClean="0">
              <a:solidFill>
                <a:schemeClr val="accent6">
                  <a:lumMod val="75000"/>
                </a:schemeClr>
              </a:solidFill>
              <a:latin typeface="Corbel" pitchFamily="34" charset="0"/>
            </a:endParaRPr>
          </a:p>
          <a:p>
            <a:r>
              <a:rPr lang="en-US" sz="2400" b="1" u="sng" dirty="0" smtClean="0">
                <a:solidFill>
                  <a:schemeClr val="tx1"/>
                </a:solidFill>
                <a:latin typeface="Corbel" pitchFamily="34" charset="0"/>
              </a:rPr>
              <a:t>Example: </a:t>
            </a:r>
          </a:p>
          <a:p>
            <a:pPr>
              <a:buNone/>
            </a:pPr>
            <a:r>
              <a:rPr lang="en-IN" sz="2400" dirty="0" smtClean="0"/>
              <a:t>	</a:t>
            </a:r>
            <a:r>
              <a:rPr lang="en-IN" sz="2400" b="1" dirty="0" err="1" smtClean="0">
                <a:solidFill>
                  <a:schemeClr val="accent6">
                    <a:lumMod val="75000"/>
                  </a:schemeClr>
                </a:solidFill>
                <a:latin typeface="Corbel" pitchFamily="34" charset="0"/>
              </a:rPr>
              <a:t>p.second</a:t>
            </a:r>
            <a:r>
              <a:rPr lang="en-IN" sz="2400" b="1" dirty="0" smtClean="0">
                <a:solidFill>
                  <a:schemeClr val="accent6">
                    <a:lumMod val="75000"/>
                  </a:schemeClr>
                </a:solidFill>
                <a:latin typeface="Corbel" pitchFamily="34" charset="0"/>
              </a:rPr>
              <a:t> </a:t>
            </a:r>
          </a:p>
          <a:p>
            <a:pPr>
              <a:buNone/>
            </a:pPr>
            <a:r>
              <a:rPr lang="en-IN" sz="2400" b="1" dirty="0" smtClean="0">
                <a:solidFill>
                  <a:schemeClr val="accent6">
                    <a:lumMod val="75000"/>
                  </a:schemeClr>
                </a:solidFill>
                <a:latin typeface="Corbel" pitchFamily="34" charset="0"/>
              </a:rPr>
              <a:t>		       {</a:t>
            </a:r>
          </a:p>
          <a:p>
            <a:pPr>
              <a:buNone/>
            </a:pPr>
            <a:r>
              <a:rPr lang="en-IN" sz="2400" b="1" dirty="0" smtClean="0">
                <a:solidFill>
                  <a:schemeClr val="accent6">
                    <a:lumMod val="75000"/>
                  </a:schemeClr>
                </a:solidFill>
                <a:latin typeface="Corbel" pitchFamily="34" charset="0"/>
              </a:rPr>
              <a:t>			display : none;</a:t>
            </a:r>
          </a:p>
          <a:p>
            <a:pPr>
              <a:buNone/>
            </a:pPr>
            <a:r>
              <a:rPr lang="en-IN" sz="2400" b="1" dirty="0" smtClean="0">
                <a:solidFill>
                  <a:schemeClr val="accent6">
                    <a:lumMod val="75000"/>
                  </a:schemeClr>
                </a:solidFill>
                <a:latin typeface="Corbel" pitchFamily="34" charset="0"/>
              </a:rPr>
              <a:t>		       }</a:t>
            </a:r>
            <a:endParaRPr lang="en-IN" sz="2400" b="1" u="sng" dirty="0" smtClean="0">
              <a:solidFill>
                <a:schemeClr val="accent6">
                  <a:lumMod val="75000"/>
                </a:schemeClr>
              </a:solidFill>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 xmlns:p14="http://schemas.microsoft.com/office/powerpoint/2010/main" val="2767820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Display V/s Visibility</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fontAlgn="base"/>
            <a:r>
              <a:rPr lang="en-IN" sz="2400" dirty="0" smtClean="0">
                <a:latin typeface="Corbel" pitchFamily="34" charset="0"/>
              </a:rPr>
              <a:t>The </a:t>
            </a:r>
            <a:r>
              <a:rPr lang="en-IN" sz="2400" b="1" dirty="0" smtClean="0">
                <a:solidFill>
                  <a:srgbClr val="002060"/>
                </a:solidFill>
                <a:latin typeface="Corbel" pitchFamily="34" charset="0"/>
              </a:rPr>
              <a:t>display</a:t>
            </a:r>
            <a:r>
              <a:rPr lang="en-IN" sz="2400" dirty="0" smtClean="0">
                <a:latin typeface="Corbel" pitchFamily="34" charset="0"/>
              </a:rPr>
              <a:t> and </a:t>
            </a:r>
            <a:r>
              <a:rPr lang="en-IN" sz="2400" b="1" dirty="0" smtClean="0">
                <a:solidFill>
                  <a:srgbClr val="002060"/>
                </a:solidFill>
                <a:latin typeface="Corbel" pitchFamily="34" charset="0"/>
              </a:rPr>
              <a:t>visibility</a:t>
            </a:r>
            <a:r>
              <a:rPr lang="en-IN" sz="2400" dirty="0" smtClean="0">
                <a:latin typeface="Corbel" pitchFamily="34" charset="0"/>
              </a:rPr>
              <a:t> </a:t>
            </a:r>
            <a:r>
              <a:rPr lang="en-IN" sz="2400" b="1" dirty="0" smtClean="0">
                <a:solidFill>
                  <a:srgbClr val="0070C0"/>
                </a:solidFill>
                <a:latin typeface="Corbel" pitchFamily="34" charset="0"/>
              </a:rPr>
              <a:t>CSS properties </a:t>
            </a:r>
            <a:r>
              <a:rPr lang="en-IN" sz="2400" dirty="0" smtClean="0">
                <a:latin typeface="Corbel" pitchFamily="34" charset="0"/>
              </a:rPr>
              <a:t>appear to be the </a:t>
            </a:r>
            <a:r>
              <a:rPr lang="en-IN" sz="2400" b="1" dirty="0" smtClean="0">
                <a:solidFill>
                  <a:schemeClr val="accent6">
                    <a:lumMod val="75000"/>
                  </a:schemeClr>
                </a:solidFill>
                <a:latin typeface="Corbel" pitchFamily="34" charset="0"/>
              </a:rPr>
              <a:t>same thing</a:t>
            </a:r>
            <a:r>
              <a:rPr lang="en-IN" sz="2400" dirty="0" smtClean="0">
                <a:latin typeface="Corbel" pitchFamily="34" charset="0"/>
              </a:rPr>
              <a:t>, but they are in fact </a:t>
            </a:r>
            <a:r>
              <a:rPr lang="en-IN" sz="2400" b="1" dirty="0" smtClean="0">
                <a:solidFill>
                  <a:srgbClr val="00B050"/>
                </a:solidFill>
                <a:latin typeface="Corbel" pitchFamily="34" charset="0"/>
              </a:rPr>
              <a:t>quite different </a:t>
            </a:r>
            <a:r>
              <a:rPr lang="en-IN" sz="2400" dirty="0" smtClean="0">
                <a:latin typeface="Corbel" pitchFamily="34" charset="0"/>
              </a:rPr>
              <a:t>and often confuse those new to web development.</a:t>
            </a:r>
          </a:p>
          <a:p>
            <a:pPr lvl="1"/>
            <a:endParaRPr lang="en-IN" sz="1900" dirty="0" smtClean="0">
              <a:latin typeface="Corbel" pitchFamily="34" charset="0"/>
            </a:endParaRPr>
          </a:p>
          <a:p>
            <a:pPr lvl="1"/>
            <a:r>
              <a:rPr lang="en-IN" sz="1900" b="1" dirty="0" smtClean="0">
                <a:solidFill>
                  <a:srgbClr val="0070C0"/>
                </a:solidFill>
                <a:latin typeface="Corbel" pitchFamily="34" charset="0"/>
              </a:rPr>
              <a:t>visibility: </a:t>
            </a:r>
            <a:r>
              <a:rPr lang="en-IN" sz="1900" b="1" dirty="0" smtClean="0">
                <a:solidFill>
                  <a:srgbClr val="00B050"/>
                </a:solidFill>
                <a:latin typeface="Corbel" pitchFamily="34" charset="0"/>
              </a:rPr>
              <a:t>hidden;</a:t>
            </a:r>
            <a:r>
              <a:rPr lang="en-IN" sz="1900" dirty="0" smtClean="0">
                <a:solidFill>
                  <a:srgbClr val="00B050"/>
                </a:solidFill>
                <a:latin typeface="Corbel" pitchFamily="34" charset="0"/>
              </a:rPr>
              <a:t> </a:t>
            </a:r>
            <a:r>
              <a:rPr lang="en-IN" sz="1900" dirty="0" smtClean="0">
                <a:latin typeface="Corbel" pitchFamily="34" charset="0"/>
              </a:rPr>
              <a:t>hides the element, but it still takes up space in the layout. Child element of a hidden box will be visible if their visibility is set to visible.</a:t>
            </a:r>
          </a:p>
          <a:p>
            <a:pPr lvl="1"/>
            <a:endParaRPr lang="en-IN" sz="1900" dirty="0" smtClean="0">
              <a:latin typeface="Corbel" pitchFamily="34" charset="0"/>
            </a:endParaRPr>
          </a:p>
          <a:p>
            <a:pPr lvl="1"/>
            <a:r>
              <a:rPr lang="en-IN" sz="1900" b="1" dirty="0" smtClean="0">
                <a:solidFill>
                  <a:srgbClr val="0070C0"/>
                </a:solidFill>
                <a:latin typeface="Corbel" pitchFamily="34" charset="0"/>
              </a:rPr>
              <a:t>display: </a:t>
            </a:r>
            <a:r>
              <a:rPr lang="en-IN" sz="1900" b="1" dirty="0" smtClean="0">
                <a:solidFill>
                  <a:srgbClr val="00B050"/>
                </a:solidFill>
                <a:latin typeface="Corbel" pitchFamily="34" charset="0"/>
              </a:rPr>
              <a:t>none;</a:t>
            </a:r>
            <a:r>
              <a:rPr lang="en-IN" sz="1900" b="1" dirty="0" smtClean="0">
                <a:solidFill>
                  <a:srgbClr val="0070C0"/>
                </a:solidFill>
                <a:latin typeface="Corbel" pitchFamily="34" charset="0"/>
              </a:rPr>
              <a:t> </a:t>
            </a:r>
            <a:r>
              <a:rPr lang="en-IN" sz="1900" dirty="0" smtClean="0">
                <a:latin typeface="Corbel" pitchFamily="34" charset="0"/>
              </a:rPr>
              <a:t>turns off the display and removes the element completely from the document. It does not take up any space, even though the HTML for it is still in the source code. All child elements also have their display turned off, even if their display property is set to something other than none.</a:t>
            </a:r>
            <a:endParaRPr lang="en-IN" sz="1900" dirty="0">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 xmlns:p14="http://schemas.microsoft.com/office/powerpoint/2010/main" val="2767820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latin typeface="Corbel" pitchFamily="34" charset="0"/>
              </a:rPr>
              <a:t>End Of Lecture </a:t>
            </a:r>
            <a:endParaRPr lang="en-IN" sz="4000" b="1" dirty="0">
              <a:solidFill>
                <a:schemeClr val="tx2">
                  <a:lumMod val="75000"/>
                </a:schemeClr>
              </a:solidFill>
              <a:latin typeface="Corbel" pitchFamily="34" charset="0"/>
            </a:endParaRPr>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123658"/>
          </a:xfrm>
          <a:prstGeom prst="rect">
            <a:avLst/>
          </a:prstGeom>
          <a:solidFill>
            <a:schemeClr val="bg2">
              <a:lumMod val="90000"/>
            </a:schemeClr>
          </a:solidFill>
        </p:spPr>
        <p:txBody>
          <a:bodyPr wrap="square" rtlCol="0">
            <a:spAutoFit/>
          </a:bodyPr>
          <a:lstStyle/>
          <a:p>
            <a:r>
              <a:rPr lang="en-US" sz="2000" b="1" dirty="0" smtClean="0">
                <a:solidFill>
                  <a:srgbClr val="C00000"/>
                </a:solidFill>
                <a:latin typeface="Corbel" pitchFamily="34" charset="0"/>
              </a:rPr>
              <a:t>For any queries mail us @: </a:t>
            </a:r>
            <a:r>
              <a:rPr lang="en-US" sz="2000" b="1" dirty="0" smtClean="0">
                <a:solidFill>
                  <a:srgbClr val="00B050"/>
                </a:solidFill>
                <a:latin typeface="Corbel" pitchFamily="34" charset="0"/>
              </a:rPr>
              <a:t>scalive4u@gmail.com</a:t>
            </a:r>
          </a:p>
          <a:p>
            <a:r>
              <a:rPr lang="en-US" sz="2000" b="1" dirty="0" smtClean="0">
                <a:solidFill>
                  <a:srgbClr val="C00000"/>
                </a:solidFill>
                <a:latin typeface="Corbel" pitchFamily="34" charset="0"/>
              </a:rPr>
              <a:t>Call us @ : </a:t>
            </a:r>
            <a:r>
              <a:rPr lang="en-US" sz="2000" b="1" dirty="0" smtClean="0">
                <a:solidFill>
                  <a:srgbClr val="0070C0"/>
                </a:solidFill>
                <a:latin typeface="Corbel" pitchFamily="34" charset="0"/>
              </a:rPr>
              <a:t>0755-4271659, 9826686245</a:t>
            </a:r>
          </a:p>
          <a:p>
            <a:endParaRPr lang="en-US" sz="2800" b="1" u="sng" dirty="0" smtClean="0">
              <a:solidFill>
                <a:srgbClr val="0070C0"/>
              </a:solidFill>
              <a:latin typeface="Corbel" pitchFamily="34" charset="0"/>
            </a:endParaRPr>
          </a:p>
          <a:p>
            <a:r>
              <a:rPr lang="en-US" sz="2400" b="1" u="sng" dirty="0" smtClean="0">
                <a:solidFill>
                  <a:schemeClr val="accent6">
                    <a:lumMod val="50000"/>
                  </a:schemeClr>
                </a:solidFill>
                <a:latin typeface="Corbel" pitchFamily="34" charset="0"/>
              </a:rPr>
              <a:t>Agenda for Next Lecture:</a:t>
            </a:r>
          </a:p>
          <a:p>
            <a:pPr marL="457200" indent="-457200">
              <a:buAutoNum type="arabicPeriod"/>
            </a:pPr>
            <a:r>
              <a:rPr lang="en-US" sz="2200" b="1" dirty="0" smtClean="0">
                <a:solidFill>
                  <a:schemeClr val="accent5">
                    <a:lumMod val="50000"/>
                  </a:schemeClr>
                </a:solidFill>
                <a:latin typeface="Corbel" pitchFamily="34" charset="0"/>
              </a:rPr>
              <a:t>Positioning In CSS</a:t>
            </a:r>
          </a:p>
          <a:p>
            <a:pPr marL="457200" indent="-457200"/>
            <a:endParaRPr lang="en-US" b="1" dirty="0" smtClean="0"/>
          </a:p>
        </p:txBody>
      </p:sp>
      <p:pic>
        <p:nvPicPr>
          <p:cNvPr id="9"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4" cstate="print"/>
          <a:stretch>
            <a:fillRect/>
          </a:stretch>
        </p:blipFill>
        <p:spPr>
          <a:xfrm>
            <a:off x="7429520" y="214291"/>
            <a:ext cx="1476353" cy="8572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chemeClr val="tx2">
                    <a:lumMod val="75000"/>
                  </a:schemeClr>
                </a:solidFill>
                <a:latin typeface="Corbel" pitchFamily="34" charset="0"/>
              </a:rPr>
              <a:t>Today’s Agenda</a:t>
            </a:r>
            <a:endParaRPr lang="en-IN" sz="4400" b="1" dirty="0">
              <a:solidFill>
                <a:schemeClr val="tx2">
                  <a:lumMod val="75000"/>
                </a:schemeClr>
              </a:solidFill>
              <a:latin typeface="Corbel" pitchFamily="34" charset="0"/>
            </a:endParaRPr>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pPr>
            <a:endParaRPr lang="en-US" sz="2800" b="1" dirty="0" smtClean="0">
              <a:solidFill>
                <a:srgbClr val="0070C0"/>
              </a:solidFill>
              <a:latin typeface="Corbel" pitchFamily="34" charset="0"/>
            </a:endParaRPr>
          </a:p>
          <a:p>
            <a:pPr>
              <a:buSzPct val="100000"/>
            </a:pPr>
            <a:r>
              <a:rPr lang="en-US" sz="2800" b="1" dirty="0" smtClean="0">
                <a:solidFill>
                  <a:srgbClr val="00B050"/>
                </a:solidFill>
                <a:latin typeface="Corbel" pitchFamily="34" charset="0"/>
              </a:rPr>
              <a:t>The Visibility Property</a:t>
            </a:r>
          </a:p>
          <a:p>
            <a:pPr>
              <a:buSzPct val="100000"/>
            </a:pPr>
            <a:endParaRPr lang="en-US" sz="2800" b="1" dirty="0" smtClean="0">
              <a:solidFill>
                <a:srgbClr val="0070C0"/>
              </a:solidFill>
              <a:latin typeface="Corbel" pitchFamily="34" charset="0"/>
            </a:endParaRPr>
          </a:p>
          <a:p>
            <a:pPr>
              <a:buSzPct val="100000"/>
            </a:pPr>
            <a:r>
              <a:rPr lang="en-US" sz="2800" b="1" dirty="0" smtClean="0">
                <a:solidFill>
                  <a:srgbClr val="0070C0"/>
                </a:solidFill>
                <a:latin typeface="Corbel" pitchFamily="34" charset="0"/>
              </a:rPr>
              <a:t>The Display Property</a:t>
            </a:r>
          </a:p>
          <a:p>
            <a:pPr>
              <a:buSzPct val="100000"/>
              <a:buNone/>
            </a:pPr>
            <a:endParaRPr lang="en-US" sz="2800" b="1" dirty="0" smtClean="0">
              <a:solidFill>
                <a:srgbClr val="7030A0"/>
              </a:solidFill>
              <a:latin typeface="Corbel" pitchFamily="34" charset="0"/>
            </a:endParaRPr>
          </a:p>
          <a:p>
            <a:pPr>
              <a:buSzPct val="100000"/>
            </a:pPr>
            <a:endParaRPr lang="en-US" sz="2800" b="1" dirty="0" smtClean="0">
              <a:solidFill>
                <a:srgbClr val="002060"/>
              </a:solidFill>
              <a:latin typeface="Corbel" pitchFamily="34" charset="0"/>
            </a:endParaRPr>
          </a:p>
          <a:p>
            <a:pPr>
              <a:buSzPct val="100000"/>
              <a:buNone/>
            </a:pPr>
            <a:endParaRPr lang="en-US" sz="2800" b="1" dirty="0" smtClean="0">
              <a:solidFill>
                <a:schemeClr val="accent6">
                  <a:lumMod val="75000"/>
                </a:schemeClr>
              </a:solidFill>
              <a:latin typeface="Corbel" pitchFamily="34" charset="0"/>
            </a:endParaRPr>
          </a:p>
          <a:p>
            <a:pPr>
              <a:buSzPct val="100000"/>
              <a:buNone/>
            </a:pPr>
            <a:endParaRPr lang="en-US" sz="2400" dirty="0" smtClean="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The visibility Property</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US" sz="2400" dirty="0" smtClean="0">
                <a:solidFill>
                  <a:schemeClr val="tx1"/>
                </a:solidFill>
                <a:latin typeface="Corbel" pitchFamily="34" charset="0"/>
              </a:rPr>
              <a:t>The</a:t>
            </a:r>
            <a:r>
              <a:rPr lang="en-IN" sz="2400" dirty="0" smtClean="0">
                <a:solidFill>
                  <a:schemeClr val="tx1"/>
                </a:solidFill>
                <a:latin typeface="Corbel" pitchFamily="34" charset="0"/>
              </a:rPr>
              <a:t> </a:t>
            </a:r>
            <a:r>
              <a:rPr lang="en-IN" sz="2400" b="1" u="sng" dirty="0" smtClean="0">
                <a:solidFill>
                  <a:srgbClr val="002060"/>
                </a:solidFill>
                <a:latin typeface="Corbel" pitchFamily="34" charset="0"/>
              </a:rPr>
              <a:t>visibility</a:t>
            </a:r>
            <a:r>
              <a:rPr lang="en-IN" sz="2400" dirty="0" smtClean="0">
                <a:solidFill>
                  <a:schemeClr val="tx1"/>
                </a:solidFill>
                <a:latin typeface="Corbel" pitchFamily="34" charset="0"/>
              </a:rPr>
              <a:t> property can control whether an </a:t>
            </a:r>
            <a:r>
              <a:rPr lang="en-IN" sz="2400" b="1" dirty="0" smtClean="0">
                <a:solidFill>
                  <a:schemeClr val="accent6">
                    <a:lumMod val="75000"/>
                  </a:schemeClr>
                </a:solidFill>
                <a:latin typeface="Corbel" pitchFamily="34" charset="0"/>
              </a:rPr>
              <a:t>element</a:t>
            </a:r>
            <a:r>
              <a:rPr lang="en-IN" sz="2400" dirty="0" smtClean="0">
                <a:solidFill>
                  <a:schemeClr val="tx1"/>
                </a:solidFill>
                <a:latin typeface="Corbel" pitchFamily="34" charset="0"/>
              </a:rPr>
              <a:t> should be  </a:t>
            </a:r>
            <a:r>
              <a:rPr lang="en-IN" sz="2400" b="1" dirty="0" smtClean="0">
                <a:solidFill>
                  <a:srgbClr val="7030A0"/>
                </a:solidFill>
                <a:latin typeface="Corbel" pitchFamily="34" charset="0"/>
              </a:rPr>
              <a:t>visible</a:t>
            </a:r>
            <a:r>
              <a:rPr lang="en-IN" sz="2400" dirty="0" smtClean="0">
                <a:solidFill>
                  <a:schemeClr val="tx1"/>
                </a:solidFill>
                <a:latin typeface="Corbel" pitchFamily="34" charset="0"/>
              </a:rPr>
              <a:t> or </a:t>
            </a:r>
            <a:r>
              <a:rPr lang="en-IN" sz="2400" b="1" dirty="0" smtClean="0">
                <a:solidFill>
                  <a:srgbClr val="7030A0"/>
                </a:solidFill>
                <a:latin typeface="Corbel" pitchFamily="34" charset="0"/>
              </a:rPr>
              <a:t>not</a:t>
            </a:r>
            <a:r>
              <a:rPr lang="en-IN" sz="2400" dirty="0" smtClean="0">
                <a:solidFill>
                  <a:schemeClr val="tx1"/>
                </a:solidFill>
                <a:latin typeface="Corbel" pitchFamily="34" charset="0"/>
              </a:rPr>
              <a:t>.</a:t>
            </a:r>
          </a:p>
          <a:p>
            <a:endParaRPr lang="en-US" sz="2400" dirty="0" smtClean="0">
              <a:solidFill>
                <a:schemeClr val="tx1"/>
              </a:solidFill>
              <a:latin typeface="Corbel" pitchFamily="34" charset="0"/>
            </a:endParaRPr>
          </a:p>
          <a:p>
            <a:r>
              <a:rPr lang="en-US" sz="2400" dirty="0" smtClean="0">
                <a:solidFill>
                  <a:schemeClr val="tx1"/>
                </a:solidFill>
                <a:latin typeface="Corbel" pitchFamily="34" charset="0"/>
              </a:rPr>
              <a:t>But even if the </a:t>
            </a:r>
            <a:r>
              <a:rPr lang="en-US" sz="2400" b="1" dirty="0" smtClean="0">
                <a:solidFill>
                  <a:schemeClr val="accent6">
                    <a:lumMod val="75000"/>
                  </a:schemeClr>
                </a:solidFill>
                <a:latin typeface="Corbel" pitchFamily="34" charset="0"/>
              </a:rPr>
              <a:t>element</a:t>
            </a:r>
            <a:r>
              <a:rPr lang="en-US" sz="2400" dirty="0" smtClean="0">
                <a:solidFill>
                  <a:schemeClr val="tx1"/>
                </a:solidFill>
                <a:latin typeface="Corbel" pitchFamily="34" charset="0"/>
              </a:rPr>
              <a:t> is </a:t>
            </a:r>
            <a:r>
              <a:rPr lang="en-US" sz="2400" b="1" dirty="0" smtClean="0">
                <a:solidFill>
                  <a:srgbClr val="00B050"/>
                </a:solidFill>
                <a:latin typeface="Corbel" pitchFamily="34" charset="0"/>
              </a:rPr>
              <a:t>hidden</a:t>
            </a:r>
            <a:r>
              <a:rPr lang="en-US" sz="2400" dirty="0" smtClean="0">
                <a:solidFill>
                  <a:schemeClr val="tx1"/>
                </a:solidFill>
                <a:latin typeface="Corbel" pitchFamily="34" charset="0"/>
              </a:rPr>
              <a:t>, it still </a:t>
            </a:r>
            <a:r>
              <a:rPr lang="en-US" sz="2400" b="1" dirty="0" smtClean="0">
                <a:solidFill>
                  <a:srgbClr val="0070C0"/>
                </a:solidFill>
                <a:latin typeface="Corbel" pitchFamily="34" charset="0"/>
              </a:rPr>
              <a:t>occupies</a:t>
            </a:r>
            <a:r>
              <a:rPr lang="en-US" sz="2400" dirty="0" smtClean="0">
                <a:solidFill>
                  <a:schemeClr val="tx1"/>
                </a:solidFill>
                <a:latin typeface="Corbel" pitchFamily="34" charset="0"/>
              </a:rPr>
              <a:t> the </a:t>
            </a:r>
            <a:r>
              <a:rPr lang="en-US" sz="2400" b="1" dirty="0" smtClean="0">
                <a:solidFill>
                  <a:schemeClr val="accent1"/>
                </a:solidFill>
                <a:latin typeface="Corbel" pitchFamily="34" charset="0"/>
              </a:rPr>
              <a:t>space</a:t>
            </a:r>
            <a:r>
              <a:rPr lang="en-US" sz="2400" dirty="0" smtClean="0">
                <a:solidFill>
                  <a:schemeClr val="tx1"/>
                </a:solidFill>
                <a:latin typeface="Corbel" pitchFamily="34" charset="0"/>
              </a:rPr>
              <a:t> on the page.</a:t>
            </a:r>
          </a:p>
          <a:p>
            <a:endParaRPr lang="en-US" sz="2400" dirty="0" smtClean="0">
              <a:solidFill>
                <a:schemeClr val="tx1"/>
              </a:solidFill>
              <a:latin typeface="Corbel" pitchFamily="34" charset="0"/>
            </a:endParaRPr>
          </a:p>
          <a:p>
            <a:r>
              <a:rPr lang="en-US" sz="2400" dirty="0" smtClean="0">
                <a:solidFill>
                  <a:schemeClr val="tx1"/>
                </a:solidFill>
                <a:latin typeface="Corbel" pitchFamily="34" charset="0"/>
              </a:rPr>
              <a:t>Its possible values are :</a:t>
            </a:r>
          </a:p>
          <a:p>
            <a:pPr lvl="1"/>
            <a:endParaRPr lang="en-US" b="1" dirty="0" smtClean="0">
              <a:solidFill>
                <a:srgbClr val="0070C0"/>
              </a:solidFill>
              <a:latin typeface="Corbel" pitchFamily="34" charset="0"/>
            </a:endParaRPr>
          </a:p>
          <a:p>
            <a:pPr lvl="1"/>
            <a:r>
              <a:rPr lang="en-US" b="1" dirty="0" smtClean="0">
                <a:solidFill>
                  <a:srgbClr val="0070C0"/>
                </a:solidFill>
                <a:latin typeface="Corbel" pitchFamily="34" charset="0"/>
              </a:rPr>
              <a:t>visible:</a:t>
            </a:r>
            <a:r>
              <a:rPr lang="en-US" dirty="0" smtClean="0">
                <a:solidFill>
                  <a:schemeClr val="accent3">
                    <a:lumMod val="50000"/>
                  </a:schemeClr>
                </a:solidFill>
                <a:latin typeface="Corbel" pitchFamily="34" charset="0"/>
              </a:rPr>
              <a:t> It’s the </a:t>
            </a:r>
            <a:r>
              <a:rPr lang="en-US" b="1" dirty="0" smtClean="0">
                <a:solidFill>
                  <a:srgbClr val="7030A0"/>
                </a:solidFill>
                <a:latin typeface="Corbel" pitchFamily="34" charset="0"/>
              </a:rPr>
              <a:t>d</a:t>
            </a:r>
            <a:r>
              <a:rPr lang="en-IN" b="1" dirty="0" err="1" smtClean="0">
                <a:solidFill>
                  <a:srgbClr val="7030A0"/>
                </a:solidFill>
                <a:latin typeface="Corbel" pitchFamily="34" charset="0"/>
              </a:rPr>
              <a:t>efault</a:t>
            </a:r>
            <a:r>
              <a:rPr lang="en-IN" b="1" dirty="0" smtClean="0">
                <a:solidFill>
                  <a:srgbClr val="7030A0"/>
                </a:solidFill>
                <a:latin typeface="Corbel" pitchFamily="34" charset="0"/>
              </a:rPr>
              <a:t> </a:t>
            </a:r>
            <a:r>
              <a:rPr lang="en-IN" dirty="0" smtClean="0">
                <a:solidFill>
                  <a:schemeClr val="accent3">
                    <a:lumMod val="50000"/>
                  </a:schemeClr>
                </a:solidFill>
                <a:latin typeface="Corbel" pitchFamily="34" charset="0"/>
              </a:rPr>
              <a:t>value. The </a:t>
            </a:r>
            <a:r>
              <a:rPr lang="en-IN" b="1" dirty="0" smtClean="0">
                <a:solidFill>
                  <a:srgbClr val="C00000"/>
                </a:solidFill>
                <a:latin typeface="Corbel" pitchFamily="34" charset="0"/>
              </a:rPr>
              <a:t>box</a:t>
            </a:r>
            <a:r>
              <a:rPr lang="en-IN" dirty="0" smtClean="0">
                <a:solidFill>
                  <a:schemeClr val="accent3">
                    <a:lumMod val="50000"/>
                  </a:schemeClr>
                </a:solidFill>
                <a:latin typeface="Corbel" pitchFamily="34" charset="0"/>
              </a:rPr>
              <a:t> and its </a:t>
            </a:r>
            <a:r>
              <a:rPr lang="en-IN" b="1" dirty="0" smtClean="0">
                <a:solidFill>
                  <a:srgbClr val="C00000"/>
                </a:solidFill>
                <a:latin typeface="Corbel" pitchFamily="34" charset="0"/>
              </a:rPr>
              <a:t>contents</a:t>
            </a:r>
            <a:r>
              <a:rPr lang="en-IN" dirty="0" smtClean="0">
                <a:solidFill>
                  <a:schemeClr val="accent3">
                    <a:lumMod val="50000"/>
                  </a:schemeClr>
                </a:solidFill>
                <a:latin typeface="Corbel" pitchFamily="34" charset="0"/>
              </a:rPr>
              <a:t> are </a:t>
            </a:r>
            <a:r>
              <a:rPr lang="en-IN" b="1" dirty="0" smtClean="0">
                <a:solidFill>
                  <a:srgbClr val="00B050"/>
                </a:solidFill>
                <a:latin typeface="Corbel" pitchFamily="34" charset="0"/>
              </a:rPr>
              <a:t>visible</a:t>
            </a:r>
            <a:r>
              <a:rPr lang="en-IN" dirty="0" smtClean="0">
                <a:solidFill>
                  <a:schemeClr val="accent3">
                    <a:lumMod val="50000"/>
                  </a:schemeClr>
                </a:solidFill>
                <a:latin typeface="Corbel" pitchFamily="34" charset="0"/>
              </a:rPr>
              <a:t>.</a:t>
            </a:r>
            <a:endParaRPr lang="en-US" dirty="0" smtClean="0">
              <a:solidFill>
                <a:schemeClr val="accent3">
                  <a:lumMod val="50000"/>
                </a:schemeClr>
              </a:solidFill>
              <a:latin typeface="Corbel" pitchFamily="34" charset="0"/>
            </a:endParaRPr>
          </a:p>
          <a:p>
            <a:pPr lvl="1"/>
            <a:endParaRPr lang="en-US" b="1" dirty="0" smtClean="0">
              <a:solidFill>
                <a:srgbClr val="0070C0"/>
              </a:solidFill>
              <a:latin typeface="Corbel" pitchFamily="34" charset="0"/>
            </a:endParaRPr>
          </a:p>
          <a:p>
            <a:pPr lvl="1"/>
            <a:r>
              <a:rPr lang="en-US" b="1" dirty="0" smtClean="0">
                <a:solidFill>
                  <a:srgbClr val="0070C0"/>
                </a:solidFill>
                <a:latin typeface="Corbel" pitchFamily="34" charset="0"/>
              </a:rPr>
              <a:t>hidden :</a:t>
            </a:r>
            <a:r>
              <a:rPr lang="en-US" dirty="0" smtClean="0">
                <a:solidFill>
                  <a:schemeClr val="accent3">
                    <a:lumMod val="50000"/>
                  </a:schemeClr>
                </a:solidFill>
                <a:latin typeface="Corbel" pitchFamily="34" charset="0"/>
              </a:rPr>
              <a:t> T</a:t>
            </a:r>
            <a:r>
              <a:rPr lang="en-IN" dirty="0" smtClean="0">
                <a:solidFill>
                  <a:schemeClr val="accent3">
                    <a:lumMod val="50000"/>
                  </a:schemeClr>
                </a:solidFill>
                <a:latin typeface="Corbel" pitchFamily="34" charset="0"/>
              </a:rPr>
              <a:t>he </a:t>
            </a:r>
            <a:r>
              <a:rPr lang="en-IN" b="1" dirty="0" smtClean="0">
                <a:solidFill>
                  <a:srgbClr val="C00000"/>
                </a:solidFill>
                <a:latin typeface="Corbel" pitchFamily="34" charset="0"/>
              </a:rPr>
              <a:t>box</a:t>
            </a:r>
            <a:r>
              <a:rPr lang="en-IN" dirty="0" smtClean="0">
                <a:solidFill>
                  <a:schemeClr val="accent3">
                    <a:lumMod val="50000"/>
                  </a:schemeClr>
                </a:solidFill>
                <a:latin typeface="Corbel" pitchFamily="34" charset="0"/>
              </a:rPr>
              <a:t> and its </a:t>
            </a:r>
            <a:r>
              <a:rPr lang="en-IN" b="1" dirty="0" smtClean="0">
                <a:solidFill>
                  <a:srgbClr val="C00000"/>
                </a:solidFill>
                <a:latin typeface="Corbel" pitchFamily="34" charset="0"/>
              </a:rPr>
              <a:t>content</a:t>
            </a:r>
            <a:r>
              <a:rPr lang="en-IN" dirty="0" smtClean="0">
                <a:solidFill>
                  <a:schemeClr val="accent3">
                    <a:lumMod val="50000"/>
                  </a:schemeClr>
                </a:solidFill>
                <a:latin typeface="Corbel" pitchFamily="34" charset="0"/>
              </a:rPr>
              <a:t> are </a:t>
            </a:r>
            <a:r>
              <a:rPr lang="en-IN" b="1" dirty="0" smtClean="0">
                <a:solidFill>
                  <a:srgbClr val="7030A0"/>
                </a:solidFill>
                <a:latin typeface="Corbel" pitchFamily="34" charset="0"/>
              </a:rPr>
              <a:t>invisible</a:t>
            </a:r>
            <a:r>
              <a:rPr lang="en-IN" dirty="0" smtClean="0">
                <a:solidFill>
                  <a:schemeClr val="accent3">
                    <a:lumMod val="50000"/>
                  </a:schemeClr>
                </a:solidFill>
                <a:latin typeface="Corbel" pitchFamily="34" charset="0"/>
              </a:rPr>
              <a:t>, but still affect the layout of the page.</a:t>
            </a:r>
            <a:endParaRPr lang="en-US" dirty="0" smtClean="0">
              <a:solidFill>
                <a:schemeClr val="accent3">
                  <a:lumMod val="50000"/>
                </a:schemeClr>
              </a:solidFill>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 xmlns:p14="http://schemas.microsoft.com/office/powerpoint/2010/main" val="276782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Example</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IN" sz="2400" b="1" dirty="0" smtClean="0">
                <a:solidFill>
                  <a:schemeClr val="accent6">
                    <a:lumMod val="75000"/>
                  </a:schemeClr>
                </a:solidFill>
                <a:latin typeface="Corbel" pitchFamily="34" charset="0"/>
              </a:rPr>
              <a:t>	</a:t>
            </a:r>
            <a:r>
              <a:rPr lang="en-IN" sz="2400" b="1" dirty="0" err="1" smtClean="0">
                <a:solidFill>
                  <a:schemeClr val="accent6">
                    <a:lumMod val="75000"/>
                  </a:schemeClr>
                </a:solidFill>
                <a:latin typeface="Corbel" pitchFamily="34" charset="0"/>
              </a:rPr>
              <a:t>p.second</a:t>
            </a:r>
            <a:r>
              <a:rPr lang="en-IN" sz="2400" b="1" dirty="0" smtClean="0">
                <a:solidFill>
                  <a:schemeClr val="accent6">
                    <a:lumMod val="75000"/>
                  </a:schemeClr>
                </a:solidFill>
                <a:latin typeface="Corbel" pitchFamily="34" charset="0"/>
              </a:rPr>
              <a:t> </a:t>
            </a:r>
          </a:p>
          <a:p>
            <a:pPr>
              <a:buNone/>
            </a:pPr>
            <a:r>
              <a:rPr lang="en-IN" sz="2400" b="1" dirty="0" smtClean="0">
                <a:solidFill>
                  <a:schemeClr val="accent6">
                    <a:lumMod val="75000"/>
                  </a:schemeClr>
                </a:solidFill>
                <a:latin typeface="Corbel" pitchFamily="34" charset="0"/>
              </a:rPr>
              <a:t>		       {</a:t>
            </a:r>
          </a:p>
          <a:p>
            <a:pPr>
              <a:buNone/>
            </a:pPr>
            <a:r>
              <a:rPr lang="en-IN" sz="2400" b="1" dirty="0" smtClean="0">
                <a:solidFill>
                  <a:schemeClr val="accent6">
                    <a:lumMod val="75000"/>
                  </a:schemeClr>
                </a:solidFill>
                <a:latin typeface="Corbel" pitchFamily="34" charset="0"/>
              </a:rPr>
              <a:t>		           visibility : hidden; </a:t>
            </a:r>
          </a:p>
          <a:p>
            <a:pPr>
              <a:buNone/>
            </a:pPr>
            <a:r>
              <a:rPr lang="en-IN" sz="2400" b="1" dirty="0" smtClean="0">
                <a:solidFill>
                  <a:schemeClr val="accent6">
                    <a:lumMod val="75000"/>
                  </a:schemeClr>
                </a:solidFill>
                <a:latin typeface="Corbel" pitchFamily="34" charset="0"/>
              </a:rPr>
              <a:t>		       }</a:t>
            </a:r>
            <a:endParaRPr lang="en-US" sz="2400" b="1" dirty="0" smtClean="0">
              <a:solidFill>
                <a:schemeClr val="accent6">
                  <a:lumMod val="75000"/>
                </a:schemeClr>
              </a:solidFill>
              <a:latin typeface="Corbel" pitchFamily="34" charset="0"/>
            </a:endParaRPr>
          </a:p>
          <a:p>
            <a:endParaRPr lang="en-US" sz="2400" dirty="0" smtClean="0">
              <a:solidFill>
                <a:schemeClr val="tx1"/>
              </a:solidFill>
              <a:latin typeface="Corbel" pitchFamily="34" charset="0"/>
            </a:endParaRPr>
          </a:p>
          <a:p>
            <a:r>
              <a:rPr lang="en-US" sz="2400" dirty="0" smtClean="0">
                <a:solidFill>
                  <a:schemeClr val="tx1"/>
                </a:solidFill>
                <a:latin typeface="Corbel" pitchFamily="34" charset="0"/>
              </a:rPr>
              <a:t>The above rule set will make the </a:t>
            </a:r>
            <a:r>
              <a:rPr lang="en-US" sz="2400" b="1" dirty="0" err="1" smtClean="0">
                <a:solidFill>
                  <a:srgbClr val="002060"/>
                </a:solidFill>
                <a:latin typeface="Corbel" pitchFamily="34" charset="0"/>
              </a:rPr>
              <a:t>para</a:t>
            </a:r>
            <a:r>
              <a:rPr lang="en-US" sz="2400" dirty="0" smtClean="0">
                <a:solidFill>
                  <a:schemeClr val="tx1"/>
                </a:solidFill>
                <a:latin typeface="Corbel" pitchFamily="34" charset="0"/>
              </a:rPr>
              <a:t> </a:t>
            </a:r>
            <a:r>
              <a:rPr lang="en-US" sz="2400" b="1" dirty="0" smtClean="0">
                <a:solidFill>
                  <a:srgbClr val="00B050"/>
                </a:solidFill>
                <a:latin typeface="Corbel" pitchFamily="34" charset="0"/>
              </a:rPr>
              <a:t>invisible </a:t>
            </a:r>
            <a:r>
              <a:rPr lang="en-US" sz="2400" dirty="0" smtClean="0">
                <a:solidFill>
                  <a:schemeClr val="tx1"/>
                </a:solidFill>
                <a:latin typeface="Corbel" pitchFamily="34" charset="0"/>
              </a:rPr>
              <a:t>but still the </a:t>
            </a:r>
            <a:r>
              <a:rPr lang="en-US" sz="2400" b="1" dirty="0" err="1" smtClean="0">
                <a:solidFill>
                  <a:srgbClr val="002060"/>
                </a:solidFill>
                <a:latin typeface="Corbel" pitchFamily="34" charset="0"/>
              </a:rPr>
              <a:t>para</a:t>
            </a:r>
            <a:r>
              <a:rPr lang="en-US" sz="2400" b="1" dirty="0" smtClean="0">
                <a:solidFill>
                  <a:srgbClr val="002060"/>
                </a:solidFill>
                <a:latin typeface="Corbel" pitchFamily="34" charset="0"/>
              </a:rPr>
              <a:t> </a:t>
            </a:r>
            <a:r>
              <a:rPr lang="en-US" sz="2400" dirty="0" smtClean="0">
                <a:solidFill>
                  <a:schemeClr val="tx1"/>
                </a:solidFill>
                <a:latin typeface="Corbel" pitchFamily="34" charset="0"/>
              </a:rPr>
              <a:t>will </a:t>
            </a:r>
            <a:r>
              <a:rPr lang="en-US" sz="2400" b="1" dirty="0" smtClean="0">
                <a:solidFill>
                  <a:srgbClr val="0070C0"/>
                </a:solidFill>
                <a:latin typeface="Corbel" pitchFamily="34" charset="0"/>
              </a:rPr>
              <a:t>occupy </a:t>
            </a:r>
            <a:r>
              <a:rPr lang="en-US" sz="2400" b="1" dirty="0" smtClean="0">
                <a:solidFill>
                  <a:srgbClr val="00B050"/>
                </a:solidFill>
                <a:latin typeface="Corbel" pitchFamily="34" charset="0"/>
              </a:rPr>
              <a:t>space</a:t>
            </a:r>
            <a:r>
              <a:rPr lang="en-US" sz="2400" dirty="0" smtClean="0">
                <a:solidFill>
                  <a:schemeClr val="tx1"/>
                </a:solidFill>
                <a:latin typeface="Corbel" pitchFamily="34" charset="0"/>
              </a:rPr>
              <a:t> on the </a:t>
            </a:r>
            <a:r>
              <a:rPr lang="en-US" sz="2400" b="1" dirty="0" smtClean="0">
                <a:solidFill>
                  <a:schemeClr val="accent1"/>
                </a:solidFill>
                <a:latin typeface="Corbel" pitchFamily="34" charset="0"/>
              </a:rPr>
              <a:t>page</a:t>
            </a:r>
            <a:r>
              <a:rPr lang="en-US" sz="2400" dirty="0" smtClean="0">
                <a:solidFill>
                  <a:schemeClr val="tx1"/>
                </a:solidFill>
                <a:latin typeface="Corbel" pitchFamily="34" charset="0"/>
              </a:rPr>
              <a:t>.</a:t>
            </a:r>
            <a:endParaRPr lang="en-US" dirty="0" smtClean="0">
              <a:solidFill>
                <a:schemeClr val="accent3">
                  <a:lumMod val="50000"/>
                </a:schemeClr>
              </a:solidFill>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 xmlns:p14="http://schemas.microsoft.com/office/powerpoint/2010/main" val="2767820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The display Property</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smtClean="0">
                <a:latin typeface="Corbel" pitchFamily="34" charset="0"/>
              </a:rPr>
              <a:t>The </a:t>
            </a:r>
            <a:r>
              <a:rPr lang="en-IN" sz="2400" b="1" dirty="0" smtClean="0">
                <a:solidFill>
                  <a:srgbClr val="7030A0"/>
                </a:solidFill>
                <a:latin typeface="Corbel" pitchFamily="34" charset="0"/>
              </a:rPr>
              <a:t>CSS specification </a:t>
            </a:r>
            <a:r>
              <a:rPr lang="en-IN" sz="2400" dirty="0" smtClean="0">
                <a:latin typeface="Corbel" pitchFamily="34" charset="0"/>
              </a:rPr>
              <a:t>defines the </a:t>
            </a:r>
            <a:r>
              <a:rPr lang="en-IN" sz="2400" b="1" dirty="0" smtClean="0">
                <a:solidFill>
                  <a:schemeClr val="accent6">
                    <a:lumMod val="75000"/>
                  </a:schemeClr>
                </a:solidFill>
                <a:latin typeface="Corbel" pitchFamily="34" charset="0"/>
              </a:rPr>
              <a:t>default display value </a:t>
            </a:r>
            <a:r>
              <a:rPr lang="en-IN" sz="2400" dirty="0" smtClean="0">
                <a:latin typeface="Corbel" pitchFamily="34" charset="0"/>
              </a:rPr>
              <a:t>for all the elements, e.g. the </a:t>
            </a:r>
            <a:r>
              <a:rPr lang="en-IN" sz="2400" b="1" u="sng" dirty="0" smtClean="0">
                <a:solidFill>
                  <a:srgbClr val="002060"/>
                </a:solidFill>
                <a:latin typeface="Corbel" pitchFamily="34" charset="0"/>
              </a:rPr>
              <a:t>&lt;div&gt;</a:t>
            </a:r>
            <a:r>
              <a:rPr lang="en-IN" sz="2400" dirty="0" smtClean="0">
                <a:latin typeface="Corbel" pitchFamily="34" charset="0"/>
              </a:rPr>
              <a:t> element is</a:t>
            </a:r>
            <a:r>
              <a:rPr lang="en-IN" sz="2400" b="1" dirty="0" smtClean="0">
                <a:solidFill>
                  <a:srgbClr val="0070C0"/>
                </a:solidFill>
                <a:latin typeface="Corbel" pitchFamily="34" charset="0"/>
              </a:rPr>
              <a:t> </a:t>
            </a:r>
            <a:r>
              <a:rPr lang="en-IN" sz="2400" b="1" i="1" dirty="0" smtClean="0">
                <a:solidFill>
                  <a:srgbClr val="0070C0"/>
                </a:solidFill>
                <a:latin typeface="Corbel" pitchFamily="34" charset="0"/>
              </a:rPr>
              <a:t>rendered as block</a:t>
            </a:r>
            <a:r>
              <a:rPr lang="en-IN" sz="2400" dirty="0" smtClean="0">
                <a:latin typeface="Corbel" pitchFamily="34" charset="0"/>
              </a:rPr>
              <a:t>, while the </a:t>
            </a:r>
            <a:r>
              <a:rPr lang="en-IN" sz="2400" b="1" u="sng" dirty="0" smtClean="0">
                <a:solidFill>
                  <a:srgbClr val="002060"/>
                </a:solidFill>
                <a:latin typeface="Corbel" pitchFamily="34" charset="0"/>
              </a:rPr>
              <a:t>&lt;span&gt;</a:t>
            </a:r>
            <a:r>
              <a:rPr lang="en-IN" sz="2400" dirty="0" smtClean="0">
                <a:latin typeface="Corbel" pitchFamily="34" charset="0"/>
              </a:rPr>
              <a:t> element is </a:t>
            </a:r>
            <a:r>
              <a:rPr lang="en-IN" sz="2400" b="1" i="1" dirty="0" smtClean="0">
                <a:solidFill>
                  <a:srgbClr val="0070C0"/>
                </a:solidFill>
                <a:latin typeface="Corbel" pitchFamily="34" charset="0"/>
              </a:rPr>
              <a:t>displayed inline</a:t>
            </a:r>
            <a:r>
              <a:rPr lang="en-IN" sz="2400" dirty="0" smtClean="0">
                <a:latin typeface="Corbel" pitchFamily="34" charset="0"/>
              </a:rPr>
              <a:t>. </a:t>
            </a:r>
          </a:p>
          <a:p>
            <a:endParaRPr lang="en-US" sz="2400" dirty="0" smtClean="0">
              <a:latin typeface="Corbel" pitchFamily="34" charset="0"/>
            </a:endParaRPr>
          </a:p>
          <a:p>
            <a:endParaRPr lang="en-US" sz="2400" dirty="0" smtClean="0">
              <a:latin typeface="Corbel" pitchFamily="34" charset="0"/>
            </a:endParaRPr>
          </a:p>
          <a:p>
            <a:endParaRPr lang="en-US" sz="2400" dirty="0" smtClean="0">
              <a:latin typeface="Corbel" pitchFamily="34" charset="0"/>
            </a:endParaRPr>
          </a:p>
          <a:p>
            <a:r>
              <a:rPr lang="en-US" sz="2400" dirty="0" smtClean="0">
                <a:latin typeface="Corbel" pitchFamily="34" charset="0"/>
              </a:rPr>
              <a:t>Other </a:t>
            </a:r>
            <a:r>
              <a:rPr lang="en-US" sz="2400" b="1" dirty="0" smtClean="0">
                <a:solidFill>
                  <a:srgbClr val="0070C0"/>
                </a:solidFill>
                <a:latin typeface="Corbel" pitchFamily="34" charset="0"/>
              </a:rPr>
              <a:t>block level </a:t>
            </a:r>
            <a:r>
              <a:rPr lang="en-US" sz="2400" dirty="0" smtClean="0">
                <a:latin typeface="Corbel" pitchFamily="34" charset="0"/>
              </a:rPr>
              <a:t>elements are </a:t>
            </a:r>
            <a:r>
              <a:rPr lang="en-US" sz="2400" b="1" dirty="0" smtClean="0">
                <a:solidFill>
                  <a:srgbClr val="002060"/>
                </a:solidFill>
                <a:latin typeface="Corbel" pitchFamily="34" charset="0"/>
              </a:rPr>
              <a:t>&lt;</a:t>
            </a:r>
            <a:r>
              <a:rPr lang="en-IN" sz="2400" b="1" dirty="0" smtClean="0">
                <a:solidFill>
                  <a:srgbClr val="002060"/>
                </a:solidFill>
                <a:latin typeface="Corbel" pitchFamily="34" charset="0"/>
              </a:rPr>
              <a:t>p&gt;</a:t>
            </a:r>
            <a:r>
              <a:rPr lang="en-IN" sz="2400" b="1" dirty="0" smtClean="0">
                <a:latin typeface="Corbel" pitchFamily="34" charset="0"/>
              </a:rPr>
              <a:t> </a:t>
            </a:r>
            <a:r>
              <a:rPr lang="en-IN" sz="2400" dirty="0" smtClean="0">
                <a:latin typeface="Corbel" pitchFamily="34" charset="0"/>
              </a:rPr>
              <a:t>, </a:t>
            </a:r>
            <a:r>
              <a:rPr lang="en-IN" sz="2400" b="1" dirty="0" smtClean="0">
                <a:solidFill>
                  <a:srgbClr val="002060"/>
                </a:solidFill>
                <a:latin typeface="Corbel" pitchFamily="34" charset="0"/>
              </a:rPr>
              <a:t>&lt;h1&gt; </a:t>
            </a:r>
            <a:r>
              <a:rPr lang="en-IN" sz="2400" dirty="0" smtClean="0">
                <a:latin typeface="Corbel" pitchFamily="34" charset="0"/>
              </a:rPr>
              <a:t>,</a:t>
            </a:r>
            <a:r>
              <a:rPr lang="en-IN" sz="2400" b="1" dirty="0" smtClean="0">
                <a:latin typeface="Corbel" pitchFamily="34" charset="0"/>
              </a:rPr>
              <a:t> </a:t>
            </a:r>
            <a:r>
              <a:rPr lang="en-IN" sz="2400" b="1" dirty="0" smtClean="0">
                <a:solidFill>
                  <a:srgbClr val="002060"/>
                </a:solidFill>
                <a:latin typeface="Corbel" pitchFamily="34" charset="0"/>
              </a:rPr>
              <a:t>&lt;h2&gt; </a:t>
            </a:r>
            <a:r>
              <a:rPr lang="en-IN" sz="2400" dirty="0" smtClean="0">
                <a:latin typeface="Corbel" pitchFamily="34" charset="0"/>
              </a:rPr>
              <a:t>, </a:t>
            </a:r>
            <a:r>
              <a:rPr lang="en-IN" sz="2400" dirty="0" smtClean="0">
                <a:solidFill>
                  <a:srgbClr val="002060"/>
                </a:solidFill>
                <a:latin typeface="Corbel" pitchFamily="34" charset="0"/>
              </a:rPr>
              <a:t>&lt;</a:t>
            </a:r>
            <a:r>
              <a:rPr lang="en-IN" sz="2400" b="1" dirty="0" smtClean="0">
                <a:solidFill>
                  <a:srgbClr val="002060"/>
                </a:solidFill>
                <a:latin typeface="Corbel" pitchFamily="34" charset="0"/>
              </a:rPr>
              <a:t>h3&gt;</a:t>
            </a:r>
            <a:r>
              <a:rPr lang="en-IN" sz="2400" dirty="0" smtClean="0">
                <a:solidFill>
                  <a:srgbClr val="002060"/>
                </a:solidFill>
                <a:latin typeface="Corbel" pitchFamily="34" charset="0"/>
              </a:rPr>
              <a:t>, </a:t>
            </a:r>
            <a:r>
              <a:rPr lang="en-IN" sz="2400" b="1" dirty="0" smtClean="0">
                <a:solidFill>
                  <a:srgbClr val="002060"/>
                </a:solidFill>
                <a:latin typeface="Corbel" pitchFamily="34" charset="0"/>
              </a:rPr>
              <a:t>&lt;h4&gt;</a:t>
            </a:r>
            <a:r>
              <a:rPr lang="en-IN" sz="2400" dirty="0" smtClean="0">
                <a:latin typeface="Corbel" pitchFamily="34" charset="0"/>
              </a:rPr>
              <a:t>, </a:t>
            </a:r>
            <a:r>
              <a:rPr lang="en-IN" sz="2400" b="1" dirty="0" smtClean="0">
                <a:solidFill>
                  <a:srgbClr val="002060"/>
                </a:solidFill>
                <a:latin typeface="Corbel" pitchFamily="34" charset="0"/>
              </a:rPr>
              <a:t>&lt;h5&gt;</a:t>
            </a:r>
            <a:r>
              <a:rPr lang="en-IN" sz="2400" dirty="0" smtClean="0">
                <a:latin typeface="Corbel" pitchFamily="34" charset="0"/>
              </a:rPr>
              <a:t>, </a:t>
            </a:r>
            <a:r>
              <a:rPr lang="en-IN" sz="2400" b="1" dirty="0" smtClean="0">
                <a:solidFill>
                  <a:srgbClr val="002060"/>
                </a:solidFill>
                <a:latin typeface="Corbel" pitchFamily="34" charset="0"/>
              </a:rPr>
              <a:t>&lt;h6&gt;</a:t>
            </a:r>
            <a:r>
              <a:rPr lang="en-IN" sz="2400" dirty="0" smtClean="0">
                <a:latin typeface="Corbel" pitchFamily="34" charset="0"/>
              </a:rPr>
              <a:t>, </a:t>
            </a:r>
            <a:r>
              <a:rPr lang="en-IN" sz="2400" b="1" dirty="0" smtClean="0">
                <a:solidFill>
                  <a:srgbClr val="002060"/>
                </a:solidFill>
                <a:latin typeface="Corbel" pitchFamily="34" charset="0"/>
              </a:rPr>
              <a:t>&lt;</a:t>
            </a:r>
            <a:r>
              <a:rPr lang="en-IN" sz="2400" b="1" dirty="0" err="1" smtClean="0">
                <a:solidFill>
                  <a:srgbClr val="002060"/>
                </a:solidFill>
                <a:latin typeface="Corbel" pitchFamily="34" charset="0"/>
              </a:rPr>
              <a:t>ol</a:t>
            </a:r>
            <a:r>
              <a:rPr lang="en-IN" sz="2400" b="1" dirty="0" smtClean="0">
                <a:solidFill>
                  <a:srgbClr val="002060"/>
                </a:solidFill>
                <a:latin typeface="Corbel" pitchFamily="34" charset="0"/>
              </a:rPr>
              <a:t>&gt;</a:t>
            </a:r>
            <a:r>
              <a:rPr lang="en-IN" sz="2400" dirty="0" smtClean="0">
                <a:latin typeface="Corbel" pitchFamily="34" charset="0"/>
              </a:rPr>
              <a:t>, </a:t>
            </a:r>
            <a:r>
              <a:rPr lang="en-IN" sz="2400" b="1" dirty="0" smtClean="0">
                <a:solidFill>
                  <a:srgbClr val="002060"/>
                </a:solidFill>
                <a:latin typeface="Corbel" pitchFamily="34" charset="0"/>
              </a:rPr>
              <a:t>&lt;</a:t>
            </a:r>
            <a:r>
              <a:rPr lang="en-IN" sz="2400" b="1" dirty="0" err="1" smtClean="0">
                <a:solidFill>
                  <a:srgbClr val="002060"/>
                </a:solidFill>
                <a:latin typeface="Corbel" pitchFamily="34" charset="0"/>
              </a:rPr>
              <a:t>ul</a:t>
            </a:r>
            <a:r>
              <a:rPr lang="en-IN" sz="2400" b="1" dirty="0" smtClean="0">
                <a:solidFill>
                  <a:srgbClr val="002060"/>
                </a:solidFill>
                <a:latin typeface="Corbel" pitchFamily="34" charset="0"/>
              </a:rPr>
              <a:t>&gt;</a:t>
            </a:r>
            <a:r>
              <a:rPr lang="en-IN" sz="2400" dirty="0" smtClean="0">
                <a:latin typeface="Corbel" pitchFamily="34" charset="0"/>
              </a:rPr>
              <a:t>, </a:t>
            </a:r>
            <a:r>
              <a:rPr lang="en-IN" sz="2400" b="1" dirty="0" smtClean="0">
                <a:solidFill>
                  <a:srgbClr val="002060"/>
                </a:solidFill>
                <a:latin typeface="Corbel" pitchFamily="34" charset="0"/>
              </a:rPr>
              <a:t>&lt;pre&gt;</a:t>
            </a:r>
            <a:r>
              <a:rPr lang="en-IN" sz="2400" dirty="0" smtClean="0">
                <a:latin typeface="Corbel" pitchFamily="34" charset="0"/>
              </a:rPr>
              <a:t>, </a:t>
            </a:r>
            <a:r>
              <a:rPr lang="en-IN" sz="2400" b="1" dirty="0" smtClean="0">
                <a:solidFill>
                  <a:srgbClr val="002060"/>
                </a:solidFill>
                <a:latin typeface="Corbel" pitchFamily="34" charset="0"/>
              </a:rPr>
              <a:t>&lt;form&gt;</a:t>
            </a:r>
            <a:r>
              <a:rPr lang="en-IN" sz="2400" dirty="0" smtClean="0">
                <a:latin typeface="Corbel" pitchFamily="34" charset="0"/>
              </a:rPr>
              <a:t>, </a:t>
            </a:r>
            <a:r>
              <a:rPr lang="en-IN" sz="2400" b="1" dirty="0" smtClean="0">
                <a:solidFill>
                  <a:srgbClr val="002060"/>
                </a:solidFill>
                <a:latin typeface="Corbel" pitchFamily="34" charset="0"/>
              </a:rPr>
              <a:t>&lt;hr&gt;</a:t>
            </a:r>
            <a:r>
              <a:rPr lang="en-IN" sz="2400" dirty="0" smtClean="0">
                <a:latin typeface="Corbel" pitchFamily="34" charset="0"/>
              </a:rPr>
              <a:t>, and </a:t>
            </a:r>
            <a:r>
              <a:rPr lang="en-IN" sz="2400" b="1" dirty="0" smtClean="0">
                <a:solidFill>
                  <a:srgbClr val="002060"/>
                </a:solidFill>
                <a:latin typeface="Corbel" pitchFamily="34" charset="0"/>
              </a:rPr>
              <a:t>&lt;table&gt;</a:t>
            </a:r>
            <a:r>
              <a:rPr lang="en-IN" sz="2400" dirty="0" smtClean="0">
                <a:latin typeface="Corbel" pitchFamily="34" charset="0"/>
              </a:rPr>
              <a:t>.</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 xmlns:p14="http://schemas.microsoft.com/office/powerpoint/2010/main" val="276782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The display Property</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b="1" dirty="0" smtClean="0">
                <a:solidFill>
                  <a:srgbClr val="0070C0"/>
                </a:solidFill>
                <a:latin typeface="Corbel" pitchFamily="34" charset="0"/>
              </a:rPr>
              <a:t>Block Level Elements:</a:t>
            </a:r>
          </a:p>
          <a:p>
            <a:pPr lvl="1"/>
            <a:r>
              <a:rPr lang="en-IN" sz="1900" dirty="0" smtClean="0">
                <a:latin typeface="Corbel" pitchFamily="34" charset="0"/>
              </a:rPr>
              <a:t>In general block elements are bigger.</a:t>
            </a:r>
          </a:p>
          <a:p>
            <a:pPr lvl="1"/>
            <a:r>
              <a:rPr lang="en-IN" sz="1900" dirty="0" smtClean="0">
                <a:latin typeface="Corbel" pitchFamily="34" charset="0"/>
              </a:rPr>
              <a:t>Start on a new line.</a:t>
            </a:r>
          </a:p>
          <a:p>
            <a:pPr lvl="1"/>
            <a:r>
              <a:rPr lang="en-IN" sz="1900" dirty="0" smtClean="0">
                <a:latin typeface="Corbel" pitchFamily="34" charset="0"/>
              </a:rPr>
              <a:t>Can contain inline elements and other block-level elements.</a:t>
            </a:r>
          </a:p>
          <a:p>
            <a:pPr lvl="1"/>
            <a:r>
              <a:rPr lang="en-IN" sz="1900" dirty="0" smtClean="0">
                <a:latin typeface="Corbel" pitchFamily="34" charset="0"/>
              </a:rPr>
              <a:t>Act as structural building blocks.</a:t>
            </a:r>
          </a:p>
          <a:p>
            <a:pPr lvl="1"/>
            <a:r>
              <a:rPr lang="en-IN" sz="1900" dirty="0" smtClean="0">
                <a:latin typeface="Corbel" pitchFamily="34" charset="0"/>
              </a:rPr>
              <a:t>As wide as containing element.</a:t>
            </a:r>
          </a:p>
          <a:p>
            <a:pPr lvl="1"/>
            <a:r>
              <a:rPr lang="en-IN" sz="1900" dirty="0" smtClean="0">
                <a:latin typeface="Corbel" pitchFamily="34" charset="0"/>
              </a:rPr>
              <a:t>Height adjusts to fit provided content.</a:t>
            </a:r>
          </a:p>
          <a:p>
            <a:endParaRPr lang="en-IN" sz="2400" dirty="0" smtClean="0">
              <a:latin typeface="Corbel" pitchFamily="34" charset="0"/>
            </a:endParaRPr>
          </a:p>
          <a:p>
            <a:r>
              <a:rPr lang="en-IN" sz="2400" b="1" dirty="0" smtClean="0">
                <a:solidFill>
                  <a:srgbClr val="0070C0"/>
                </a:solidFill>
                <a:latin typeface="Corbel" pitchFamily="34" charset="0"/>
              </a:rPr>
              <a:t>Inline elements </a:t>
            </a:r>
            <a:r>
              <a:rPr lang="en-IN" sz="2400" dirty="0" smtClean="0">
                <a:latin typeface="Corbel" pitchFamily="34" charset="0"/>
              </a:rPr>
              <a:t>:</a:t>
            </a:r>
          </a:p>
          <a:p>
            <a:pPr lvl="1"/>
            <a:r>
              <a:rPr lang="en-IN" sz="1900" dirty="0" smtClean="0">
                <a:latin typeface="Corbel" pitchFamily="34" charset="0"/>
              </a:rPr>
              <a:t>Can appear several times on the same line. </a:t>
            </a:r>
          </a:p>
          <a:p>
            <a:pPr lvl="1"/>
            <a:r>
              <a:rPr lang="en-IN" sz="1900" dirty="0" smtClean="0">
                <a:latin typeface="Corbel" pitchFamily="34" charset="0"/>
              </a:rPr>
              <a:t>Do not start on a new line </a:t>
            </a:r>
          </a:p>
          <a:p>
            <a:pPr lvl="1"/>
            <a:r>
              <a:rPr lang="en-IN" sz="1900" dirty="0" smtClean="0">
                <a:latin typeface="Corbel" pitchFamily="34" charset="0"/>
              </a:rPr>
              <a:t>Only take up as much width as needed</a:t>
            </a:r>
            <a:endParaRPr lang="en-IN" sz="1900" dirty="0">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 xmlns:p14="http://schemas.microsoft.com/office/powerpoint/2010/main" val="2767820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The display Property</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IN" sz="2400" dirty="0" smtClean="0">
                <a:latin typeface="Corbel" pitchFamily="34" charset="0"/>
              </a:rPr>
              <a:t>However </a:t>
            </a:r>
            <a:r>
              <a:rPr lang="en-IN" sz="2400" b="1" dirty="0" smtClean="0">
                <a:solidFill>
                  <a:srgbClr val="7030A0"/>
                </a:solidFill>
                <a:latin typeface="Corbel" pitchFamily="34" charset="0"/>
              </a:rPr>
              <a:t>CSS</a:t>
            </a:r>
            <a:r>
              <a:rPr lang="en-IN" sz="2400" dirty="0" smtClean="0">
                <a:latin typeface="Corbel" pitchFamily="34" charset="0"/>
              </a:rPr>
              <a:t> allows us to </a:t>
            </a:r>
            <a:r>
              <a:rPr lang="en-IN" sz="2400" b="1" dirty="0" smtClean="0">
                <a:solidFill>
                  <a:schemeClr val="accent6">
                    <a:lumMod val="75000"/>
                  </a:schemeClr>
                </a:solidFill>
                <a:latin typeface="Corbel" pitchFamily="34" charset="0"/>
              </a:rPr>
              <a:t>change block level </a:t>
            </a:r>
            <a:r>
              <a:rPr lang="en-IN" sz="2400" dirty="0" smtClean="0">
                <a:latin typeface="Corbel" pitchFamily="34" charset="0"/>
              </a:rPr>
              <a:t>elements to </a:t>
            </a:r>
            <a:r>
              <a:rPr lang="en-IN" sz="2400" b="1" dirty="0" smtClean="0">
                <a:solidFill>
                  <a:srgbClr val="0070C0"/>
                </a:solidFill>
                <a:latin typeface="Corbel" pitchFamily="34" charset="0"/>
              </a:rPr>
              <a:t>inline</a:t>
            </a:r>
            <a:r>
              <a:rPr lang="en-IN" sz="2400" dirty="0" smtClean="0">
                <a:latin typeface="Corbel" pitchFamily="34" charset="0"/>
              </a:rPr>
              <a:t> and </a:t>
            </a:r>
            <a:r>
              <a:rPr lang="en-IN" sz="2400" b="1" dirty="0" smtClean="0">
                <a:solidFill>
                  <a:schemeClr val="accent1"/>
                </a:solidFill>
                <a:latin typeface="Corbel" pitchFamily="34" charset="0"/>
              </a:rPr>
              <a:t>vice-versa</a:t>
            </a:r>
          </a:p>
          <a:p>
            <a:endParaRPr lang="en-IN" sz="2400" dirty="0" smtClean="0">
              <a:latin typeface="Corbel" pitchFamily="34" charset="0"/>
            </a:endParaRPr>
          </a:p>
          <a:p>
            <a:r>
              <a:rPr lang="en-IN" sz="2400" dirty="0" smtClean="0">
                <a:latin typeface="Corbel" pitchFamily="34" charset="0"/>
              </a:rPr>
              <a:t>To do this we can use </a:t>
            </a:r>
            <a:r>
              <a:rPr lang="en-IN" sz="2400" b="1" u="sng" dirty="0" smtClean="0">
                <a:solidFill>
                  <a:srgbClr val="002060"/>
                </a:solidFill>
                <a:latin typeface="Corbel" pitchFamily="34" charset="0"/>
              </a:rPr>
              <a:t>display</a:t>
            </a:r>
            <a:r>
              <a:rPr lang="en-IN" sz="2400" dirty="0" smtClean="0">
                <a:latin typeface="Corbel" pitchFamily="34" charset="0"/>
              </a:rPr>
              <a:t> property which can perform 2 tasks:</a:t>
            </a:r>
          </a:p>
          <a:p>
            <a:pPr lvl="1"/>
            <a:r>
              <a:rPr lang="en-US" sz="1900" b="1" dirty="0" smtClean="0">
                <a:solidFill>
                  <a:srgbClr val="7030A0"/>
                </a:solidFill>
                <a:latin typeface="Corbel" pitchFamily="34" charset="0"/>
              </a:rPr>
              <a:t>Change</a:t>
            </a:r>
            <a:r>
              <a:rPr lang="en-US" sz="1900" dirty="0" smtClean="0">
                <a:solidFill>
                  <a:schemeClr val="accent3">
                    <a:lumMod val="50000"/>
                  </a:schemeClr>
                </a:solidFill>
                <a:latin typeface="Corbel" pitchFamily="34" charset="0"/>
              </a:rPr>
              <a:t>  an element’s  </a:t>
            </a:r>
            <a:r>
              <a:rPr lang="en-US" sz="1900" b="1" dirty="0" smtClean="0">
                <a:solidFill>
                  <a:srgbClr val="0070C0"/>
                </a:solidFill>
                <a:latin typeface="Corbel" pitchFamily="34" charset="0"/>
              </a:rPr>
              <a:t>rendering</a:t>
            </a:r>
            <a:r>
              <a:rPr lang="en-US" sz="1900" dirty="0" smtClean="0">
                <a:solidFill>
                  <a:schemeClr val="accent3">
                    <a:lumMod val="50000"/>
                  </a:schemeClr>
                </a:solidFill>
                <a:latin typeface="Corbel" pitchFamily="34" charset="0"/>
              </a:rPr>
              <a:t> from </a:t>
            </a:r>
            <a:r>
              <a:rPr lang="en-US" sz="1900" b="1" dirty="0" smtClean="0">
                <a:solidFill>
                  <a:srgbClr val="C00000"/>
                </a:solidFill>
                <a:latin typeface="Corbel" pitchFamily="34" charset="0"/>
              </a:rPr>
              <a:t>inline</a:t>
            </a:r>
            <a:r>
              <a:rPr lang="en-US" sz="1900" dirty="0" smtClean="0">
                <a:solidFill>
                  <a:schemeClr val="accent3">
                    <a:lumMod val="50000"/>
                  </a:schemeClr>
                </a:solidFill>
                <a:latin typeface="Corbel" pitchFamily="34" charset="0"/>
              </a:rPr>
              <a:t> to </a:t>
            </a:r>
            <a:r>
              <a:rPr lang="en-US" sz="1900" b="1" dirty="0" smtClean="0">
                <a:solidFill>
                  <a:srgbClr val="00B050"/>
                </a:solidFill>
                <a:latin typeface="Corbel" pitchFamily="34" charset="0"/>
              </a:rPr>
              <a:t>block </a:t>
            </a:r>
            <a:r>
              <a:rPr lang="en-US" sz="1900" dirty="0" smtClean="0">
                <a:solidFill>
                  <a:schemeClr val="accent3">
                    <a:lumMod val="50000"/>
                  </a:schemeClr>
                </a:solidFill>
                <a:latin typeface="Corbel" pitchFamily="34" charset="0"/>
              </a:rPr>
              <a:t>and </a:t>
            </a:r>
            <a:r>
              <a:rPr lang="en-US" sz="1900" b="1" dirty="0" smtClean="0">
                <a:solidFill>
                  <a:schemeClr val="accent6"/>
                </a:solidFill>
                <a:latin typeface="Corbel" pitchFamily="34" charset="0"/>
              </a:rPr>
              <a:t>vice versa</a:t>
            </a:r>
          </a:p>
          <a:p>
            <a:pPr lvl="1"/>
            <a:r>
              <a:rPr lang="en-US" sz="1900" b="1" dirty="0" smtClean="0">
                <a:solidFill>
                  <a:srgbClr val="0070C0"/>
                </a:solidFill>
                <a:latin typeface="Corbel" pitchFamily="34" charset="0"/>
              </a:rPr>
              <a:t>Remove</a:t>
            </a:r>
            <a:r>
              <a:rPr lang="en-US" sz="1900" dirty="0" smtClean="0">
                <a:solidFill>
                  <a:schemeClr val="accent3">
                    <a:lumMod val="50000"/>
                  </a:schemeClr>
                </a:solidFill>
                <a:latin typeface="Corbel" pitchFamily="34" charset="0"/>
              </a:rPr>
              <a:t> an element.</a:t>
            </a:r>
          </a:p>
          <a:p>
            <a:endParaRPr lang="en-IN" sz="2400" dirty="0" smtClean="0">
              <a:latin typeface="Corbel" pitchFamily="34" charset="0"/>
            </a:endParaRPr>
          </a:p>
          <a:p>
            <a:r>
              <a:rPr lang="en-IN" sz="2400" dirty="0" smtClean="0">
                <a:latin typeface="Corbel" pitchFamily="34" charset="0"/>
              </a:rPr>
              <a:t>It’s possible values are:</a:t>
            </a:r>
          </a:p>
          <a:p>
            <a:pPr lvl="1"/>
            <a:endParaRPr lang="en-IN" sz="1900" b="1" dirty="0" smtClean="0">
              <a:solidFill>
                <a:srgbClr val="0070C0"/>
              </a:solidFill>
              <a:latin typeface="Corbel" pitchFamily="34" charset="0"/>
            </a:endParaRPr>
          </a:p>
          <a:p>
            <a:pPr lvl="1"/>
            <a:r>
              <a:rPr lang="en-IN" sz="1900" b="1" dirty="0" smtClean="0">
                <a:solidFill>
                  <a:srgbClr val="0070C0"/>
                </a:solidFill>
                <a:latin typeface="Corbel" pitchFamily="34" charset="0"/>
              </a:rPr>
              <a:t>block</a:t>
            </a:r>
          </a:p>
          <a:p>
            <a:pPr lvl="1"/>
            <a:r>
              <a:rPr lang="en-IN" sz="1900" b="1" dirty="0" smtClean="0">
                <a:solidFill>
                  <a:srgbClr val="C00000"/>
                </a:solidFill>
                <a:latin typeface="Corbel" pitchFamily="34" charset="0"/>
              </a:rPr>
              <a:t>inline</a:t>
            </a:r>
          </a:p>
          <a:p>
            <a:pPr lvl="1"/>
            <a:r>
              <a:rPr lang="en-IN" sz="1900" b="1" dirty="0" smtClean="0">
                <a:solidFill>
                  <a:srgbClr val="00B050"/>
                </a:solidFill>
                <a:latin typeface="Corbel" pitchFamily="34" charset="0"/>
              </a:rPr>
              <a:t>Inline-block</a:t>
            </a:r>
          </a:p>
          <a:p>
            <a:pPr lvl="1"/>
            <a:r>
              <a:rPr lang="en-IN" sz="1900" b="1" dirty="0" smtClean="0">
                <a:solidFill>
                  <a:srgbClr val="7030A0"/>
                </a:solidFill>
                <a:latin typeface="Corbel" pitchFamily="34" charset="0"/>
              </a:rPr>
              <a:t>none</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 xmlns:p14="http://schemas.microsoft.com/office/powerpoint/2010/main" val="2767820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The display: block</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IN" sz="2400" dirty="0" smtClean="0">
                <a:latin typeface="Corbel" pitchFamily="34" charset="0"/>
              </a:rPr>
              <a:t>The </a:t>
            </a:r>
            <a:r>
              <a:rPr lang="en-IN" sz="2400" b="1" dirty="0" smtClean="0">
                <a:solidFill>
                  <a:schemeClr val="accent6">
                    <a:lumMod val="75000"/>
                  </a:schemeClr>
                </a:solidFill>
                <a:latin typeface="Corbel" pitchFamily="34" charset="0"/>
              </a:rPr>
              <a:t>block</a:t>
            </a:r>
            <a:r>
              <a:rPr lang="en-IN" sz="2400" dirty="0" smtClean="0">
                <a:latin typeface="Corbel" pitchFamily="34" charset="0"/>
              </a:rPr>
              <a:t> value of the </a:t>
            </a:r>
            <a:r>
              <a:rPr lang="en-IN" sz="2400" b="1" u="sng" dirty="0" smtClean="0">
                <a:solidFill>
                  <a:srgbClr val="002060"/>
                </a:solidFill>
                <a:latin typeface="Corbel" pitchFamily="34" charset="0"/>
              </a:rPr>
              <a:t>display</a:t>
            </a:r>
            <a:r>
              <a:rPr lang="en-IN" sz="2400" dirty="0" smtClean="0">
                <a:latin typeface="Corbel" pitchFamily="34" charset="0"/>
              </a:rPr>
              <a:t> property </a:t>
            </a:r>
            <a:r>
              <a:rPr lang="en-IN" sz="2400" b="1" dirty="0" smtClean="0">
                <a:solidFill>
                  <a:srgbClr val="00B050"/>
                </a:solidFill>
                <a:latin typeface="Corbel" pitchFamily="34" charset="0"/>
              </a:rPr>
              <a:t>forces</a:t>
            </a:r>
            <a:r>
              <a:rPr lang="en-IN" sz="2400" dirty="0" smtClean="0">
                <a:latin typeface="Corbel" pitchFamily="34" charset="0"/>
              </a:rPr>
              <a:t> an </a:t>
            </a:r>
            <a:r>
              <a:rPr lang="en-IN" sz="2400" b="1" dirty="0" smtClean="0">
                <a:solidFill>
                  <a:schemeClr val="accent1"/>
                </a:solidFill>
                <a:latin typeface="Corbel" pitchFamily="34" charset="0"/>
              </a:rPr>
              <a:t>element</a:t>
            </a:r>
            <a:r>
              <a:rPr lang="en-IN" sz="2400" dirty="0" smtClean="0">
                <a:latin typeface="Corbel" pitchFamily="34" charset="0"/>
              </a:rPr>
              <a:t> to behave like </a:t>
            </a:r>
            <a:r>
              <a:rPr lang="en-IN" sz="2400" b="1" dirty="0" smtClean="0">
                <a:solidFill>
                  <a:srgbClr val="0070C0"/>
                </a:solidFill>
                <a:latin typeface="Corbel" pitchFamily="34" charset="0"/>
              </a:rPr>
              <a:t>block-level element</a:t>
            </a:r>
            <a:r>
              <a:rPr lang="en-IN" sz="2400" dirty="0" smtClean="0">
                <a:latin typeface="Corbel" pitchFamily="34" charset="0"/>
              </a:rPr>
              <a:t>, like a </a:t>
            </a:r>
            <a:r>
              <a:rPr lang="en-IN" sz="2400" b="1" u="sng" dirty="0" smtClean="0">
                <a:solidFill>
                  <a:srgbClr val="002060"/>
                </a:solidFill>
                <a:latin typeface="Corbel" pitchFamily="34" charset="0"/>
              </a:rPr>
              <a:t>&lt;div&gt;</a:t>
            </a:r>
            <a:r>
              <a:rPr lang="en-IN" sz="2400" dirty="0" smtClean="0">
                <a:latin typeface="Corbel" pitchFamily="34" charset="0"/>
              </a:rPr>
              <a:t> or </a:t>
            </a:r>
            <a:r>
              <a:rPr lang="en-IN" sz="2400" b="1" u="sng" dirty="0" smtClean="0">
                <a:solidFill>
                  <a:srgbClr val="002060"/>
                </a:solidFill>
                <a:latin typeface="Corbel" pitchFamily="34" charset="0"/>
              </a:rPr>
              <a:t>&lt;p&gt;</a:t>
            </a:r>
            <a:r>
              <a:rPr lang="en-IN" sz="2400" dirty="0" smtClean="0">
                <a:latin typeface="Corbel" pitchFamily="34" charset="0"/>
              </a:rPr>
              <a:t> element.</a:t>
            </a:r>
          </a:p>
          <a:p>
            <a:endParaRPr lang="en-IN" sz="2400" dirty="0" smtClean="0">
              <a:latin typeface="Corbel" pitchFamily="34" charset="0"/>
            </a:endParaRPr>
          </a:p>
          <a:p>
            <a:r>
              <a:rPr lang="en-IN" sz="2400" b="1" u="sng" dirty="0" smtClean="0">
                <a:latin typeface="Corbel" pitchFamily="34" charset="0"/>
              </a:rPr>
              <a:t>Example: </a:t>
            </a:r>
          </a:p>
          <a:p>
            <a:pPr>
              <a:buNone/>
            </a:pPr>
            <a:r>
              <a:rPr lang="en-IN" sz="2400" dirty="0" smtClean="0">
                <a:latin typeface="Corbel" pitchFamily="34" charset="0"/>
              </a:rPr>
              <a:t>		</a:t>
            </a:r>
            <a:r>
              <a:rPr lang="en-IN" sz="2400" b="1" dirty="0" smtClean="0">
                <a:solidFill>
                  <a:schemeClr val="accent6">
                    <a:lumMod val="75000"/>
                  </a:schemeClr>
                </a:solidFill>
                <a:latin typeface="Corbel" pitchFamily="34" charset="0"/>
              </a:rPr>
              <a:t>span </a:t>
            </a:r>
          </a:p>
          <a:p>
            <a:pPr>
              <a:buNone/>
            </a:pPr>
            <a:r>
              <a:rPr lang="en-IN" sz="2400" b="1" dirty="0" smtClean="0">
                <a:solidFill>
                  <a:schemeClr val="accent6">
                    <a:lumMod val="75000"/>
                  </a:schemeClr>
                </a:solidFill>
                <a:latin typeface="Corbel" pitchFamily="34" charset="0"/>
              </a:rPr>
              <a:t>		         {</a:t>
            </a:r>
          </a:p>
          <a:p>
            <a:pPr>
              <a:buNone/>
            </a:pPr>
            <a:r>
              <a:rPr lang="en-IN" sz="2400" b="1" dirty="0" smtClean="0">
                <a:solidFill>
                  <a:schemeClr val="accent6">
                    <a:lumMod val="75000"/>
                  </a:schemeClr>
                </a:solidFill>
                <a:latin typeface="Corbel" pitchFamily="34" charset="0"/>
              </a:rPr>
              <a:t>			display: block; </a:t>
            </a:r>
          </a:p>
          <a:p>
            <a:pPr>
              <a:buNone/>
            </a:pPr>
            <a:r>
              <a:rPr lang="en-IN" sz="2400" b="1" dirty="0" smtClean="0">
                <a:solidFill>
                  <a:schemeClr val="accent6">
                    <a:lumMod val="75000"/>
                  </a:schemeClr>
                </a:solidFill>
                <a:latin typeface="Corbel" pitchFamily="34" charset="0"/>
              </a:rPr>
              <a:t>		         } </a:t>
            </a:r>
          </a:p>
          <a:p>
            <a:pPr>
              <a:buNone/>
            </a:pPr>
            <a:r>
              <a:rPr lang="en-IN" sz="2400" b="1" dirty="0" smtClean="0">
                <a:solidFill>
                  <a:schemeClr val="accent6">
                    <a:lumMod val="75000"/>
                  </a:schemeClr>
                </a:solidFill>
                <a:latin typeface="Corbel" pitchFamily="34" charset="0"/>
              </a:rPr>
              <a:t>		        a </a:t>
            </a:r>
          </a:p>
          <a:p>
            <a:pPr>
              <a:buNone/>
            </a:pPr>
            <a:r>
              <a:rPr lang="en-IN" sz="2400" b="1" dirty="0" smtClean="0">
                <a:solidFill>
                  <a:schemeClr val="accent6">
                    <a:lumMod val="75000"/>
                  </a:schemeClr>
                </a:solidFill>
                <a:latin typeface="Corbel" pitchFamily="34" charset="0"/>
              </a:rPr>
              <a:t>		         { </a:t>
            </a:r>
          </a:p>
          <a:p>
            <a:pPr>
              <a:buNone/>
            </a:pPr>
            <a:r>
              <a:rPr lang="en-IN" sz="2400" b="1" dirty="0" smtClean="0">
                <a:solidFill>
                  <a:schemeClr val="accent6">
                    <a:lumMod val="75000"/>
                  </a:schemeClr>
                </a:solidFill>
                <a:latin typeface="Corbel" pitchFamily="34" charset="0"/>
              </a:rPr>
              <a:t>			display: block; </a:t>
            </a:r>
          </a:p>
          <a:p>
            <a:pPr>
              <a:buNone/>
            </a:pPr>
            <a:r>
              <a:rPr lang="en-IN" sz="2400" b="1" dirty="0" smtClean="0">
                <a:solidFill>
                  <a:schemeClr val="accent6">
                    <a:lumMod val="75000"/>
                  </a:schemeClr>
                </a:solidFill>
                <a:latin typeface="Corbel" pitchFamily="34" charset="0"/>
              </a:rPr>
              <a:t>		         }</a:t>
            </a:r>
            <a:endParaRPr lang="en-IN" sz="2400" b="1" u="sng" dirty="0" smtClean="0">
              <a:solidFill>
                <a:schemeClr val="accent6">
                  <a:lumMod val="75000"/>
                </a:schemeClr>
              </a:solidFill>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 xmlns:p14="http://schemas.microsoft.com/office/powerpoint/2010/main" val="2767820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The display: inline</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IN" sz="2600" dirty="0" smtClean="0">
                <a:latin typeface="Corbel" pitchFamily="34" charset="0"/>
              </a:rPr>
              <a:t>The </a:t>
            </a:r>
            <a:r>
              <a:rPr lang="en-IN" sz="2600" b="1" dirty="0" smtClean="0">
                <a:solidFill>
                  <a:schemeClr val="accent6">
                    <a:lumMod val="75000"/>
                  </a:schemeClr>
                </a:solidFill>
                <a:latin typeface="Corbel" pitchFamily="34" charset="0"/>
              </a:rPr>
              <a:t>inline</a:t>
            </a:r>
            <a:r>
              <a:rPr lang="en-IN" sz="2600" dirty="0" smtClean="0">
                <a:latin typeface="Corbel" pitchFamily="34" charset="0"/>
              </a:rPr>
              <a:t> value of the </a:t>
            </a:r>
            <a:r>
              <a:rPr lang="en-IN" sz="2600" b="1" u="sng" dirty="0" smtClean="0">
                <a:solidFill>
                  <a:srgbClr val="002060"/>
                </a:solidFill>
                <a:latin typeface="Corbel" pitchFamily="34" charset="0"/>
              </a:rPr>
              <a:t>display</a:t>
            </a:r>
            <a:r>
              <a:rPr lang="en-IN" sz="2600" dirty="0" smtClean="0">
                <a:latin typeface="Corbel" pitchFamily="34" charset="0"/>
              </a:rPr>
              <a:t> property </a:t>
            </a:r>
            <a:r>
              <a:rPr lang="en-IN" sz="2600" b="1" dirty="0" smtClean="0">
                <a:solidFill>
                  <a:srgbClr val="00B050"/>
                </a:solidFill>
                <a:latin typeface="Corbel" pitchFamily="34" charset="0"/>
              </a:rPr>
              <a:t>causes</a:t>
            </a:r>
            <a:r>
              <a:rPr lang="en-IN" sz="2600" dirty="0" smtClean="0">
                <a:latin typeface="Corbel" pitchFamily="34" charset="0"/>
              </a:rPr>
              <a:t> an </a:t>
            </a:r>
            <a:r>
              <a:rPr lang="en-IN" sz="2600" b="1" dirty="0" smtClean="0">
                <a:solidFill>
                  <a:schemeClr val="accent1"/>
                </a:solidFill>
                <a:latin typeface="Corbel" pitchFamily="34" charset="0"/>
              </a:rPr>
              <a:t>element</a:t>
            </a:r>
            <a:r>
              <a:rPr lang="en-IN" sz="2600" dirty="0" smtClean="0">
                <a:latin typeface="Corbel" pitchFamily="34" charset="0"/>
              </a:rPr>
              <a:t> to behave as though it were an </a:t>
            </a:r>
            <a:r>
              <a:rPr lang="en-IN" sz="2600" b="1" dirty="0" smtClean="0">
                <a:solidFill>
                  <a:srgbClr val="7030A0"/>
                </a:solidFill>
                <a:latin typeface="Corbel" pitchFamily="34" charset="0"/>
              </a:rPr>
              <a:t>inline-level</a:t>
            </a:r>
            <a:r>
              <a:rPr lang="en-IN" sz="2600" dirty="0" smtClean="0">
                <a:latin typeface="Corbel" pitchFamily="34" charset="0"/>
              </a:rPr>
              <a:t> element, like a </a:t>
            </a:r>
            <a:r>
              <a:rPr lang="en-IN" sz="2600" b="1" dirty="0" smtClean="0">
                <a:solidFill>
                  <a:srgbClr val="002060"/>
                </a:solidFill>
                <a:latin typeface="Corbel" pitchFamily="34" charset="0"/>
              </a:rPr>
              <a:t>&lt;span&gt; </a:t>
            </a:r>
            <a:r>
              <a:rPr lang="en-IN" sz="2600" dirty="0" smtClean="0">
                <a:latin typeface="Corbel" pitchFamily="34" charset="0"/>
              </a:rPr>
              <a:t>or an </a:t>
            </a:r>
            <a:r>
              <a:rPr lang="en-IN" sz="2600" b="1" dirty="0" smtClean="0">
                <a:solidFill>
                  <a:srgbClr val="002060"/>
                </a:solidFill>
                <a:latin typeface="Corbel" pitchFamily="34" charset="0"/>
              </a:rPr>
              <a:t>&lt;a&gt;</a:t>
            </a:r>
            <a:r>
              <a:rPr lang="en-IN" sz="2600" dirty="0" smtClean="0">
                <a:latin typeface="Corbel" pitchFamily="34" charset="0"/>
              </a:rPr>
              <a:t> element</a:t>
            </a:r>
          </a:p>
          <a:p>
            <a:r>
              <a:rPr lang="en-IN" sz="2400" b="1" u="sng" dirty="0" smtClean="0">
                <a:latin typeface="Corbel" pitchFamily="34" charset="0"/>
              </a:rPr>
              <a:t>Example: </a:t>
            </a:r>
          </a:p>
          <a:p>
            <a:pPr>
              <a:buNone/>
            </a:pPr>
            <a:r>
              <a:rPr lang="en-IN" sz="2400" dirty="0" smtClean="0">
                <a:latin typeface="Corbel" pitchFamily="34" charset="0"/>
              </a:rPr>
              <a:t>		</a:t>
            </a:r>
            <a:r>
              <a:rPr lang="en-IN" sz="2400" b="1" dirty="0" smtClean="0">
                <a:solidFill>
                  <a:schemeClr val="accent6">
                    <a:lumMod val="75000"/>
                  </a:schemeClr>
                </a:solidFill>
                <a:latin typeface="Corbel" pitchFamily="34" charset="0"/>
              </a:rPr>
              <a:t>p </a:t>
            </a:r>
          </a:p>
          <a:p>
            <a:pPr>
              <a:buNone/>
            </a:pPr>
            <a:r>
              <a:rPr lang="en-IN" sz="2400" b="1" dirty="0" smtClean="0">
                <a:solidFill>
                  <a:schemeClr val="accent6">
                    <a:lumMod val="75000"/>
                  </a:schemeClr>
                </a:solidFill>
                <a:latin typeface="Corbel" pitchFamily="34" charset="0"/>
              </a:rPr>
              <a:t>		{ </a:t>
            </a:r>
          </a:p>
          <a:p>
            <a:pPr>
              <a:buNone/>
            </a:pPr>
            <a:r>
              <a:rPr lang="en-IN" sz="2400" b="1" dirty="0" smtClean="0">
                <a:solidFill>
                  <a:schemeClr val="accent6">
                    <a:lumMod val="75000"/>
                  </a:schemeClr>
                </a:solidFill>
                <a:latin typeface="Corbel" pitchFamily="34" charset="0"/>
              </a:rPr>
              <a:t>			display: inline; </a:t>
            </a:r>
          </a:p>
          <a:p>
            <a:pPr>
              <a:buNone/>
            </a:pPr>
            <a:r>
              <a:rPr lang="en-IN" sz="2400" b="1" dirty="0" smtClean="0">
                <a:solidFill>
                  <a:schemeClr val="accent6">
                    <a:lumMod val="75000"/>
                  </a:schemeClr>
                </a:solidFill>
                <a:latin typeface="Corbel" pitchFamily="34" charset="0"/>
              </a:rPr>
              <a:t>		} </a:t>
            </a:r>
          </a:p>
          <a:p>
            <a:pPr>
              <a:buNone/>
            </a:pPr>
            <a:r>
              <a:rPr lang="en-IN" sz="2400" b="1" dirty="0" smtClean="0">
                <a:solidFill>
                  <a:schemeClr val="accent6">
                    <a:lumMod val="75000"/>
                  </a:schemeClr>
                </a:solidFill>
                <a:latin typeface="Corbel" pitchFamily="34" charset="0"/>
              </a:rPr>
              <a:t>		</a:t>
            </a:r>
            <a:r>
              <a:rPr lang="en-IN" sz="2400" b="1" dirty="0" err="1" smtClean="0">
                <a:solidFill>
                  <a:schemeClr val="accent6">
                    <a:lumMod val="75000"/>
                  </a:schemeClr>
                </a:solidFill>
                <a:latin typeface="Corbel" pitchFamily="34" charset="0"/>
              </a:rPr>
              <a:t>ul</a:t>
            </a:r>
            <a:r>
              <a:rPr lang="en-IN" sz="2400" b="1" dirty="0" smtClean="0">
                <a:solidFill>
                  <a:schemeClr val="accent6">
                    <a:lumMod val="75000"/>
                  </a:schemeClr>
                </a:solidFill>
                <a:latin typeface="Corbel" pitchFamily="34" charset="0"/>
              </a:rPr>
              <a:t> </a:t>
            </a:r>
            <a:r>
              <a:rPr lang="en-IN" sz="2400" b="1" dirty="0" err="1" smtClean="0">
                <a:solidFill>
                  <a:schemeClr val="accent6">
                    <a:lumMod val="75000"/>
                  </a:schemeClr>
                </a:solidFill>
                <a:latin typeface="Corbel" pitchFamily="34" charset="0"/>
              </a:rPr>
              <a:t>li</a:t>
            </a:r>
            <a:r>
              <a:rPr lang="en-IN" sz="2400" b="1" dirty="0" smtClean="0">
                <a:solidFill>
                  <a:schemeClr val="accent6">
                    <a:lumMod val="75000"/>
                  </a:schemeClr>
                </a:solidFill>
                <a:latin typeface="Corbel" pitchFamily="34" charset="0"/>
              </a:rPr>
              <a:t> </a:t>
            </a:r>
          </a:p>
          <a:p>
            <a:pPr>
              <a:buNone/>
            </a:pPr>
            <a:r>
              <a:rPr lang="en-IN" sz="2400" b="1" dirty="0" smtClean="0">
                <a:solidFill>
                  <a:schemeClr val="accent6">
                    <a:lumMod val="75000"/>
                  </a:schemeClr>
                </a:solidFill>
                <a:latin typeface="Corbel" pitchFamily="34" charset="0"/>
              </a:rPr>
              <a:t>		{ </a:t>
            </a:r>
          </a:p>
          <a:p>
            <a:pPr>
              <a:buNone/>
            </a:pPr>
            <a:r>
              <a:rPr lang="en-IN" sz="2400" b="1" dirty="0" smtClean="0">
                <a:solidFill>
                  <a:schemeClr val="accent6">
                    <a:lumMod val="75000"/>
                  </a:schemeClr>
                </a:solidFill>
                <a:latin typeface="Corbel" pitchFamily="34" charset="0"/>
              </a:rPr>
              <a:t>			display: inline; </a:t>
            </a:r>
          </a:p>
          <a:p>
            <a:pPr>
              <a:buNone/>
            </a:pPr>
            <a:r>
              <a:rPr lang="en-IN" sz="2400" b="1" dirty="0" smtClean="0">
                <a:solidFill>
                  <a:schemeClr val="accent6">
                    <a:lumMod val="75000"/>
                  </a:schemeClr>
                </a:solidFill>
                <a:latin typeface="Corbel" pitchFamily="34" charset="0"/>
              </a:rPr>
              <a:t>		}</a:t>
            </a:r>
            <a:endParaRPr lang="en-IN" sz="2400" b="1" u="sng" dirty="0" smtClean="0">
              <a:solidFill>
                <a:schemeClr val="accent6">
                  <a:lumMod val="75000"/>
                </a:schemeClr>
              </a:solidFill>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 xmlns:p14="http://schemas.microsoft.com/office/powerpoint/2010/main" val="27678203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a:lstStyle/>
      <a:style>
        <a:lnRef idx="1">
          <a:schemeClr val="accent3"/>
        </a:lnRef>
        <a:fillRef idx="2">
          <a:schemeClr val="accent3"/>
        </a:fillRef>
        <a:effectRef idx="1">
          <a:schemeClr val="accent3"/>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8715</TotalTime>
  <Words>306</Words>
  <Application>Microsoft Office PowerPoint</Application>
  <PresentationFormat>On-screen Show (4:3)</PresentationFormat>
  <Paragraphs>112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Slide 1</vt:lpstr>
      <vt:lpstr>Today’s Agenda</vt:lpstr>
      <vt:lpstr>The visibility Property</vt:lpstr>
      <vt:lpstr>Example</vt:lpstr>
      <vt:lpstr>The display Property</vt:lpstr>
      <vt:lpstr>The display Property</vt:lpstr>
      <vt:lpstr>The display Property</vt:lpstr>
      <vt:lpstr>The display: block</vt:lpstr>
      <vt:lpstr>The display: inline</vt:lpstr>
      <vt:lpstr>The display: inline-block</vt:lpstr>
      <vt:lpstr>The display: none</vt:lpstr>
      <vt:lpstr>Display V/s Visibility</vt:lpstr>
      <vt:lpstr>End Of Lecture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Sachin</cp:lastModifiedBy>
  <cp:revision>714</cp:revision>
  <dcterms:created xsi:type="dcterms:W3CDTF">2016-02-04T12:02:26Z</dcterms:created>
  <dcterms:modified xsi:type="dcterms:W3CDTF">2020-06-21T08:06:27Z</dcterms:modified>
</cp:coreProperties>
</file>