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7" r:id="rId2"/>
    <p:sldId id="258" r:id="rId3"/>
    <p:sldId id="431"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49" autoAdjust="0"/>
    <p:restoredTop sz="93768" autoAdjust="0"/>
  </p:normalViewPr>
  <p:slideViewPr>
    <p:cSldViewPr>
      <p:cViewPr varScale="1">
        <p:scale>
          <a:sx n="85" d="100"/>
          <a:sy n="85" d="100"/>
        </p:scale>
        <p:origin x="-1650" y="-96"/>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29-06-2020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6/29/2020</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6/29/2020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6/29/2020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6/29/2020</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6/29/2020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6/29/2020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6/29/2020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6/29/2020</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
          <p:cNvSpPr>
            <a:spLocks noGrp="1"/>
          </p:cNvSpPr>
          <p:nvPr/>
        </p:nvSpPr>
        <p:spPr>
          <a:xfrm>
            <a:off x="1357290" y="2928934"/>
            <a:ext cx="6400800" cy="1752600"/>
          </a:xfrm>
          <a:prstGeom prst="rect">
            <a:avLst/>
          </a:prstGeom>
        </p:spPr>
        <p:txBody>
          <a:bodyPr vert="horz">
            <a:normAutofit fontScale="92500" lnSpcReduction="20000"/>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sz="4000" dirty="0" smtClean="0">
                <a:solidFill>
                  <a:srgbClr val="002060"/>
                </a:solidFill>
                <a:latin typeface="Corbel" pitchFamily="34" charset="0"/>
              </a:rPr>
              <a:t>Front end</a:t>
            </a:r>
          </a:p>
          <a:p>
            <a:r>
              <a:rPr lang="en-US" sz="4000" dirty="0" smtClean="0">
                <a:solidFill>
                  <a:srgbClr val="002060"/>
                </a:solidFill>
                <a:latin typeface="Corbel" pitchFamily="34" charset="0"/>
              </a:rPr>
              <a:t>(H</a:t>
            </a:r>
            <a:r>
              <a:rPr lang="en-US" sz="4000" cap="none" dirty="0" smtClean="0">
                <a:solidFill>
                  <a:srgbClr val="002060"/>
                </a:solidFill>
                <a:latin typeface="Corbel" pitchFamily="34" charset="0"/>
              </a:rPr>
              <a:t>tml</a:t>
            </a:r>
            <a:r>
              <a:rPr lang="en-US" sz="4000" dirty="0" smtClean="0">
                <a:solidFill>
                  <a:srgbClr val="002060"/>
                </a:solidFill>
                <a:latin typeface="Corbel" pitchFamily="34" charset="0"/>
              </a:rPr>
              <a:t>) </a:t>
            </a:r>
          </a:p>
          <a:p>
            <a:r>
              <a:rPr lang="en-US" sz="4300" smtClean="0">
                <a:solidFill>
                  <a:srgbClr val="FF0000"/>
                </a:solidFill>
                <a:latin typeface="Corbel" pitchFamily="34" charset="0"/>
              </a:rPr>
              <a:t>Lecture-3</a:t>
            </a:r>
            <a:endParaRPr lang="en-IN" sz="4300" dirty="0">
              <a:solidFill>
                <a:srgbClr val="FF0000"/>
              </a:solidFill>
              <a:latin typeface="Corbel" pitchFamily="34" charset="0"/>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3600" b="1" dirty="0" smtClean="0">
                <a:solidFill>
                  <a:schemeClr val="accent3">
                    <a:lumMod val="75000"/>
                  </a:schemeClr>
                </a:solidFill>
                <a:latin typeface="Corbel" pitchFamily="34" charset="0"/>
              </a:rPr>
              <a:t>The border Attribute</a:t>
            </a:r>
            <a:endParaRPr lang="en-IN" sz="36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The </a:t>
            </a:r>
            <a:r>
              <a:rPr lang="en-IN" sz="2400" b="1" dirty="0" smtClean="0">
                <a:solidFill>
                  <a:srgbClr val="7030A0"/>
                </a:solidFill>
                <a:latin typeface="Corbel" pitchFamily="34" charset="0"/>
              </a:rPr>
              <a:t>border</a:t>
            </a:r>
            <a:r>
              <a:rPr lang="en-IN" sz="2400" dirty="0" smtClean="0">
                <a:latin typeface="Corbel" pitchFamily="34" charset="0"/>
              </a:rPr>
              <a:t> attribute places a border around the image.</a:t>
            </a:r>
          </a:p>
          <a:p>
            <a:endParaRPr lang="en-IN" sz="2400" dirty="0" smtClean="0">
              <a:latin typeface="Corbel" pitchFamily="34" charset="0"/>
            </a:endParaRP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In the following example a 1-pixel border is applied:</a:t>
            </a:r>
          </a:p>
          <a:p>
            <a:pPr lvl="1"/>
            <a:r>
              <a:rPr lang="en-IN" sz="2400" b="1" dirty="0" smtClean="0">
                <a:solidFill>
                  <a:srgbClr val="C00000"/>
                </a:solidFill>
                <a:latin typeface="Corbel" pitchFamily="34" charset="0"/>
              </a:rPr>
              <a:t>&lt;</a:t>
            </a:r>
            <a:r>
              <a:rPr lang="en-IN" sz="2400" b="1" dirty="0" err="1" smtClean="0">
                <a:solidFill>
                  <a:srgbClr val="C00000"/>
                </a:solidFill>
                <a:latin typeface="Corbel" pitchFamily="34" charset="0"/>
              </a:rPr>
              <a:t>img</a:t>
            </a:r>
            <a:r>
              <a:rPr lang="en-IN" sz="2400" b="1" dirty="0" smtClean="0">
                <a:solidFill>
                  <a:srgbClr val="C00000"/>
                </a:solidFill>
                <a:latin typeface="Corbel" pitchFamily="34" charset="0"/>
              </a:rPr>
              <a:t> </a:t>
            </a:r>
            <a:r>
              <a:rPr lang="en-IN" sz="2400" b="1" dirty="0" err="1" smtClean="0">
                <a:solidFill>
                  <a:srgbClr val="C00000"/>
                </a:solidFill>
                <a:latin typeface="Corbel" pitchFamily="34" charset="0"/>
              </a:rPr>
              <a:t>src</a:t>
            </a:r>
            <a:r>
              <a:rPr lang="en-IN" sz="2400" b="1" dirty="0" smtClean="0">
                <a:solidFill>
                  <a:srgbClr val="C00000"/>
                </a:solidFill>
                <a:latin typeface="Corbel" pitchFamily="34" charset="0"/>
              </a:rPr>
              <a:t>="image.jpg" border="1"&gt;</a:t>
            </a:r>
          </a:p>
          <a:p>
            <a:pPr marL="0" lvl="0" indent="0">
              <a:buNone/>
            </a:pPr>
            <a:endParaRPr lang="en-US" b="1" u="sng" dirty="0" smtClean="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24691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3">
                    <a:lumMod val="75000"/>
                  </a:schemeClr>
                </a:solidFill>
                <a:latin typeface="Corbel" pitchFamily="34" charset="0"/>
              </a:rPr>
              <a:t>The border Attribute</a:t>
            </a:r>
            <a:endParaRPr lang="en-IN" sz="3200"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IN" sz="2400" dirty="0" smtClean="0">
                <a:latin typeface="Corbel" pitchFamily="34" charset="0"/>
              </a:rPr>
              <a:t>If no </a:t>
            </a:r>
            <a:r>
              <a:rPr lang="en-IN" sz="2400" b="1" dirty="0" smtClean="0">
                <a:solidFill>
                  <a:srgbClr val="7030A0"/>
                </a:solidFill>
                <a:latin typeface="Corbel" pitchFamily="34" charset="0"/>
              </a:rPr>
              <a:t>border</a:t>
            </a:r>
            <a:r>
              <a:rPr lang="en-IN" sz="2400" dirty="0" smtClean="0">
                <a:latin typeface="Corbel" pitchFamily="34" charset="0"/>
              </a:rPr>
              <a:t> attribute is specified, no border is applied.</a:t>
            </a:r>
          </a:p>
          <a:p>
            <a:endParaRPr lang="en-IN" sz="2400" b="1" i="1" dirty="0" smtClean="0">
              <a:effectLst>
                <a:outerShdw blurRad="38100" dist="38100" dir="2700000" algn="tl">
                  <a:srgbClr val="000000">
                    <a:alpha val="43137"/>
                  </a:srgbClr>
                </a:outerShdw>
              </a:effectLst>
              <a:latin typeface="Corbel" pitchFamily="34" charset="0"/>
            </a:endParaRPr>
          </a:p>
          <a:p>
            <a:endParaRPr lang="en-IN" sz="2400" b="1" i="1" dirty="0" smtClean="0">
              <a:effectLst>
                <a:outerShdw blurRad="38100" dist="38100" dir="2700000" algn="tl">
                  <a:srgbClr val="000000">
                    <a:alpha val="43137"/>
                  </a:srgbClr>
                </a:outerShdw>
              </a:effectLst>
              <a:latin typeface="Corbel" pitchFamily="34" charset="0"/>
            </a:endParaRPr>
          </a:p>
          <a:p>
            <a:endParaRPr lang="en-IN" sz="2400" b="1" i="1" dirty="0" smtClean="0">
              <a:effectLst>
                <a:outerShdw blurRad="38100" dist="38100" dir="2700000" algn="tl">
                  <a:srgbClr val="000000">
                    <a:alpha val="43137"/>
                  </a:srgbClr>
                </a:outerShdw>
              </a:effectLst>
              <a:latin typeface="Corbel" pitchFamily="34" charset="0"/>
            </a:endParaRPr>
          </a:p>
          <a:p>
            <a:r>
              <a:rPr lang="en-IN" sz="2400" b="1" i="1" dirty="0" smtClean="0">
                <a:effectLst>
                  <a:outerShdw blurRad="38100" dist="38100" dir="2700000" algn="tl">
                    <a:srgbClr val="000000">
                      <a:alpha val="43137"/>
                    </a:srgbClr>
                  </a:outerShdw>
                </a:effectLst>
                <a:latin typeface="Corbel" pitchFamily="34" charset="0"/>
              </a:rPr>
              <a:t>But some browsers show a border </a:t>
            </a:r>
            <a:r>
              <a:rPr lang="en-IN" sz="2400" b="1" dirty="0" smtClean="0">
                <a:effectLst>
                  <a:outerShdw blurRad="38100" dist="38100" dir="2700000" algn="tl">
                    <a:srgbClr val="000000">
                      <a:alpha val="43137"/>
                    </a:srgbClr>
                  </a:outerShdw>
                </a:effectLst>
                <a:latin typeface="Corbel" pitchFamily="34" charset="0"/>
              </a:rPr>
              <a:t> </a:t>
            </a:r>
            <a:r>
              <a:rPr lang="en-IN" sz="2400" dirty="0" smtClean="0">
                <a:latin typeface="Corbel" pitchFamily="34" charset="0"/>
              </a:rPr>
              <a:t>when the image is used as a hyperlink. In this case a 1-pixel border is applied. If we want to make an image into a hyperlink without a border, specify a zero border like so:</a:t>
            </a:r>
          </a:p>
          <a:p>
            <a:pPr lvl="1"/>
            <a:r>
              <a:rPr lang="en-US" sz="1900" dirty="0" smtClean="0">
                <a:latin typeface="Corbel" pitchFamily="34" charset="0"/>
              </a:rPr>
              <a:t>&lt;</a:t>
            </a:r>
            <a:r>
              <a:rPr lang="en-IN" sz="2400" b="1" dirty="0" err="1" smtClean="0">
                <a:solidFill>
                  <a:srgbClr val="C00000"/>
                </a:solidFill>
                <a:latin typeface="Corbel" pitchFamily="34" charset="0"/>
              </a:rPr>
              <a:t>img</a:t>
            </a:r>
            <a:r>
              <a:rPr lang="en-IN" sz="2400" b="1" dirty="0" smtClean="0">
                <a:solidFill>
                  <a:srgbClr val="C00000"/>
                </a:solidFill>
                <a:latin typeface="Corbel" pitchFamily="34" charset="0"/>
              </a:rPr>
              <a:t> </a:t>
            </a:r>
            <a:r>
              <a:rPr lang="en-IN" sz="2400" b="1" dirty="0" err="1" smtClean="0">
                <a:solidFill>
                  <a:srgbClr val="C00000"/>
                </a:solidFill>
                <a:latin typeface="Corbel" pitchFamily="34" charset="0"/>
              </a:rPr>
              <a:t>src</a:t>
            </a:r>
            <a:r>
              <a:rPr lang="en-IN" sz="2400" b="1" dirty="0" smtClean="0">
                <a:solidFill>
                  <a:srgbClr val="C00000"/>
                </a:solidFill>
                <a:latin typeface="Corbel" pitchFamily="34" charset="0"/>
              </a:rPr>
              <a:t>="image.jpg" border="0"&gt;</a:t>
            </a:r>
          </a:p>
          <a:p>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09972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3600" b="1" dirty="0" smtClean="0">
                <a:solidFill>
                  <a:schemeClr val="accent3">
                    <a:lumMod val="75000"/>
                  </a:schemeClr>
                </a:solidFill>
                <a:latin typeface="Corbel" pitchFamily="34" charset="0"/>
              </a:rPr>
              <a:t>Using Image As Hyperlink</a:t>
            </a:r>
            <a:endParaRPr lang="en-IN" sz="36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Images can also act as hyperlinks just as normal text. </a:t>
            </a: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This is done  by enclosing the </a:t>
            </a:r>
            <a:r>
              <a:rPr lang="en-IN" sz="2400" b="1" dirty="0" smtClean="0">
                <a:solidFill>
                  <a:srgbClr val="0070C0"/>
                </a:solidFill>
                <a:latin typeface="Corbel" pitchFamily="34" charset="0"/>
              </a:rPr>
              <a:t>&lt;</a:t>
            </a:r>
            <a:r>
              <a:rPr lang="en-IN" sz="2400" b="1" dirty="0" err="1" smtClean="0">
                <a:solidFill>
                  <a:srgbClr val="0070C0"/>
                </a:solidFill>
                <a:latin typeface="Corbel" pitchFamily="34" charset="0"/>
              </a:rPr>
              <a:t>img</a:t>
            </a:r>
            <a:r>
              <a:rPr lang="en-IN" sz="2400" b="1" dirty="0" smtClean="0">
                <a:solidFill>
                  <a:srgbClr val="0070C0"/>
                </a:solidFill>
                <a:latin typeface="Corbel" pitchFamily="34" charset="0"/>
              </a:rPr>
              <a:t>&gt; </a:t>
            </a:r>
            <a:r>
              <a:rPr lang="en-IN" sz="2400" dirty="0" smtClean="0">
                <a:latin typeface="Corbel" pitchFamily="34" charset="0"/>
              </a:rPr>
              <a:t>tag </a:t>
            </a:r>
            <a:r>
              <a:rPr lang="en-IN" sz="2400" dirty="0" err="1" smtClean="0">
                <a:latin typeface="Corbel" pitchFamily="34" charset="0"/>
              </a:rPr>
              <a:t>wtihin</a:t>
            </a:r>
            <a:r>
              <a:rPr lang="en-IN" sz="2400" dirty="0" smtClean="0">
                <a:latin typeface="Corbel" pitchFamily="34" charset="0"/>
              </a:rPr>
              <a:t> the </a:t>
            </a:r>
            <a:r>
              <a:rPr lang="en-IN" sz="2400" b="1" dirty="0" smtClean="0">
                <a:solidFill>
                  <a:srgbClr val="0070C0"/>
                </a:solidFill>
                <a:latin typeface="Corbel" pitchFamily="34" charset="0"/>
              </a:rPr>
              <a:t>&lt;a&gt;</a:t>
            </a:r>
            <a:r>
              <a:rPr lang="en-IN" sz="2400" b="1" dirty="0" smtClean="0">
                <a:solidFill>
                  <a:srgbClr val="C00000"/>
                </a:solidFill>
                <a:latin typeface="Corbel" pitchFamily="34" charset="0"/>
              </a:rPr>
              <a:t> ... </a:t>
            </a:r>
            <a:r>
              <a:rPr lang="en-IN" sz="2400" b="1" dirty="0" smtClean="0">
                <a:solidFill>
                  <a:srgbClr val="0070C0"/>
                </a:solidFill>
                <a:latin typeface="Corbel" pitchFamily="34" charset="0"/>
              </a:rPr>
              <a:t>&lt;/a&gt; </a:t>
            </a:r>
            <a:r>
              <a:rPr lang="en-IN" sz="2400" dirty="0" smtClean="0">
                <a:latin typeface="Corbel" pitchFamily="34" charset="0"/>
              </a:rPr>
              <a:t>tags.</a:t>
            </a:r>
          </a:p>
          <a:p>
            <a:endParaRPr lang="en-IN" sz="2400" b="1" dirty="0" smtClean="0">
              <a:latin typeface="Corbel" pitchFamily="34" charset="0"/>
            </a:endParaRPr>
          </a:p>
          <a:p>
            <a:r>
              <a:rPr lang="en-IN" sz="2400" b="1" u="sng" dirty="0" smtClean="0">
                <a:latin typeface="Corbel" pitchFamily="34" charset="0"/>
              </a:rPr>
              <a:t>Example:</a:t>
            </a:r>
          </a:p>
          <a:p>
            <a:pPr lvl="1"/>
            <a:r>
              <a:rPr lang="en-US" sz="2000" b="1" dirty="0" smtClean="0">
                <a:solidFill>
                  <a:srgbClr val="C00000"/>
                </a:solidFill>
                <a:latin typeface="Corbel" pitchFamily="34" charset="0"/>
              </a:rPr>
              <a:t>&lt;</a:t>
            </a:r>
            <a:r>
              <a:rPr lang="en-IN" sz="2000" b="1" dirty="0" smtClean="0">
                <a:solidFill>
                  <a:srgbClr val="C00000"/>
                </a:solidFill>
                <a:latin typeface="Corbel" pitchFamily="34" charset="0"/>
              </a:rPr>
              <a:t>a </a:t>
            </a:r>
            <a:r>
              <a:rPr lang="en-IN" sz="2000" b="1" dirty="0" err="1" smtClean="0">
                <a:solidFill>
                  <a:srgbClr val="C00000"/>
                </a:solidFill>
                <a:latin typeface="Corbel" pitchFamily="34" charset="0"/>
              </a:rPr>
              <a:t>href</a:t>
            </a:r>
            <a:r>
              <a:rPr lang="en-IN" sz="2000" b="1" dirty="0" smtClean="0">
                <a:solidFill>
                  <a:srgbClr val="C00000"/>
                </a:solidFill>
                <a:latin typeface="Corbel" pitchFamily="34" charset="0"/>
              </a:rPr>
              <a:t>="targetpg.htm"&gt;&lt;</a:t>
            </a:r>
            <a:r>
              <a:rPr lang="en-IN" sz="2000" b="1" dirty="0" err="1" smtClean="0">
                <a:solidFill>
                  <a:srgbClr val="C00000"/>
                </a:solidFill>
                <a:latin typeface="Corbel" pitchFamily="34" charset="0"/>
              </a:rPr>
              <a:t>img</a:t>
            </a:r>
            <a:r>
              <a:rPr lang="en-IN" sz="2000" b="1" dirty="0" smtClean="0">
                <a:solidFill>
                  <a:srgbClr val="C00000"/>
                </a:solidFill>
                <a:latin typeface="Corbel" pitchFamily="34" charset="0"/>
              </a:rPr>
              <a:t> </a:t>
            </a:r>
            <a:r>
              <a:rPr lang="en-IN" sz="2000" b="1" dirty="0" err="1" smtClean="0">
                <a:solidFill>
                  <a:srgbClr val="C00000"/>
                </a:solidFill>
                <a:latin typeface="Corbel" pitchFamily="34" charset="0"/>
              </a:rPr>
              <a:t>src</a:t>
            </a:r>
            <a:r>
              <a:rPr lang="en-IN" sz="2000" b="1" dirty="0" smtClean="0">
                <a:solidFill>
                  <a:srgbClr val="C00000"/>
                </a:solidFill>
                <a:latin typeface="Corbel" pitchFamily="34" charset="0"/>
              </a:rPr>
              <a:t>="target.gif"&gt;&lt;/a&gt;</a:t>
            </a: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2031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What are Lists?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Lists are used to group related pieces of information together, so they are clearly associated with each other and easy to read.</a:t>
            </a:r>
          </a:p>
          <a:p>
            <a:pPr>
              <a:buNone/>
            </a:pPr>
            <a:r>
              <a:rPr lang="en-IN" sz="2400" dirty="0" smtClean="0">
                <a:latin typeface="Corbel" pitchFamily="34" charset="0"/>
              </a:rPr>
              <a:t> </a:t>
            </a:r>
          </a:p>
          <a:p>
            <a:endParaRPr lang="en-IN" sz="2400" dirty="0" smtClean="0">
              <a:latin typeface="Corbel" pitchFamily="34" charset="0"/>
            </a:endParaRPr>
          </a:p>
          <a:p>
            <a:r>
              <a:rPr lang="en-IN" sz="2400" dirty="0" smtClean="0">
                <a:latin typeface="Corbel" pitchFamily="34" charset="0"/>
              </a:rPr>
              <a:t>In modern web development lists are very important  elements, frequently used for navigation as well as general content. </a:t>
            </a:r>
            <a:endParaRPr lang="en-IN" sz="2400" dirty="0">
              <a:latin typeface="Corbel" pitchFamily="34" charset="0"/>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506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Types Of Lists In HTML</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IN" sz="2400" dirty="0" smtClean="0">
                <a:latin typeface="Corbel" pitchFamily="34" charset="0"/>
              </a:rPr>
              <a:t>There are three list types in HTML: </a:t>
            </a:r>
          </a:p>
          <a:p>
            <a:pPr>
              <a:buFont typeface="Arial"/>
              <a:buChar char="•"/>
            </a:pPr>
            <a:endParaRPr lang="en-IN" sz="2400" b="1" dirty="0" smtClean="0">
              <a:latin typeface="Corbel" pitchFamily="34" charset="0"/>
            </a:endParaRPr>
          </a:p>
          <a:p>
            <a:pPr>
              <a:buFont typeface="Arial"/>
              <a:buChar char="•"/>
            </a:pPr>
            <a:r>
              <a:rPr lang="en-IN" sz="2400" b="1" dirty="0" smtClean="0">
                <a:solidFill>
                  <a:srgbClr val="7030A0"/>
                </a:solidFill>
                <a:latin typeface="Corbel" pitchFamily="34" charset="0"/>
              </a:rPr>
              <a:t>unordered list</a:t>
            </a:r>
            <a:r>
              <a:rPr lang="en-IN" sz="2400" dirty="0" smtClean="0">
                <a:latin typeface="Corbel" pitchFamily="34" charset="0"/>
              </a:rPr>
              <a:t>—used to group a set of related items, in no particular order.</a:t>
            </a:r>
          </a:p>
          <a:p>
            <a:pPr>
              <a:buFont typeface="Arial"/>
              <a:buChar char="•"/>
            </a:pPr>
            <a:endParaRPr lang="en-IN" sz="2400" b="1" dirty="0" smtClean="0">
              <a:latin typeface="Corbel" pitchFamily="34" charset="0"/>
            </a:endParaRPr>
          </a:p>
          <a:p>
            <a:pPr>
              <a:buFont typeface="Arial"/>
              <a:buChar char="•"/>
            </a:pPr>
            <a:r>
              <a:rPr lang="en-IN" sz="2400" b="1" dirty="0" smtClean="0">
                <a:solidFill>
                  <a:srgbClr val="7030A0"/>
                </a:solidFill>
                <a:latin typeface="Corbel" pitchFamily="34" charset="0"/>
              </a:rPr>
              <a:t>ordered list</a:t>
            </a:r>
            <a:r>
              <a:rPr lang="en-IN" sz="2400" dirty="0" smtClean="0">
                <a:latin typeface="Corbel" pitchFamily="34" charset="0"/>
              </a:rPr>
              <a:t>—used to group a set of related items, in a specific order.</a:t>
            </a:r>
          </a:p>
          <a:p>
            <a:pPr>
              <a:buFont typeface="Arial"/>
              <a:buChar char="•"/>
            </a:pPr>
            <a:endParaRPr lang="en-IN" sz="2400" b="1" dirty="0" smtClean="0">
              <a:latin typeface="Corbel" pitchFamily="34" charset="0"/>
            </a:endParaRPr>
          </a:p>
          <a:p>
            <a:pPr>
              <a:buFont typeface="Arial"/>
              <a:buChar char="•"/>
            </a:pPr>
            <a:r>
              <a:rPr lang="en-IN" sz="2400" b="1" dirty="0" smtClean="0">
                <a:solidFill>
                  <a:srgbClr val="7030A0"/>
                </a:solidFill>
                <a:latin typeface="Corbel" pitchFamily="34" charset="0"/>
              </a:rPr>
              <a:t>definition list</a:t>
            </a:r>
            <a:r>
              <a:rPr lang="en-IN" sz="2400" dirty="0" smtClean="0">
                <a:latin typeface="Corbel" pitchFamily="34" charset="0"/>
              </a:rPr>
              <a:t>—used to display name/value pairs such as terms and their definitions, or times and events.</a:t>
            </a:r>
          </a:p>
          <a:p>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12311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solidFill>
                  <a:schemeClr val="accent3">
                    <a:lumMod val="75000"/>
                  </a:schemeClr>
                </a:solidFill>
                <a:latin typeface="Corbel" pitchFamily="34" charset="0"/>
              </a:rPr>
              <a:t>UnOrdered</a:t>
            </a:r>
            <a:r>
              <a:rPr lang="en-US" sz="3200" b="1" dirty="0" smtClean="0">
                <a:solidFill>
                  <a:schemeClr val="accent3">
                    <a:lumMod val="75000"/>
                  </a:schemeClr>
                </a:solidFill>
                <a:latin typeface="Corbel" pitchFamily="34" charset="0"/>
              </a:rPr>
              <a:t> Lists In HTML</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marL="0" indent="0">
              <a:buNone/>
            </a:pPr>
            <a:r>
              <a:rPr lang="en-IN" sz="2800" b="1" dirty="0" smtClean="0">
                <a:solidFill>
                  <a:srgbClr val="7030A0"/>
                </a:solidFill>
                <a:latin typeface="Corbel" pitchFamily="34" charset="0"/>
              </a:rPr>
              <a:t>Unordered lists</a:t>
            </a:r>
            <a:r>
              <a:rPr lang="en-IN" sz="2800" dirty="0" smtClean="0">
                <a:latin typeface="Corbel" pitchFamily="34" charset="0"/>
              </a:rPr>
              <a:t>, or bulleted lists, are used when a set of items can be placed in any order. An example is a shopping list: </a:t>
            </a:r>
          </a:p>
          <a:p>
            <a:pPr>
              <a:buFont typeface="Arial"/>
              <a:buChar char="•"/>
            </a:pPr>
            <a:r>
              <a:rPr lang="en-IN" sz="2800" b="1" dirty="0" smtClean="0">
                <a:solidFill>
                  <a:schemeClr val="accent6">
                    <a:lumMod val="75000"/>
                  </a:schemeClr>
                </a:solidFill>
                <a:latin typeface="Corbel" pitchFamily="34" charset="0"/>
              </a:rPr>
              <a:t>milk</a:t>
            </a:r>
          </a:p>
          <a:p>
            <a:pPr>
              <a:buFont typeface="Arial"/>
              <a:buChar char="•"/>
            </a:pPr>
            <a:r>
              <a:rPr lang="en-IN" sz="2800" b="1" dirty="0" smtClean="0">
                <a:solidFill>
                  <a:schemeClr val="accent6">
                    <a:lumMod val="75000"/>
                  </a:schemeClr>
                </a:solidFill>
                <a:latin typeface="Corbel" pitchFamily="34" charset="0"/>
              </a:rPr>
              <a:t>bread</a:t>
            </a:r>
          </a:p>
          <a:p>
            <a:pPr>
              <a:buFont typeface="Arial"/>
              <a:buChar char="•"/>
            </a:pPr>
            <a:r>
              <a:rPr lang="en-IN" sz="2800" b="1" dirty="0" smtClean="0">
                <a:solidFill>
                  <a:schemeClr val="accent6">
                    <a:lumMod val="75000"/>
                  </a:schemeClr>
                </a:solidFill>
                <a:latin typeface="Corbel" pitchFamily="34" charset="0"/>
              </a:rPr>
              <a:t>butter</a:t>
            </a:r>
          </a:p>
          <a:p>
            <a:pPr>
              <a:buFont typeface="Arial"/>
              <a:buChar char="•"/>
            </a:pPr>
            <a:r>
              <a:rPr lang="en-IN" sz="2800" b="1" dirty="0" smtClean="0">
                <a:solidFill>
                  <a:schemeClr val="accent6">
                    <a:lumMod val="75000"/>
                  </a:schemeClr>
                </a:solidFill>
                <a:latin typeface="Corbel" pitchFamily="34" charset="0"/>
              </a:rPr>
              <a:t>coffee</a:t>
            </a:r>
          </a:p>
          <a:p>
            <a:pPr marL="0" indent="0">
              <a:buNone/>
            </a:pPr>
            <a:r>
              <a:rPr lang="en-IN" sz="2800" dirty="0" smtClean="0">
                <a:latin typeface="Corbel" pitchFamily="34" charset="0"/>
              </a:rPr>
              <a:t>These items are all part of one list, however, we could put the items in any order and the list would still make sense: </a:t>
            </a:r>
          </a:p>
          <a:p>
            <a:pPr>
              <a:buFont typeface="Arial"/>
              <a:buChar char="•"/>
            </a:pPr>
            <a:r>
              <a:rPr lang="en-IN" sz="2800" b="1" dirty="0" smtClean="0">
                <a:solidFill>
                  <a:schemeClr val="accent6">
                    <a:lumMod val="75000"/>
                  </a:schemeClr>
                </a:solidFill>
                <a:latin typeface="Corbel" pitchFamily="34" charset="0"/>
              </a:rPr>
              <a:t>bread</a:t>
            </a:r>
          </a:p>
          <a:p>
            <a:pPr>
              <a:buFont typeface="Arial"/>
              <a:buChar char="•"/>
            </a:pPr>
            <a:r>
              <a:rPr lang="en-IN" sz="2800" b="1" dirty="0" smtClean="0">
                <a:solidFill>
                  <a:schemeClr val="accent6">
                    <a:lumMod val="75000"/>
                  </a:schemeClr>
                </a:solidFill>
                <a:latin typeface="Corbel" pitchFamily="34" charset="0"/>
              </a:rPr>
              <a:t>coffee </a:t>
            </a:r>
          </a:p>
          <a:p>
            <a:pPr>
              <a:buFont typeface="Arial"/>
              <a:buChar char="•"/>
            </a:pPr>
            <a:r>
              <a:rPr lang="en-IN" sz="2800" b="1" dirty="0" smtClean="0">
                <a:solidFill>
                  <a:schemeClr val="accent6">
                    <a:lumMod val="75000"/>
                  </a:schemeClr>
                </a:solidFill>
                <a:latin typeface="Corbel" pitchFamily="34" charset="0"/>
              </a:rPr>
              <a:t>milk</a:t>
            </a:r>
          </a:p>
          <a:p>
            <a:pPr>
              <a:buFont typeface="Arial"/>
              <a:buChar char="•"/>
            </a:pPr>
            <a:r>
              <a:rPr lang="en-IN" sz="2800" b="1" dirty="0" smtClean="0">
                <a:solidFill>
                  <a:schemeClr val="accent6">
                    <a:lumMod val="75000"/>
                  </a:schemeClr>
                </a:solidFill>
                <a:latin typeface="Corbel" pitchFamily="34" charset="0"/>
              </a:rPr>
              <a:t>butter</a:t>
            </a:r>
          </a:p>
          <a:p>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12724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Syntax For Unordered List</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sz="2400" dirty="0" smtClean="0">
                <a:latin typeface="Corbel" pitchFamily="34" charset="0"/>
              </a:rPr>
              <a:t>We use the </a:t>
            </a:r>
            <a:r>
              <a:rPr lang="en-IN" sz="2400" b="1" dirty="0" smtClean="0">
                <a:solidFill>
                  <a:srgbClr val="0070C0"/>
                </a:solidFill>
                <a:latin typeface="Corbel" pitchFamily="34" charset="0"/>
              </a:rPr>
              <a:t>&lt;</a:t>
            </a:r>
            <a:r>
              <a:rPr lang="en-IN" sz="2400" b="1" dirty="0" err="1" smtClean="0">
                <a:solidFill>
                  <a:srgbClr val="0070C0"/>
                </a:solidFill>
                <a:latin typeface="Corbel" pitchFamily="34" charset="0"/>
              </a:rPr>
              <a:t>ul</a:t>
            </a:r>
            <a:r>
              <a:rPr lang="en-IN" sz="2400" b="1" dirty="0" smtClean="0">
                <a:solidFill>
                  <a:srgbClr val="0070C0"/>
                </a:solidFill>
                <a:latin typeface="Corbel" pitchFamily="34" charset="0"/>
              </a:rPr>
              <a:t>&gt; </a:t>
            </a:r>
            <a:r>
              <a:rPr lang="en-IN" sz="2400" dirty="0" smtClean="0">
                <a:latin typeface="Corbel" pitchFamily="34" charset="0"/>
              </a:rPr>
              <a:t>tag to create an unordered  list . </a:t>
            </a:r>
          </a:p>
          <a:p>
            <a:endParaRPr lang="en-US" sz="2400" dirty="0" smtClean="0">
              <a:latin typeface="Corbel" pitchFamily="34" charset="0"/>
            </a:endParaRPr>
          </a:p>
          <a:p>
            <a:r>
              <a:rPr lang="en-US" sz="2400" dirty="0" smtClean="0">
                <a:latin typeface="Corbel" pitchFamily="34" charset="0"/>
              </a:rPr>
              <a:t>Items will appear with bullets</a:t>
            </a:r>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The list items are created with the </a:t>
            </a:r>
            <a:r>
              <a:rPr lang="en-IN" sz="2400" b="1" dirty="0" smtClean="0">
                <a:solidFill>
                  <a:srgbClr val="0070C0"/>
                </a:solidFill>
                <a:latin typeface="Corbel" pitchFamily="34" charset="0"/>
              </a:rPr>
              <a:t>&lt;li&gt; </a:t>
            </a:r>
            <a:r>
              <a:rPr lang="en-IN" sz="2400" dirty="0" smtClean="0">
                <a:latin typeface="Corbel" pitchFamily="34" charset="0"/>
              </a:rPr>
              <a:t>tag. </a:t>
            </a:r>
          </a:p>
          <a:p>
            <a:pPr marL="0" indent="0">
              <a:buNone/>
            </a:pPr>
            <a:endParaRPr lang="en-IN" sz="2400" b="1" u="sng" dirty="0" smtClean="0">
              <a:latin typeface="Corbel" pitchFamily="34" charset="0"/>
            </a:endParaRPr>
          </a:p>
          <a:p>
            <a:pPr marL="0" indent="0">
              <a:buNone/>
            </a:pPr>
            <a:r>
              <a:rPr lang="en-IN" sz="2400" b="1" u="sng" dirty="0" smtClean="0">
                <a:latin typeface="Corbel" pitchFamily="34" charset="0"/>
              </a:rPr>
              <a:t>For example:</a:t>
            </a:r>
          </a:p>
          <a:p>
            <a:pPr marL="0" indent="0">
              <a:buNone/>
            </a:pPr>
            <a:r>
              <a:rPr lang="en-IN" sz="2400" b="1" dirty="0" smtClean="0">
                <a:solidFill>
                  <a:srgbClr val="C00000"/>
                </a:solidFill>
                <a:latin typeface="Corbel" pitchFamily="34" charset="0"/>
              </a:rPr>
              <a:t>&lt;</a:t>
            </a:r>
            <a:r>
              <a:rPr lang="en-IN" sz="2400" b="1" dirty="0" err="1" smtClean="0">
                <a:solidFill>
                  <a:srgbClr val="C00000"/>
                </a:solidFill>
                <a:latin typeface="Corbel" pitchFamily="34" charset="0"/>
              </a:rPr>
              <a:t>ul</a:t>
            </a:r>
            <a:r>
              <a:rPr lang="en-IN" sz="2400" b="1" dirty="0" smtClean="0">
                <a:solidFill>
                  <a:srgbClr val="C00000"/>
                </a:solidFill>
                <a:latin typeface="Corbel" pitchFamily="34" charset="0"/>
              </a:rPr>
              <a:t>&gt;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1&lt;/li&gt;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2&lt;/li&gt;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3&lt;/li&gt;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&lt;/</a:t>
            </a:r>
            <a:r>
              <a:rPr lang="en-IN" sz="2400" b="1" dirty="0" err="1" smtClean="0">
                <a:solidFill>
                  <a:srgbClr val="C00000"/>
                </a:solidFill>
                <a:latin typeface="Corbel" pitchFamily="34" charset="0"/>
              </a:rPr>
              <a:t>ul</a:t>
            </a:r>
            <a:r>
              <a:rPr lang="en-IN" sz="2400" b="1" dirty="0" smtClean="0">
                <a:solidFill>
                  <a:srgbClr val="C00000"/>
                </a:solidFill>
                <a:latin typeface="Corbel" pitchFamily="34" charset="0"/>
              </a:rPr>
              <a:t>&gt; </a:t>
            </a:r>
          </a:p>
          <a:p>
            <a:pPr marL="0" indent="0">
              <a:buNone/>
            </a:pPr>
            <a:endParaRPr lang="en-IN" b="1" dirty="0">
              <a:solidFill>
                <a:srgbClr val="002060"/>
              </a:solidFill>
              <a:effectLst>
                <a:outerShdw blurRad="38100" dist="38100" dir="2700000" algn="tl">
                  <a:srgbClr val="000000">
                    <a:alpha val="43137"/>
                  </a:srgbClr>
                </a:outerShdw>
              </a:effectLst>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15659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Changing “bullets”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By default </a:t>
            </a:r>
            <a:r>
              <a:rPr lang="en-IN" sz="2400" b="1" dirty="0" smtClean="0">
                <a:solidFill>
                  <a:srgbClr val="7030A0"/>
                </a:solidFill>
                <a:latin typeface="Corbel" pitchFamily="34" charset="0"/>
              </a:rPr>
              <a:t>Unordered lists </a:t>
            </a:r>
            <a:r>
              <a:rPr lang="en-IN" sz="2400" dirty="0" smtClean="0">
                <a:latin typeface="Corbel" pitchFamily="34" charset="0"/>
              </a:rPr>
              <a:t>appear with bullets.</a:t>
            </a:r>
          </a:p>
          <a:p>
            <a:r>
              <a:rPr lang="en-IN" sz="2400" dirty="0" smtClean="0">
                <a:latin typeface="Corbel" pitchFamily="34" charset="0"/>
              </a:rPr>
              <a:t>But if required then we can change this symbol to </a:t>
            </a:r>
            <a:r>
              <a:rPr lang="en-IN" sz="2400" b="1" dirty="0" smtClean="0">
                <a:solidFill>
                  <a:srgbClr val="7030A0"/>
                </a:solidFill>
                <a:latin typeface="Corbel" pitchFamily="34" charset="0"/>
              </a:rPr>
              <a:t>“square” </a:t>
            </a:r>
            <a:r>
              <a:rPr lang="en-IN" sz="2400" dirty="0" smtClean="0">
                <a:latin typeface="Corbel" pitchFamily="34" charset="0"/>
              </a:rPr>
              <a:t>or </a:t>
            </a:r>
            <a:r>
              <a:rPr lang="en-IN" sz="2400" b="1" dirty="0" smtClean="0">
                <a:solidFill>
                  <a:srgbClr val="7030A0"/>
                </a:solidFill>
                <a:latin typeface="Corbel" pitchFamily="34" charset="0"/>
              </a:rPr>
              <a:t>“circle”.</a:t>
            </a:r>
          </a:p>
          <a:p>
            <a:r>
              <a:rPr lang="en-IN" sz="2400" dirty="0" smtClean="0">
                <a:latin typeface="Corbel" pitchFamily="34" charset="0"/>
              </a:rPr>
              <a:t>To do this we need to handle </a:t>
            </a:r>
            <a:r>
              <a:rPr lang="en-IN" sz="2400" b="1" dirty="0" smtClean="0">
                <a:solidFill>
                  <a:srgbClr val="7030A0"/>
                </a:solidFill>
                <a:latin typeface="Corbel" pitchFamily="34" charset="0"/>
              </a:rPr>
              <a:t>“type”</a:t>
            </a:r>
            <a:r>
              <a:rPr lang="en-IN" sz="2400" dirty="0" smtClean="0">
                <a:solidFill>
                  <a:srgbClr val="7030A0"/>
                </a:solidFill>
                <a:latin typeface="Corbel" pitchFamily="34" charset="0"/>
              </a:rPr>
              <a:t> </a:t>
            </a:r>
            <a:r>
              <a:rPr lang="en-IN" sz="2400" dirty="0" smtClean="0">
                <a:latin typeface="Corbel" pitchFamily="34" charset="0"/>
              </a:rPr>
              <a:t>attribute of </a:t>
            </a:r>
            <a:r>
              <a:rPr lang="en-IN" sz="2400" b="1" dirty="0" smtClean="0">
                <a:solidFill>
                  <a:srgbClr val="0070C0"/>
                </a:solidFill>
                <a:latin typeface="Corbel" pitchFamily="34" charset="0"/>
              </a:rPr>
              <a:t>&lt;</a:t>
            </a:r>
            <a:r>
              <a:rPr lang="en-IN" sz="2400" b="1" dirty="0" err="1" smtClean="0">
                <a:solidFill>
                  <a:srgbClr val="0070C0"/>
                </a:solidFill>
                <a:latin typeface="Corbel" pitchFamily="34" charset="0"/>
              </a:rPr>
              <a:t>ul</a:t>
            </a:r>
            <a:r>
              <a:rPr lang="en-IN" sz="2400" b="1" dirty="0" smtClean="0">
                <a:solidFill>
                  <a:srgbClr val="0070C0"/>
                </a:solidFill>
                <a:latin typeface="Corbel" pitchFamily="34" charset="0"/>
              </a:rPr>
              <a:t>&gt; </a:t>
            </a:r>
            <a:r>
              <a:rPr lang="en-IN" sz="2400" dirty="0" smtClean="0">
                <a:latin typeface="Corbel" pitchFamily="34" charset="0"/>
              </a:rPr>
              <a:t>ta</a:t>
            </a:r>
            <a:r>
              <a:rPr lang="en-IN" sz="2600" dirty="0" smtClean="0">
                <a:latin typeface="Corbel" pitchFamily="34" charset="0"/>
              </a:rPr>
              <a:t>g. </a:t>
            </a:r>
          </a:p>
          <a:p>
            <a:pPr marL="0" indent="0">
              <a:buNone/>
            </a:pPr>
            <a:r>
              <a:rPr lang="en-IN" sz="2400" b="1" u="sng" dirty="0" smtClean="0">
                <a:latin typeface="Corbel" pitchFamily="34" charset="0"/>
              </a:rPr>
              <a:t>For example</a:t>
            </a:r>
            <a:r>
              <a:rPr lang="en-IN" sz="2400" dirty="0" smtClean="0">
                <a:latin typeface="Corbel" pitchFamily="34" charset="0"/>
              </a:rPr>
              <a:t>:</a:t>
            </a:r>
          </a:p>
          <a:p>
            <a:pPr marL="0" indent="0">
              <a:buNone/>
            </a:pPr>
            <a:r>
              <a:rPr lang="en-IN" sz="2200" b="1" dirty="0" smtClean="0">
                <a:solidFill>
                  <a:srgbClr val="C00000"/>
                </a:solidFill>
                <a:latin typeface="Corbel" pitchFamily="34" charset="0"/>
              </a:rPr>
              <a:t>&lt;</a:t>
            </a:r>
            <a:r>
              <a:rPr lang="en-IN" sz="2200" b="1" dirty="0" err="1" smtClean="0">
                <a:solidFill>
                  <a:srgbClr val="C00000"/>
                </a:solidFill>
                <a:latin typeface="Corbel" pitchFamily="34" charset="0"/>
              </a:rPr>
              <a:t>ul</a:t>
            </a:r>
            <a:r>
              <a:rPr lang="en-IN" sz="2200" b="1" dirty="0" smtClean="0">
                <a:solidFill>
                  <a:srgbClr val="C00000"/>
                </a:solidFill>
                <a:latin typeface="Corbel" pitchFamily="34" charset="0"/>
              </a:rPr>
              <a:t> type=“square”&gt;</a:t>
            </a:r>
            <a:br>
              <a:rPr lang="en-IN" sz="2200" b="1" dirty="0" smtClean="0">
                <a:solidFill>
                  <a:srgbClr val="C00000"/>
                </a:solidFill>
                <a:latin typeface="Corbel" pitchFamily="34" charset="0"/>
              </a:rPr>
            </a:br>
            <a:r>
              <a:rPr lang="en-IN" sz="2200" b="1" dirty="0" smtClean="0">
                <a:solidFill>
                  <a:srgbClr val="C00000"/>
                </a:solidFill>
                <a:latin typeface="Corbel" pitchFamily="34" charset="0"/>
              </a:rPr>
              <a:t>  &lt;li&gt;Entry 1&lt;/li&gt;</a:t>
            </a:r>
            <a:br>
              <a:rPr lang="en-IN" sz="2200" b="1" dirty="0" smtClean="0">
                <a:solidFill>
                  <a:srgbClr val="C00000"/>
                </a:solidFill>
                <a:latin typeface="Corbel" pitchFamily="34" charset="0"/>
              </a:rPr>
            </a:br>
            <a:r>
              <a:rPr lang="en-IN" sz="2200" b="1" dirty="0" smtClean="0">
                <a:solidFill>
                  <a:srgbClr val="C00000"/>
                </a:solidFill>
                <a:latin typeface="Corbel" pitchFamily="34" charset="0"/>
              </a:rPr>
              <a:t>  &lt;li&gt;Entry 2&lt;/li&gt;</a:t>
            </a:r>
            <a:br>
              <a:rPr lang="en-IN" sz="2200" b="1" dirty="0" smtClean="0">
                <a:solidFill>
                  <a:srgbClr val="C00000"/>
                </a:solidFill>
                <a:latin typeface="Corbel" pitchFamily="34" charset="0"/>
              </a:rPr>
            </a:br>
            <a:r>
              <a:rPr lang="en-IN" sz="2200" b="1" dirty="0" smtClean="0">
                <a:solidFill>
                  <a:srgbClr val="C00000"/>
                </a:solidFill>
                <a:latin typeface="Corbel" pitchFamily="34" charset="0"/>
              </a:rPr>
              <a:t>  &lt;li&gt;Entry 3&lt;/li&gt;</a:t>
            </a:r>
            <a:br>
              <a:rPr lang="en-IN" sz="2200" b="1" dirty="0" smtClean="0">
                <a:solidFill>
                  <a:srgbClr val="C00000"/>
                </a:solidFill>
                <a:latin typeface="Corbel" pitchFamily="34" charset="0"/>
              </a:rPr>
            </a:br>
            <a:r>
              <a:rPr lang="en-IN" sz="2200" b="1" dirty="0" smtClean="0">
                <a:solidFill>
                  <a:srgbClr val="C00000"/>
                </a:solidFill>
                <a:latin typeface="Corbel" pitchFamily="34" charset="0"/>
              </a:rPr>
              <a:t>&lt;/</a:t>
            </a:r>
            <a:r>
              <a:rPr lang="en-IN" sz="2200" b="1" dirty="0" err="1" smtClean="0">
                <a:solidFill>
                  <a:srgbClr val="C00000"/>
                </a:solidFill>
                <a:latin typeface="Corbel" pitchFamily="34" charset="0"/>
              </a:rPr>
              <a:t>ul</a:t>
            </a:r>
            <a:r>
              <a:rPr lang="en-IN" sz="2200" b="1" dirty="0" smtClean="0">
                <a:solidFill>
                  <a:srgbClr val="C00000"/>
                </a:solidFill>
                <a:latin typeface="Corbel" pitchFamily="34" charset="0"/>
              </a:rPr>
              <a:t>&gt; </a:t>
            </a:r>
          </a:p>
          <a:p>
            <a:pPr marL="0" indent="0">
              <a:buNone/>
            </a:pPr>
            <a:endParaRPr lang="en-IN" b="1" dirty="0">
              <a:solidFill>
                <a:srgbClr val="002060"/>
              </a:solidFill>
              <a:effectLst>
                <a:outerShdw blurRad="38100" dist="38100" dir="2700000" algn="tl">
                  <a:srgbClr val="000000">
                    <a:alpha val="43137"/>
                  </a:srgbClr>
                </a:outerShdw>
              </a:effectLst>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87865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Ordered Lists In HTML</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b="1" dirty="0" smtClean="0">
                <a:solidFill>
                  <a:srgbClr val="7030A0"/>
                </a:solidFill>
                <a:latin typeface="Corbel" pitchFamily="34" charset="0"/>
              </a:rPr>
              <a:t>Ordered lists</a:t>
            </a:r>
            <a:r>
              <a:rPr lang="en-IN" sz="2400" dirty="0" smtClean="0">
                <a:latin typeface="Corbel" pitchFamily="34" charset="0"/>
              </a:rPr>
              <a:t>, or numbered lists, are used to display a list of items that need to be placed in a specific order. </a:t>
            </a: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An example would be cooking instructions, which must be completed in order for the recipe to work</a:t>
            </a:r>
            <a:endParaRPr lang="en-IN" sz="2400" dirty="0">
              <a:latin typeface="Corbel" pitchFamily="34" charset="0"/>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49950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Syntax For Ordered List</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We use the </a:t>
            </a:r>
            <a:r>
              <a:rPr lang="en-IN" sz="2400" b="1" dirty="0" smtClean="0">
                <a:solidFill>
                  <a:srgbClr val="0070C0"/>
                </a:solidFill>
                <a:latin typeface="Corbel" pitchFamily="34" charset="0"/>
              </a:rPr>
              <a:t>&lt;</a:t>
            </a:r>
            <a:r>
              <a:rPr lang="en-IN" sz="2400" b="1" dirty="0" err="1" smtClean="0">
                <a:solidFill>
                  <a:srgbClr val="0070C0"/>
                </a:solidFill>
                <a:latin typeface="Corbel" pitchFamily="34" charset="0"/>
              </a:rPr>
              <a:t>ol</a:t>
            </a:r>
            <a:r>
              <a:rPr lang="en-IN" sz="2400" b="1" dirty="0" smtClean="0">
                <a:solidFill>
                  <a:srgbClr val="0070C0"/>
                </a:solidFill>
                <a:latin typeface="Corbel" pitchFamily="34" charset="0"/>
              </a:rPr>
              <a:t>&gt; </a:t>
            </a:r>
            <a:r>
              <a:rPr lang="en-IN" sz="2400" dirty="0" smtClean="0">
                <a:latin typeface="Corbel" pitchFamily="34" charset="0"/>
              </a:rPr>
              <a:t>tag to create an unordered  list . </a:t>
            </a:r>
          </a:p>
          <a:p>
            <a:r>
              <a:rPr lang="en-US" sz="2400" dirty="0" smtClean="0">
                <a:latin typeface="Corbel" pitchFamily="34" charset="0"/>
              </a:rPr>
              <a:t>Items will appear with numbers</a:t>
            </a:r>
            <a:endParaRPr lang="en-IN" sz="2400" dirty="0" smtClean="0">
              <a:latin typeface="Corbel" pitchFamily="34" charset="0"/>
            </a:endParaRPr>
          </a:p>
          <a:p>
            <a:r>
              <a:rPr lang="en-IN" sz="2400" dirty="0" smtClean="0">
                <a:latin typeface="Corbel" pitchFamily="34" charset="0"/>
              </a:rPr>
              <a:t>The list items are created with the </a:t>
            </a:r>
            <a:r>
              <a:rPr lang="en-IN" sz="2400" b="1" dirty="0" smtClean="0">
                <a:solidFill>
                  <a:srgbClr val="0070C0"/>
                </a:solidFill>
                <a:latin typeface="Corbel" pitchFamily="34" charset="0"/>
              </a:rPr>
              <a:t>&lt;li&gt; </a:t>
            </a:r>
            <a:r>
              <a:rPr lang="en-IN" sz="2400" dirty="0" smtClean="0">
                <a:latin typeface="Corbel" pitchFamily="34" charset="0"/>
              </a:rPr>
              <a:t>tag. </a:t>
            </a:r>
          </a:p>
          <a:p>
            <a:pPr marL="0" indent="0">
              <a:buNone/>
            </a:pPr>
            <a:r>
              <a:rPr lang="en-IN" sz="2400" dirty="0" smtClean="0">
                <a:latin typeface="Corbel" pitchFamily="34" charset="0"/>
              </a:rPr>
              <a:t>For example:</a:t>
            </a:r>
          </a:p>
          <a:p>
            <a:pPr marL="0" indent="0">
              <a:buNone/>
            </a:pPr>
            <a:r>
              <a:rPr lang="en-IN" sz="2400" b="1" dirty="0" smtClean="0">
                <a:solidFill>
                  <a:srgbClr val="C00000"/>
                </a:solidFill>
                <a:latin typeface="Corbel" pitchFamily="34" charset="0"/>
              </a:rPr>
              <a:t>&lt;</a:t>
            </a:r>
            <a:r>
              <a:rPr lang="en-IN" sz="2400" b="1" dirty="0" err="1">
                <a:solidFill>
                  <a:srgbClr val="C00000"/>
                </a:solidFill>
                <a:latin typeface="Corbel" pitchFamily="34" charset="0"/>
              </a:rPr>
              <a:t>o</a:t>
            </a:r>
            <a:r>
              <a:rPr lang="en-IN" sz="2400" b="1" dirty="0" err="1" smtClean="0">
                <a:solidFill>
                  <a:srgbClr val="C00000"/>
                </a:solidFill>
                <a:latin typeface="Corbel" pitchFamily="34" charset="0"/>
              </a:rPr>
              <a:t>l</a:t>
            </a:r>
            <a:r>
              <a:rPr lang="en-IN" sz="2400" b="1" dirty="0" smtClean="0">
                <a:solidFill>
                  <a:srgbClr val="C00000"/>
                </a:solidFill>
                <a:latin typeface="Corbel" pitchFamily="34" charset="0"/>
              </a:rPr>
              <a:t>&gt;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1&lt;/li&gt;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2&lt;/li&gt;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3&lt;/li&gt;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&lt;/</a:t>
            </a:r>
            <a:r>
              <a:rPr lang="en-IN" sz="2400" b="1" dirty="0" err="1" smtClean="0">
                <a:solidFill>
                  <a:srgbClr val="C00000"/>
                </a:solidFill>
                <a:latin typeface="Corbel" pitchFamily="34" charset="0"/>
              </a:rPr>
              <a:t>ol</a:t>
            </a:r>
            <a:r>
              <a:rPr lang="en-IN" sz="2400" b="1" dirty="0" smtClean="0">
                <a:solidFill>
                  <a:srgbClr val="C00000"/>
                </a:solidFill>
                <a:latin typeface="Corbel" pitchFamily="34" charset="0"/>
              </a:rPr>
              <a:t>&gt; </a:t>
            </a:r>
          </a:p>
          <a:p>
            <a:pPr marL="0" indent="0">
              <a:buNone/>
            </a:pPr>
            <a:endParaRPr lang="en-IN" b="1" dirty="0">
              <a:solidFill>
                <a:srgbClr val="002060"/>
              </a:solidFill>
              <a:effectLst>
                <a:outerShdw blurRad="38100" dist="38100" dir="2700000" algn="tl">
                  <a:srgbClr val="000000">
                    <a:alpha val="43137"/>
                  </a:srgbClr>
                </a:outerShdw>
              </a:effectLst>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09910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Corbel" pitchFamily="34" charset="0"/>
              </a:rPr>
              <a:t>Today’s Agenda</a:t>
            </a:r>
            <a:endParaRPr lang="en-IN" sz="3200" b="1" dirty="0">
              <a:latin typeface="Corbel" pitchFamily="34" charset="0"/>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pPr>
            <a:r>
              <a:rPr lang="en-US" sz="2400" b="1" dirty="0" smtClean="0">
                <a:solidFill>
                  <a:srgbClr val="C00000"/>
                </a:solidFill>
                <a:latin typeface="Corbel" pitchFamily="34" charset="0"/>
              </a:rPr>
              <a:t>How to display images</a:t>
            </a:r>
          </a:p>
          <a:p>
            <a:pPr>
              <a:buSzPct val="100000"/>
            </a:pPr>
            <a:endParaRPr lang="en-US" sz="2400" b="1" dirty="0" smtClean="0">
              <a:latin typeface="Corbel" pitchFamily="34" charset="0"/>
            </a:endParaRPr>
          </a:p>
          <a:p>
            <a:pPr>
              <a:buSzPct val="100000"/>
            </a:pPr>
            <a:r>
              <a:rPr lang="en-US" sz="2400" b="1" dirty="0" smtClean="0">
                <a:solidFill>
                  <a:srgbClr val="0070C0"/>
                </a:solidFill>
                <a:latin typeface="Corbel" pitchFamily="34" charset="0"/>
              </a:rPr>
              <a:t>Creating List</a:t>
            </a:r>
          </a:p>
          <a:p>
            <a:pPr>
              <a:buSzPct val="100000"/>
            </a:pPr>
            <a:endParaRPr lang="en-US" sz="2400" b="1" dirty="0" smtClean="0">
              <a:latin typeface="Corbel" pitchFamily="34" charset="0"/>
            </a:endParaRPr>
          </a:p>
          <a:p>
            <a:pPr>
              <a:buSzPct val="100000"/>
            </a:pPr>
            <a:r>
              <a:rPr lang="en-US" sz="2400" b="1" dirty="0" smtClean="0">
                <a:solidFill>
                  <a:srgbClr val="00B050"/>
                </a:solidFill>
                <a:latin typeface="Corbel" pitchFamily="34" charset="0"/>
              </a:rPr>
              <a:t>Ordered List</a:t>
            </a:r>
          </a:p>
          <a:p>
            <a:pPr>
              <a:buSzPct val="100000"/>
            </a:pPr>
            <a:endParaRPr lang="en-US" sz="2400" b="1" dirty="0" smtClean="0">
              <a:latin typeface="Corbel" pitchFamily="34" charset="0"/>
            </a:endParaRPr>
          </a:p>
          <a:p>
            <a:pPr>
              <a:buSzPct val="100000"/>
            </a:pPr>
            <a:r>
              <a:rPr lang="en-US" sz="2400" b="1" dirty="0" smtClean="0">
                <a:solidFill>
                  <a:srgbClr val="7030A0"/>
                </a:solidFill>
                <a:latin typeface="Corbel" pitchFamily="34" charset="0"/>
              </a:rPr>
              <a:t>Unordered List</a:t>
            </a:r>
          </a:p>
          <a:p>
            <a:pPr>
              <a:buSzPct val="100000"/>
            </a:pPr>
            <a:endParaRPr lang="en-US" sz="2400" b="1" dirty="0" smtClean="0">
              <a:latin typeface="Corbel" pitchFamily="34" charset="0"/>
            </a:endParaRPr>
          </a:p>
          <a:p>
            <a:pPr>
              <a:buSzPct val="100000"/>
            </a:pPr>
            <a:r>
              <a:rPr lang="en-US" sz="2400" b="1" dirty="0" smtClean="0">
                <a:solidFill>
                  <a:schemeClr val="accent6">
                    <a:lumMod val="75000"/>
                  </a:schemeClr>
                </a:solidFill>
                <a:latin typeface="Corbel" pitchFamily="34" charset="0"/>
              </a:rPr>
              <a:t>Definition List</a:t>
            </a:r>
          </a:p>
          <a:p>
            <a:pPr>
              <a:buSzPct val="100000"/>
            </a:pPr>
            <a:endParaRPr lang="en-US" sz="2400" dirty="0" smtClean="0">
              <a:latin typeface="Corbel" pitchFamily="34" charset="0"/>
            </a:endParaRPr>
          </a:p>
          <a:p>
            <a:pPr>
              <a:buSzPct val="100000"/>
            </a:pPr>
            <a:endParaRPr lang="en-US" sz="2400" dirty="0" smtClean="0">
              <a:latin typeface="Corbel" pitchFamily="34" charset="0"/>
            </a:endParaRPr>
          </a:p>
          <a:p>
            <a:pPr>
              <a:buSzPct val="100000"/>
              <a:buNone/>
            </a:pPr>
            <a:endParaRPr lang="en-US" sz="2400" dirty="0" smtClean="0">
              <a:latin typeface="Corbel" pitchFamily="34" charset="0"/>
            </a:endParaRPr>
          </a:p>
          <a:p>
            <a:pPr>
              <a:buSzPct val="100000"/>
              <a:buNone/>
            </a:pPr>
            <a:endParaRPr lang="en-US" sz="2400" dirty="0" smtClean="0">
              <a:latin typeface="Corbel" pitchFamily="34" charset="0"/>
            </a:endParaRPr>
          </a:p>
          <a:p>
            <a:pPr>
              <a:buSzPct val="100000"/>
            </a:pPr>
            <a:endParaRPr lang="en-US" sz="2400" dirty="0" smtClean="0">
              <a:latin typeface="Corbel" pitchFamily="34" charset="0"/>
            </a:endParaRPr>
          </a:p>
        </p:txBody>
      </p:sp>
      <p:pic>
        <p:nvPicPr>
          <p:cNvPr id="7" name="Picture 6"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Changing “numbers”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By default </a:t>
            </a:r>
            <a:r>
              <a:rPr lang="en-IN" sz="2400" b="1" dirty="0" smtClean="0">
                <a:solidFill>
                  <a:srgbClr val="7030A0"/>
                </a:solidFill>
                <a:latin typeface="Corbel" pitchFamily="34" charset="0"/>
              </a:rPr>
              <a:t>Ordered lists </a:t>
            </a:r>
            <a:r>
              <a:rPr lang="en-IN" sz="2400" dirty="0" smtClean="0">
                <a:latin typeface="Corbel" pitchFamily="34" charset="0"/>
              </a:rPr>
              <a:t>appear with numbers.</a:t>
            </a:r>
          </a:p>
          <a:p>
            <a:r>
              <a:rPr lang="en-IN" sz="2400" dirty="0" smtClean="0">
                <a:latin typeface="Corbel" pitchFamily="34" charset="0"/>
              </a:rPr>
              <a:t>But if required then we can change numbers to letters or roman numerals</a:t>
            </a:r>
          </a:p>
          <a:p>
            <a:r>
              <a:rPr lang="en-IN" sz="2400" dirty="0" smtClean="0">
                <a:latin typeface="Corbel" pitchFamily="34" charset="0"/>
              </a:rPr>
              <a:t>To do this we need to handle </a:t>
            </a:r>
            <a:r>
              <a:rPr lang="en-IN" sz="2400" dirty="0" smtClean="0">
                <a:solidFill>
                  <a:srgbClr val="7030A0"/>
                </a:solidFill>
                <a:effectLst>
                  <a:outerShdw blurRad="38100" dist="38100" dir="2700000" algn="tl">
                    <a:srgbClr val="000000">
                      <a:alpha val="43137"/>
                    </a:srgbClr>
                  </a:outerShdw>
                </a:effectLst>
                <a:latin typeface="Corbel" pitchFamily="34" charset="0"/>
              </a:rPr>
              <a:t>“type”</a:t>
            </a:r>
            <a:r>
              <a:rPr lang="en-IN" sz="2400" dirty="0" smtClean="0">
                <a:solidFill>
                  <a:srgbClr val="7030A0"/>
                </a:solidFill>
                <a:latin typeface="Corbel" pitchFamily="34" charset="0"/>
              </a:rPr>
              <a:t> </a:t>
            </a:r>
            <a:r>
              <a:rPr lang="en-IN" sz="2400" dirty="0" smtClean="0">
                <a:latin typeface="Corbel" pitchFamily="34" charset="0"/>
              </a:rPr>
              <a:t>attribute of </a:t>
            </a:r>
            <a:r>
              <a:rPr lang="en-IN" sz="2400" b="1" dirty="0" smtClean="0">
                <a:solidFill>
                  <a:srgbClr val="0070C0"/>
                </a:solidFill>
                <a:latin typeface="Corbel" pitchFamily="34" charset="0"/>
              </a:rPr>
              <a:t>&lt;</a:t>
            </a:r>
            <a:r>
              <a:rPr lang="en-IN" sz="2400" b="1" dirty="0" err="1" smtClean="0">
                <a:solidFill>
                  <a:srgbClr val="0070C0"/>
                </a:solidFill>
                <a:latin typeface="Corbel" pitchFamily="34" charset="0"/>
              </a:rPr>
              <a:t>ol</a:t>
            </a:r>
            <a:r>
              <a:rPr lang="en-IN" sz="2400" b="1" dirty="0" smtClean="0">
                <a:solidFill>
                  <a:srgbClr val="0070C0"/>
                </a:solidFill>
                <a:latin typeface="Corbel" pitchFamily="34" charset="0"/>
              </a:rPr>
              <a:t>&gt; </a:t>
            </a:r>
            <a:r>
              <a:rPr lang="en-IN" sz="2400" dirty="0" smtClean="0">
                <a:latin typeface="Corbel" pitchFamily="34" charset="0"/>
              </a:rPr>
              <a:t>tag.</a:t>
            </a:r>
          </a:p>
          <a:p>
            <a:r>
              <a:rPr lang="en-US" sz="2400" dirty="0" smtClean="0">
                <a:latin typeface="Corbel" pitchFamily="34" charset="0"/>
              </a:rPr>
              <a:t>Possible values are </a:t>
            </a:r>
            <a:r>
              <a:rPr lang="en-US" sz="2400" b="1" dirty="0" smtClean="0">
                <a:solidFill>
                  <a:srgbClr val="7030A0"/>
                </a:solidFill>
                <a:latin typeface="Corbel" pitchFamily="34" charset="0"/>
              </a:rPr>
              <a:t>“</a:t>
            </a:r>
            <a:r>
              <a:rPr lang="en-US" sz="2400" b="1" dirty="0" err="1" smtClean="0">
                <a:solidFill>
                  <a:srgbClr val="7030A0"/>
                </a:solidFill>
                <a:latin typeface="Corbel" pitchFamily="34" charset="0"/>
              </a:rPr>
              <a:t>A”,”a”,”I”,”i</a:t>
            </a:r>
            <a:r>
              <a:rPr lang="en-US" sz="2400" b="1" dirty="0" smtClean="0">
                <a:solidFill>
                  <a:srgbClr val="7030A0"/>
                </a:solidFill>
                <a:latin typeface="Corbel" pitchFamily="34" charset="0"/>
              </a:rPr>
              <a:t>”</a:t>
            </a:r>
            <a:endParaRPr lang="en-IN" sz="2400" b="1" dirty="0" smtClean="0">
              <a:solidFill>
                <a:srgbClr val="7030A0"/>
              </a:solidFill>
              <a:latin typeface="Corbel" pitchFamily="34" charset="0"/>
            </a:endParaRPr>
          </a:p>
          <a:p>
            <a:pPr marL="0" indent="0">
              <a:buNone/>
            </a:pPr>
            <a:r>
              <a:rPr lang="en-IN" sz="2400" dirty="0" smtClean="0">
                <a:latin typeface="Corbel" pitchFamily="34" charset="0"/>
              </a:rPr>
              <a:t> </a:t>
            </a:r>
            <a:r>
              <a:rPr lang="en-IN" sz="2400" b="1" u="sng" dirty="0" smtClean="0">
                <a:latin typeface="Corbel" pitchFamily="34" charset="0"/>
              </a:rPr>
              <a:t>For example:</a:t>
            </a:r>
          </a:p>
          <a:p>
            <a:pPr marL="0" indent="0">
              <a:buNone/>
            </a:pPr>
            <a:r>
              <a:rPr lang="en-IN" sz="2400" b="1" dirty="0" smtClean="0">
                <a:solidFill>
                  <a:srgbClr val="C00000"/>
                </a:solidFill>
                <a:latin typeface="Corbel" pitchFamily="34" charset="0"/>
              </a:rPr>
              <a:t>&lt;</a:t>
            </a:r>
            <a:r>
              <a:rPr lang="en-IN" sz="2400" b="1" dirty="0" err="1">
                <a:solidFill>
                  <a:srgbClr val="C00000"/>
                </a:solidFill>
                <a:latin typeface="Corbel" pitchFamily="34" charset="0"/>
              </a:rPr>
              <a:t>o</a:t>
            </a:r>
            <a:r>
              <a:rPr lang="en-IN" sz="2400" b="1" dirty="0" err="1" smtClean="0">
                <a:solidFill>
                  <a:srgbClr val="C00000"/>
                </a:solidFill>
                <a:latin typeface="Corbel" pitchFamily="34" charset="0"/>
              </a:rPr>
              <a:t>l</a:t>
            </a:r>
            <a:r>
              <a:rPr lang="en-IN" sz="2400" b="1" dirty="0" smtClean="0">
                <a:solidFill>
                  <a:srgbClr val="C00000"/>
                </a:solidFill>
                <a:latin typeface="Corbel" pitchFamily="34" charset="0"/>
              </a:rPr>
              <a:t> type=“A”&gt;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1&lt;/li&gt;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2&lt;/li&gt;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3&lt;/li&gt;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&lt;/</a:t>
            </a:r>
            <a:r>
              <a:rPr lang="en-IN" sz="2400" b="1" dirty="0" err="1">
                <a:solidFill>
                  <a:srgbClr val="C00000"/>
                </a:solidFill>
                <a:latin typeface="Corbel" pitchFamily="34" charset="0"/>
              </a:rPr>
              <a:t>o</a:t>
            </a:r>
            <a:r>
              <a:rPr lang="en-IN" sz="2400" b="1" dirty="0" err="1" smtClean="0">
                <a:solidFill>
                  <a:srgbClr val="C00000"/>
                </a:solidFill>
                <a:latin typeface="Corbel" pitchFamily="34" charset="0"/>
              </a:rPr>
              <a:t>l</a:t>
            </a:r>
            <a:r>
              <a:rPr lang="en-IN" sz="2400" b="1" dirty="0" smtClean="0">
                <a:solidFill>
                  <a:srgbClr val="C00000"/>
                </a:solidFill>
                <a:latin typeface="Corbel" pitchFamily="34" charset="0"/>
              </a:rPr>
              <a:t>&gt; </a:t>
            </a:r>
          </a:p>
          <a:p>
            <a:pPr marL="0" indent="0">
              <a:buNone/>
            </a:pPr>
            <a:endParaRPr lang="en-IN" b="1" dirty="0">
              <a:solidFill>
                <a:srgbClr val="002060"/>
              </a:solidFill>
              <a:effectLst>
                <a:outerShdw blurRad="38100" dist="38100" dir="2700000" algn="tl">
                  <a:srgbClr val="000000">
                    <a:alpha val="43137"/>
                  </a:srgbClr>
                </a:outerShdw>
              </a:effectLst>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69181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Autofit/>
          </a:bodyPr>
          <a:lstStyle/>
          <a:p>
            <a:r>
              <a:rPr lang="en-IN" sz="2800" b="1" dirty="0" smtClean="0">
                <a:solidFill>
                  <a:schemeClr val="accent3">
                    <a:lumMod val="75000"/>
                  </a:schemeClr>
                </a:solidFill>
                <a:latin typeface="Corbel" pitchFamily="34" charset="0"/>
              </a:rPr>
              <a:t>Beginning ordered lists </a:t>
            </a:r>
            <a:br>
              <a:rPr lang="en-IN" sz="2800" b="1" dirty="0" smtClean="0">
                <a:solidFill>
                  <a:schemeClr val="accent3">
                    <a:lumMod val="75000"/>
                  </a:schemeClr>
                </a:solidFill>
                <a:latin typeface="Corbel" pitchFamily="34" charset="0"/>
              </a:rPr>
            </a:br>
            <a:r>
              <a:rPr lang="en-IN" sz="2800" b="1" dirty="0" smtClean="0">
                <a:solidFill>
                  <a:schemeClr val="accent3">
                    <a:lumMod val="75000"/>
                  </a:schemeClr>
                </a:solidFill>
                <a:latin typeface="Corbel" pitchFamily="34" charset="0"/>
              </a:rPr>
              <a:t>with numbers other than 1</a:t>
            </a:r>
            <a:endParaRPr lang="en-IN" sz="28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It is possible to get an </a:t>
            </a:r>
            <a:r>
              <a:rPr lang="en-IN" sz="2400" b="1" dirty="0" smtClean="0">
                <a:solidFill>
                  <a:srgbClr val="7030A0"/>
                </a:solidFill>
                <a:latin typeface="Corbel" pitchFamily="34" charset="0"/>
              </a:rPr>
              <a:t>Ordered list </a:t>
            </a:r>
            <a:r>
              <a:rPr lang="en-IN" sz="2400" dirty="0" smtClean="0">
                <a:latin typeface="Corbel" pitchFamily="34" charset="0"/>
              </a:rPr>
              <a:t>to start with a number other than 1 (or i, or I, etc.). </a:t>
            </a:r>
          </a:p>
          <a:p>
            <a:endParaRPr lang="en-IN" sz="2400" dirty="0" smtClean="0">
              <a:latin typeface="Corbel" pitchFamily="34" charset="0"/>
            </a:endParaRPr>
          </a:p>
          <a:p>
            <a:r>
              <a:rPr lang="en-IN" sz="2400" dirty="0" smtClean="0">
                <a:latin typeface="Corbel" pitchFamily="34" charset="0"/>
              </a:rPr>
              <a:t>This is done using the </a:t>
            </a:r>
            <a:r>
              <a:rPr lang="en-IN" sz="2400" b="1" dirty="0" smtClean="0">
                <a:solidFill>
                  <a:srgbClr val="7030A0"/>
                </a:solidFill>
                <a:latin typeface="Corbel" pitchFamily="34" charset="0"/>
              </a:rPr>
              <a:t>“start” </a:t>
            </a:r>
            <a:r>
              <a:rPr lang="en-IN" sz="2400" dirty="0" smtClean="0">
                <a:latin typeface="Corbel" pitchFamily="34" charset="0"/>
              </a:rPr>
              <a:t>attribute, which takes a numeric value, even if we’re using the list counters to be alphabetic or roman using the </a:t>
            </a:r>
            <a:r>
              <a:rPr lang="en-IN" sz="2400" b="1" dirty="0" smtClean="0">
                <a:solidFill>
                  <a:srgbClr val="7030A0"/>
                </a:solidFill>
                <a:latin typeface="Corbel" pitchFamily="34" charset="0"/>
              </a:rPr>
              <a:t>“type” </a:t>
            </a:r>
            <a:r>
              <a:rPr lang="en-IN" sz="2400" dirty="0" smtClean="0">
                <a:latin typeface="Corbel" pitchFamily="34" charset="0"/>
              </a:rPr>
              <a:t>property</a:t>
            </a:r>
          </a:p>
          <a:p>
            <a:pPr marL="0" indent="0">
              <a:buNone/>
            </a:pPr>
            <a:endParaRPr lang="en-IN" dirty="0" smtClean="0"/>
          </a:p>
          <a:p>
            <a:pPr marL="0" indent="0">
              <a:buNone/>
            </a:pPr>
            <a:endParaRPr lang="en-IN" dirty="0" smtClean="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2408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solidFill>
                  <a:schemeClr val="accent3">
                    <a:lumMod val="75000"/>
                  </a:schemeClr>
                </a:solidFill>
                <a:latin typeface="Corbel" pitchFamily="34" charset="0"/>
              </a:rPr>
              <a:t>Beginning ordered lists </a:t>
            </a:r>
            <a:br>
              <a:rPr lang="en-IN" sz="2800" b="1" dirty="0" smtClean="0">
                <a:solidFill>
                  <a:schemeClr val="accent3">
                    <a:lumMod val="75000"/>
                  </a:schemeClr>
                </a:solidFill>
                <a:latin typeface="Corbel" pitchFamily="34" charset="0"/>
              </a:rPr>
            </a:br>
            <a:r>
              <a:rPr lang="en-IN" sz="2800" b="1" dirty="0" smtClean="0">
                <a:solidFill>
                  <a:schemeClr val="accent3">
                    <a:lumMod val="75000"/>
                  </a:schemeClr>
                </a:solidFill>
                <a:latin typeface="Corbel" pitchFamily="34" charset="0"/>
              </a:rPr>
              <a:t>with numbers other than 1</a:t>
            </a:r>
            <a:endParaRPr lang="en-IN" sz="2800" dirty="0"/>
          </a:p>
        </p:txBody>
      </p:sp>
      <p:sp>
        <p:nvSpPr>
          <p:cNvPr id="3" name="Content Placeholder 2"/>
          <p:cNvSpPr>
            <a:spLocks noGrp="1"/>
          </p:cNvSpPr>
          <p:nvPr>
            <p:ph idx="1"/>
          </p:nvPr>
        </p:nvSpPr>
        <p:spPr>
          <a:xfrm>
            <a:off x="214282" y="1357298"/>
            <a:ext cx="8786874" cy="5240054"/>
          </a:xfrm>
        </p:spPr>
        <p:style>
          <a:lnRef idx="1">
            <a:schemeClr val="accent3"/>
          </a:lnRef>
          <a:fillRef idx="2">
            <a:schemeClr val="accent3"/>
          </a:fillRef>
          <a:effectRef idx="1">
            <a:schemeClr val="accent3"/>
          </a:effectRef>
          <a:fontRef idx="minor">
            <a:schemeClr val="dk1"/>
          </a:fontRef>
        </p:style>
        <p:txBody>
          <a:bodyPr>
            <a:normAutofit/>
          </a:bodyPr>
          <a:lstStyle/>
          <a:p>
            <a:pPr marL="0" lvl="0" indent="0">
              <a:buNone/>
            </a:pPr>
            <a:r>
              <a:rPr lang="en-IN" sz="2400" b="1" u="sng" dirty="0">
                <a:solidFill>
                  <a:schemeClr val="tx1"/>
                </a:solidFill>
                <a:latin typeface="Corbel" pitchFamily="34" charset="0"/>
              </a:rPr>
              <a:t>For example:</a:t>
            </a:r>
          </a:p>
          <a:p>
            <a:pPr marL="0" lvl="0" indent="0">
              <a:buNone/>
            </a:pPr>
            <a:r>
              <a:rPr lang="en-IN" sz="2400" b="1" dirty="0">
                <a:solidFill>
                  <a:srgbClr val="C00000"/>
                </a:solidFill>
                <a:latin typeface="Corbel" pitchFamily="34" charset="0"/>
              </a:rPr>
              <a:t>&lt;</a:t>
            </a:r>
            <a:r>
              <a:rPr lang="en-IN" sz="2400" b="1" dirty="0" err="1">
                <a:solidFill>
                  <a:srgbClr val="C00000"/>
                </a:solidFill>
                <a:latin typeface="Corbel" pitchFamily="34" charset="0"/>
              </a:rPr>
              <a:t>ol</a:t>
            </a:r>
            <a:r>
              <a:rPr lang="en-IN" sz="2400" b="1" dirty="0">
                <a:solidFill>
                  <a:srgbClr val="C00000"/>
                </a:solidFill>
                <a:latin typeface="Corbel" pitchFamily="34" charset="0"/>
              </a:rPr>
              <a:t> start=“4”&gt;</a:t>
            </a:r>
            <a:br>
              <a:rPr lang="en-IN" sz="2400" b="1" dirty="0">
                <a:solidFill>
                  <a:srgbClr val="C00000"/>
                </a:solidFill>
                <a:latin typeface="Corbel" pitchFamily="34" charset="0"/>
              </a:rPr>
            </a:br>
            <a:r>
              <a:rPr lang="en-IN" sz="2400" b="1" dirty="0">
                <a:solidFill>
                  <a:srgbClr val="C00000"/>
                </a:solidFill>
                <a:latin typeface="Corbel" pitchFamily="34" charset="0"/>
              </a:rPr>
              <a:t>  &lt;li&gt;Entry 1&lt;/li&gt;</a:t>
            </a:r>
            <a:br>
              <a:rPr lang="en-IN" sz="2400" b="1" dirty="0">
                <a:solidFill>
                  <a:srgbClr val="C00000"/>
                </a:solidFill>
                <a:latin typeface="Corbel" pitchFamily="34" charset="0"/>
              </a:rPr>
            </a:br>
            <a:r>
              <a:rPr lang="en-IN" sz="2400" b="1" dirty="0">
                <a:solidFill>
                  <a:srgbClr val="C00000"/>
                </a:solidFill>
                <a:latin typeface="Corbel" pitchFamily="34" charset="0"/>
              </a:rPr>
              <a:t>  &lt;li&gt;Entry 2&lt;/li&gt;</a:t>
            </a:r>
            <a:br>
              <a:rPr lang="en-IN" sz="2400" b="1" dirty="0">
                <a:solidFill>
                  <a:srgbClr val="C00000"/>
                </a:solidFill>
                <a:latin typeface="Corbel" pitchFamily="34" charset="0"/>
              </a:rPr>
            </a:br>
            <a:r>
              <a:rPr lang="en-IN" sz="2400" b="1" dirty="0">
                <a:solidFill>
                  <a:srgbClr val="C00000"/>
                </a:solidFill>
                <a:latin typeface="Corbel" pitchFamily="34" charset="0"/>
              </a:rPr>
              <a:t>  &lt;li&gt;Entry 3&lt;/li&gt;</a:t>
            </a:r>
            <a:br>
              <a:rPr lang="en-IN" sz="2400" b="1" dirty="0">
                <a:solidFill>
                  <a:srgbClr val="C00000"/>
                </a:solidFill>
                <a:latin typeface="Corbel" pitchFamily="34" charset="0"/>
              </a:rPr>
            </a:br>
            <a:r>
              <a:rPr lang="en-IN" sz="2400" b="1" dirty="0">
                <a:solidFill>
                  <a:srgbClr val="C00000"/>
                </a:solidFill>
                <a:latin typeface="Corbel" pitchFamily="34" charset="0"/>
              </a:rPr>
              <a:t>&lt;/</a:t>
            </a:r>
            <a:r>
              <a:rPr lang="en-IN" sz="2400" b="1" dirty="0" err="1">
                <a:solidFill>
                  <a:srgbClr val="C00000"/>
                </a:solidFill>
                <a:latin typeface="Corbel" pitchFamily="34" charset="0"/>
              </a:rPr>
              <a:t>ol</a:t>
            </a:r>
            <a:r>
              <a:rPr lang="en-IN" sz="2400" b="1" dirty="0">
                <a:solidFill>
                  <a:srgbClr val="C00000"/>
                </a:solidFill>
                <a:latin typeface="Corbel" pitchFamily="34" charset="0"/>
              </a:rPr>
              <a:t>&gt; </a:t>
            </a:r>
            <a:endParaRPr lang="en-IN" sz="2400" b="1" dirty="0" smtClean="0">
              <a:solidFill>
                <a:srgbClr val="C00000"/>
              </a:solidFill>
              <a:latin typeface="Corbel" pitchFamily="34" charset="0"/>
            </a:endParaRPr>
          </a:p>
          <a:p>
            <a:pPr marL="0" lvl="0" indent="0">
              <a:buNone/>
            </a:pPr>
            <a:r>
              <a:rPr lang="en-US" sz="2400" b="1" u="sng" dirty="0" smtClean="0">
                <a:solidFill>
                  <a:schemeClr val="tx1"/>
                </a:solidFill>
                <a:latin typeface="Corbel" pitchFamily="34" charset="0"/>
              </a:rPr>
              <a:t>For Alphabetic lists:</a:t>
            </a:r>
          </a:p>
          <a:p>
            <a:pPr marL="0" indent="0">
              <a:buNone/>
            </a:pPr>
            <a:r>
              <a:rPr lang="en-IN" sz="2400" b="1" dirty="0" smtClean="0">
                <a:solidFill>
                  <a:srgbClr val="C00000"/>
                </a:solidFill>
                <a:latin typeface="Corbel" pitchFamily="34" charset="0"/>
              </a:rPr>
              <a:t>&lt;</a:t>
            </a:r>
            <a:r>
              <a:rPr lang="en-IN" sz="2400" b="1" dirty="0" err="1" smtClean="0">
                <a:solidFill>
                  <a:srgbClr val="C00000"/>
                </a:solidFill>
                <a:latin typeface="Corbel" pitchFamily="34" charset="0"/>
              </a:rPr>
              <a:t>ol</a:t>
            </a:r>
            <a:r>
              <a:rPr lang="en-IN" sz="2400" b="1" dirty="0" smtClean="0">
                <a:solidFill>
                  <a:srgbClr val="C00000"/>
                </a:solidFill>
                <a:latin typeface="Corbel" pitchFamily="34" charset="0"/>
              </a:rPr>
              <a:t> type=“A” start=“4”&gt;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1&lt;/li&gt;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2&lt;/li&gt;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  &lt;li&gt;Entry 3&lt;/li&gt;</a:t>
            </a:r>
            <a:br>
              <a:rPr lang="en-IN" sz="2400" b="1" dirty="0" smtClean="0">
                <a:solidFill>
                  <a:srgbClr val="C00000"/>
                </a:solidFill>
                <a:latin typeface="Corbel" pitchFamily="34" charset="0"/>
              </a:rPr>
            </a:br>
            <a:r>
              <a:rPr lang="en-IN" sz="2400" b="1" dirty="0" smtClean="0">
                <a:solidFill>
                  <a:srgbClr val="C00000"/>
                </a:solidFill>
                <a:latin typeface="Corbel" pitchFamily="34" charset="0"/>
              </a:rPr>
              <a:t>&lt;/</a:t>
            </a:r>
            <a:r>
              <a:rPr lang="en-IN" sz="2400" b="1" dirty="0" err="1" smtClean="0">
                <a:solidFill>
                  <a:srgbClr val="C00000"/>
                </a:solidFill>
                <a:latin typeface="Corbel" pitchFamily="34" charset="0"/>
              </a:rPr>
              <a:t>ol</a:t>
            </a:r>
            <a:r>
              <a:rPr lang="en-IN" sz="2400" b="1" dirty="0" smtClean="0">
                <a:solidFill>
                  <a:srgbClr val="C00000"/>
                </a:solidFill>
                <a:latin typeface="Corbel" pitchFamily="34" charset="0"/>
              </a:rPr>
              <a:t>&gt; </a:t>
            </a:r>
          </a:p>
          <a:p>
            <a:pPr marL="0" lvl="0" indent="0">
              <a:buNone/>
            </a:pPr>
            <a:endParaRPr lang="en-IN" sz="2300" b="1" dirty="0">
              <a:solidFill>
                <a:srgbClr val="00B0F0"/>
              </a:solidFill>
              <a:effectLst>
                <a:outerShdw blurRad="38100" dist="38100" dir="2700000" algn="tl">
                  <a:srgbClr val="000000">
                    <a:alpha val="43137"/>
                  </a:srgbClr>
                </a:outerShdw>
              </a:effectLst>
            </a:endParaRPr>
          </a:p>
          <a:p>
            <a:pPr marL="0" lvl="0" indent="0">
              <a:buNone/>
            </a:pPr>
            <a:endParaRPr lang="en-IN" sz="3000" b="1" dirty="0">
              <a:solidFill>
                <a:srgbClr val="002060"/>
              </a:solidFill>
              <a:effectLst>
                <a:outerShdw blurRad="38100" dist="38100" dir="2700000" algn="tl">
                  <a:srgbClr val="000000">
                    <a:alpha val="43137"/>
                  </a:srgbClr>
                </a:outerShdw>
              </a:effectLst>
            </a:endParaRP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13105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Nested Lists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A list item can contain another entire list — this is known as "nesting" a list. It is useful for things like tables of contents</a:t>
            </a:r>
          </a:p>
          <a:p>
            <a:pPr marL="0" indent="0">
              <a:buNone/>
            </a:pPr>
            <a:endParaRPr lang="en-IN" b="1" dirty="0" smtClean="0">
              <a:solidFill>
                <a:srgbClr val="00B050"/>
              </a:solidFill>
              <a:latin typeface="Corbel" pitchFamily="34" charset="0"/>
            </a:endParaRPr>
          </a:p>
          <a:p>
            <a:pPr marL="0" indent="0">
              <a:buNone/>
            </a:pPr>
            <a:r>
              <a:rPr lang="en-IN" sz="2200" b="1" dirty="0" smtClean="0">
                <a:solidFill>
                  <a:srgbClr val="00B050"/>
                </a:solidFill>
                <a:latin typeface="Corbel" pitchFamily="34" charset="0"/>
              </a:rPr>
              <a:t>1.Chapter One </a:t>
            </a:r>
          </a:p>
          <a:p>
            <a:pPr lvl="1">
              <a:buFont typeface="+mj-lt"/>
              <a:buAutoNum type="arabicPeriod"/>
            </a:pPr>
            <a:r>
              <a:rPr lang="en-IN" sz="2000" b="1" dirty="0" smtClean="0">
                <a:solidFill>
                  <a:srgbClr val="00B050"/>
                </a:solidFill>
                <a:latin typeface="Corbel" pitchFamily="34" charset="0"/>
              </a:rPr>
              <a:t>Section One </a:t>
            </a:r>
          </a:p>
          <a:p>
            <a:pPr lvl="1">
              <a:buFont typeface="+mj-lt"/>
              <a:buAutoNum type="arabicPeriod"/>
            </a:pPr>
            <a:r>
              <a:rPr lang="en-IN" sz="2000" b="1" dirty="0" smtClean="0">
                <a:solidFill>
                  <a:srgbClr val="00B050"/>
                </a:solidFill>
                <a:latin typeface="Corbel" pitchFamily="34" charset="0"/>
              </a:rPr>
              <a:t>Section Two </a:t>
            </a:r>
          </a:p>
          <a:p>
            <a:pPr lvl="1">
              <a:buFont typeface="+mj-lt"/>
              <a:buAutoNum type="arabicPeriod"/>
            </a:pPr>
            <a:r>
              <a:rPr lang="en-IN" sz="2000" b="1" dirty="0" smtClean="0">
                <a:solidFill>
                  <a:srgbClr val="00B050"/>
                </a:solidFill>
                <a:latin typeface="Corbel" pitchFamily="34" charset="0"/>
              </a:rPr>
              <a:t>Section Three </a:t>
            </a:r>
          </a:p>
          <a:p>
            <a:pPr marL="0" indent="0">
              <a:buNone/>
            </a:pPr>
            <a:r>
              <a:rPr lang="en-IN" sz="2200" b="1" dirty="0" smtClean="0">
                <a:solidFill>
                  <a:srgbClr val="00B050"/>
                </a:solidFill>
                <a:latin typeface="Corbel" pitchFamily="34" charset="0"/>
              </a:rPr>
              <a:t>2.Chapter Two </a:t>
            </a:r>
          </a:p>
          <a:p>
            <a:pPr marL="0" indent="0">
              <a:buNone/>
            </a:pPr>
            <a:r>
              <a:rPr lang="en-IN" sz="2200" b="1" dirty="0" smtClean="0">
                <a:solidFill>
                  <a:srgbClr val="00B050"/>
                </a:solidFill>
                <a:latin typeface="Corbel" pitchFamily="34" charset="0"/>
              </a:rPr>
              <a:t>3.Chapter Three </a:t>
            </a: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6799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chemeClr val="accent3">
                    <a:lumMod val="75000"/>
                  </a:schemeClr>
                </a:solidFill>
                <a:latin typeface="Corbel" pitchFamily="34" charset="0"/>
              </a:rPr>
              <a:t>Code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a:xfrm>
            <a:off x="142844" y="1340768"/>
            <a:ext cx="8858312" cy="5400600"/>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it-IT" sz="2400" b="1" dirty="0" smtClean="0">
                <a:solidFill>
                  <a:srgbClr val="C00000"/>
                </a:solidFill>
                <a:latin typeface="Corbel" pitchFamily="34" charset="0"/>
              </a:rPr>
              <a:t>&lt;ol&gt;</a:t>
            </a:r>
          </a:p>
          <a:p>
            <a:pPr marL="0" indent="0">
              <a:buNone/>
            </a:pPr>
            <a:r>
              <a:rPr lang="it-IT" sz="2400" b="1" dirty="0" smtClean="0">
                <a:solidFill>
                  <a:srgbClr val="C00000"/>
                </a:solidFill>
                <a:latin typeface="Corbel" pitchFamily="34" charset="0"/>
              </a:rPr>
              <a:t>  &lt;li&gt;Chapter One</a:t>
            </a:r>
          </a:p>
          <a:p>
            <a:pPr marL="0" indent="0">
              <a:buNone/>
            </a:pPr>
            <a:r>
              <a:rPr lang="it-IT" sz="2400" b="1" dirty="0" smtClean="0">
                <a:solidFill>
                  <a:srgbClr val="C00000"/>
                </a:solidFill>
                <a:latin typeface="Corbel" pitchFamily="34" charset="0"/>
              </a:rPr>
              <a:t>    &lt;ol&gt;</a:t>
            </a:r>
          </a:p>
          <a:p>
            <a:pPr marL="0" indent="0">
              <a:buNone/>
            </a:pPr>
            <a:r>
              <a:rPr lang="it-IT" sz="2400" b="1" dirty="0" smtClean="0">
                <a:solidFill>
                  <a:srgbClr val="C00000"/>
                </a:solidFill>
                <a:latin typeface="Corbel" pitchFamily="34" charset="0"/>
              </a:rPr>
              <a:t>      &lt;li&gt;Section One&lt;/li&gt;</a:t>
            </a:r>
          </a:p>
          <a:p>
            <a:pPr marL="0" indent="0">
              <a:buNone/>
            </a:pPr>
            <a:r>
              <a:rPr lang="it-IT" sz="2400" b="1" dirty="0" smtClean="0">
                <a:solidFill>
                  <a:srgbClr val="C00000"/>
                </a:solidFill>
                <a:latin typeface="Corbel" pitchFamily="34" charset="0"/>
              </a:rPr>
              <a:t>      &lt;li&gt;Section Two &lt;/li&gt;</a:t>
            </a:r>
          </a:p>
          <a:p>
            <a:pPr marL="0" indent="0">
              <a:buNone/>
            </a:pPr>
            <a:r>
              <a:rPr lang="it-IT" sz="2400" b="1" dirty="0" smtClean="0">
                <a:solidFill>
                  <a:srgbClr val="C00000"/>
                </a:solidFill>
                <a:latin typeface="Corbel" pitchFamily="34" charset="0"/>
              </a:rPr>
              <a:t>      &lt;li&gt;Section Three &lt;/li&gt;</a:t>
            </a:r>
          </a:p>
          <a:p>
            <a:pPr marL="0" indent="0">
              <a:buNone/>
            </a:pPr>
            <a:r>
              <a:rPr lang="it-IT" sz="2400" b="1" dirty="0" smtClean="0">
                <a:solidFill>
                  <a:srgbClr val="C00000"/>
                </a:solidFill>
                <a:latin typeface="Corbel" pitchFamily="34" charset="0"/>
              </a:rPr>
              <a:t>    &lt;/ol&gt;</a:t>
            </a:r>
          </a:p>
          <a:p>
            <a:pPr marL="0" indent="0">
              <a:buNone/>
            </a:pPr>
            <a:r>
              <a:rPr lang="it-IT" sz="2400" b="1" dirty="0" smtClean="0">
                <a:solidFill>
                  <a:srgbClr val="C00000"/>
                </a:solidFill>
                <a:latin typeface="Corbel" pitchFamily="34" charset="0"/>
              </a:rPr>
              <a:t>  &lt;/li&gt;</a:t>
            </a:r>
          </a:p>
          <a:p>
            <a:pPr marL="0" indent="0">
              <a:buNone/>
            </a:pPr>
            <a:r>
              <a:rPr lang="it-IT" sz="2400" b="1" dirty="0" smtClean="0">
                <a:solidFill>
                  <a:srgbClr val="C00000"/>
                </a:solidFill>
                <a:latin typeface="Corbel" pitchFamily="34" charset="0"/>
              </a:rPr>
              <a:t>  &lt;li&gt;Chapter Two&lt;/li&gt;</a:t>
            </a:r>
          </a:p>
          <a:p>
            <a:pPr marL="0" indent="0">
              <a:buNone/>
            </a:pPr>
            <a:r>
              <a:rPr lang="it-IT" sz="2400" b="1" dirty="0" smtClean="0">
                <a:solidFill>
                  <a:srgbClr val="C00000"/>
                </a:solidFill>
                <a:latin typeface="Corbel" pitchFamily="34" charset="0"/>
              </a:rPr>
              <a:t>  &lt;li&gt;Chapter Three  &lt;/li&gt;</a:t>
            </a:r>
          </a:p>
          <a:p>
            <a:pPr marL="0" indent="0">
              <a:buNone/>
            </a:pPr>
            <a:r>
              <a:rPr lang="it-IT" sz="2400" b="1" dirty="0" smtClean="0">
                <a:solidFill>
                  <a:srgbClr val="C00000"/>
                </a:solidFill>
                <a:latin typeface="Corbel" pitchFamily="34" charset="0"/>
              </a:rPr>
              <a:t>&lt;/ol&gt;</a:t>
            </a: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58411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Definition Lists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a:latin typeface="Corbel" pitchFamily="34" charset="0"/>
              </a:rPr>
              <a:t>Definition lists create a list with two parts to each entry: the name or term to be defined and the definition. This creates lists similar to a dictionary or </a:t>
            </a:r>
            <a:r>
              <a:rPr lang="en-IN" sz="2400" dirty="0" smtClean="0">
                <a:latin typeface="Corbel" pitchFamily="34" charset="0"/>
              </a:rPr>
              <a:t>glossary.</a:t>
            </a:r>
          </a:p>
          <a:p>
            <a:endParaRPr lang="en-IN" sz="2400" dirty="0" smtClean="0">
              <a:latin typeface="Corbel" pitchFamily="34" charset="0"/>
            </a:endParaRPr>
          </a:p>
          <a:p>
            <a:r>
              <a:rPr lang="en-IN" sz="2400" dirty="0" smtClean="0">
                <a:latin typeface="Corbel" pitchFamily="34" charset="0"/>
              </a:rPr>
              <a:t>There </a:t>
            </a:r>
            <a:r>
              <a:rPr lang="en-IN" sz="2400" dirty="0">
                <a:latin typeface="Corbel" pitchFamily="34" charset="0"/>
              </a:rPr>
              <a:t>are three tags associated with the definition </a:t>
            </a:r>
            <a:r>
              <a:rPr lang="en-IN" sz="2400" dirty="0" smtClean="0">
                <a:latin typeface="Corbel" pitchFamily="34" charset="0"/>
              </a:rPr>
              <a:t>list:</a:t>
            </a:r>
          </a:p>
          <a:p>
            <a:pPr lvl="1"/>
            <a:endParaRPr lang="en-US" sz="2000" b="1" dirty="0" smtClean="0">
              <a:solidFill>
                <a:srgbClr val="0070C0"/>
              </a:solidFill>
              <a:latin typeface="Corbel" pitchFamily="34" charset="0"/>
            </a:endParaRPr>
          </a:p>
          <a:p>
            <a:pPr lvl="1"/>
            <a:r>
              <a:rPr lang="en-US" sz="2000" b="1" dirty="0" smtClean="0">
                <a:solidFill>
                  <a:srgbClr val="0070C0"/>
                </a:solidFill>
                <a:latin typeface="Corbel" pitchFamily="34" charset="0"/>
              </a:rPr>
              <a:t>&lt;</a:t>
            </a:r>
            <a:r>
              <a:rPr lang="en-IN" sz="2000" b="1" dirty="0" smtClean="0">
                <a:solidFill>
                  <a:srgbClr val="0070C0"/>
                </a:solidFill>
                <a:latin typeface="Corbel" pitchFamily="34" charset="0"/>
              </a:rPr>
              <a:t>dl&gt;  </a:t>
            </a:r>
            <a:r>
              <a:rPr lang="en-IN" sz="2000" dirty="0" smtClean="0">
                <a:latin typeface="Corbel" pitchFamily="34" charset="0"/>
              </a:rPr>
              <a:t>to </a:t>
            </a:r>
            <a:r>
              <a:rPr lang="en-IN" sz="2000" dirty="0">
                <a:latin typeface="Corbel" pitchFamily="34" charset="0"/>
              </a:rPr>
              <a:t>define the </a:t>
            </a:r>
            <a:r>
              <a:rPr lang="en-IN" sz="2000" dirty="0" smtClean="0">
                <a:latin typeface="Corbel" pitchFamily="34" charset="0"/>
              </a:rPr>
              <a:t>list</a:t>
            </a:r>
          </a:p>
          <a:p>
            <a:pPr lvl="1"/>
            <a:endParaRPr lang="en-US" sz="2000" b="1" dirty="0" smtClean="0">
              <a:solidFill>
                <a:srgbClr val="0070C0"/>
              </a:solidFill>
              <a:latin typeface="Corbel" pitchFamily="34" charset="0"/>
            </a:endParaRPr>
          </a:p>
          <a:p>
            <a:pPr lvl="1"/>
            <a:r>
              <a:rPr lang="en-US" sz="2000" b="1" dirty="0" smtClean="0">
                <a:solidFill>
                  <a:srgbClr val="0070C0"/>
                </a:solidFill>
                <a:latin typeface="Corbel" pitchFamily="34" charset="0"/>
              </a:rPr>
              <a:t>&lt;d</a:t>
            </a:r>
            <a:r>
              <a:rPr lang="en-IN" sz="2000" b="1" dirty="0" smtClean="0">
                <a:solidFill>
                  <a:srgbClr val="0070C0"/>
                </a:solidFill>
                <a:latin typeface="Corbel" pitchFamily="34" charset="0"/>
              </a:rPr>
              <a:t>t&gt; </a:t>
            </a:r>
            <a:r>
              <a:rPr lang="en-IN" sz="2000" b="1" dirty="0">
                <a:solidFill>
                  <a:srgbClr val="7030A0"/>
                </a:solidFill>
                <a:effectLst>
                  <a:outerShdw blurRad="38100" dist="38100" dir="2700000" algn="tl">
                    <a:srgbClr val="000000">
                      <a:alpha val="43137"/>
                    </a:srgbClr>
                  </a:outerShdw>
                </a:effectLst>
                <a:latin typeface="Corbel" pitchFamily="34" charset="0"/>
              </a:rPr>
              <a:t> </a:t>
            </a:r>
            <a:r>
              <a:rPr lang="en-IN" sz="2000" dirty="0">
                <a:latin typeface="Corbel" pitchFamily="34" charset="0"/>
              </a:rPr>
              <a:t>to define the </a:t>
            </a:r>
            <a:r>
              <a:rPr lang="en-IN" sz="2000" dirty="0" smtClean="0">
                <a:latin typeface="Corbel" pitchFamily="34" charset="0"/>
              </a:rPr>
              <a:t>title term</a:t>
            </a:r>
          </a:p>
          <a:p>
            <a:pPr lvl="1"/>
            <a:endParaRPr lang="en-US" sz="2000" b="1" dirty="0" smtClean="0">
              <a:solidFill>
                <a:srgbClr val="0070C0"/>
              </a:solidFill>
              <a:latin typeface="Corbel" pitchFamily="34" charset="0"/>
            </a:endParaRPr>
          </a:p>
          <a:p>
            <a:pPr lvl="1"/>
            <a:r>
              <a:rPr lang="en-US" sz="2000" b="1" dirty="0" smtClean="0">
                <a:solidFill>
                  <a:srgbClr val="0070C0"/>
                </a:solidFill>
                <a:latin typeface="Corbel" pitchFamily="34" charset="0"/>
              </a:rPr>
              <a:t>&lt;d</a:t>
            </a:r>
            <a:r>
              <a:rPr lang="en-IN" sz="2000" b="1" dirty="0" smtClean="0">
                <a:solidFill>
                  <a:srgbClr val="0070C0"/>
                </a:solidFill>
                <a:latin typeface="Corbel" pitchFamily="34" charset="0"/>
              </a:rPr>
              <a:t>d&gt;</a:t>
            </a:r>
            <a:r>
              <a:rPr lang="en-IN" sz="2000" dirty="0">
                <a:latin typeface="Corbel" pitchFamily="34" charset="0"/>
              </a:rPr>
              <a:t> to define the definition of the term</a:t>
            </a:r>
          </a:p>
          <a:p>
            <a:endParaRPr lang="en-IN" sz="2400" dirty="0">
              <a:latin typeface="Corbel" pitchFamily="34" charset="0"/>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29476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Syntax</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sz="2400" b="1" dirty="0" smtClean="0">
                <a:solidFill>
                  <a:srgbClr val="C00000"/>
                </a:solidFill>
                <a:latin typeface="Corbel" pitchFamily="34" charset="0"/>
              </a:rPr>
              <a:t>&lt;dl&gt;</a:t>
            </a:r>
          </a:p>
          <a:p>
            <a:pPr marL="0" indent="0">
              <a:buNone/>
            </a:pPr>
            <a:r>
              <a:rPr lang="en-US" sz="2400" b="1" dirty="0" smtClean="0">
                <a:solidFill>
                  <a:srgbClr val="C00000"/>
                </a:solidFill>
                <a:latin typeface="Corbel" pitchFamily="34" charset="0"/>
              </a:rPr>
              <a:t>	&lt;</a:t>
            </a:r>
            <a:r>
              <a:rPr lang="en-US" sz="2400" b="1" dirty="0" err="1" smtClean="0">
                <a:solidFill>
                  <a:srgbClr val="C00000"/>
                </a:solidFill>
                <a:latin typeface="Corbel" pitchFamily="34" charset="0"/>
              </a:rPr>
              <a:t>dt</a:t>
            </a:r>
            <a:r>
              <a:rPr lang="en-US" sz="2400" b="1" dirty="0" smtClean="0">
                <a:solidFill>
                  <a:srgbClr val="C00000"/>
                </a:solidFill>
                <a:latin typeface="Corbel" pitchFamily="34" charset="0"/>
              </a:rPr>
              <a:t>&gt; some text &lt;/</a:t>
            </a:r>
            <a:r>
              <a:rPr lang="en-US" sz="2400" b="1" dirty="0" err="1" smtClean="0">
                <a:solidFill>
                  <a:srgbClr val="C00000"/>
                </a:solidFill>
                <a:latin typeface="Corbel" pitchFamily="34" charset="0"/>
              </a:rPr>
              <a:t>dt</a:t>
            </a:r>
            <a:r>
              <a:rPr lang="en-US" sz="2400" b="1" dirty="0" smtClean="0">
                <a:solidFill>
                  <a:srgbClr val="C00000"/>
                </a:solidFill>
                <a:latin typeface="Corbel" pitchFamily="34" charset="0"/>
              </a:rPr>
              <a:t>&gt;</a:t>
            </a:r>
          </a:p>
          <a:p>
            <a:pPr marL="0" indent="0">
              <a:buNone/>
            </a:pPr>
            <a:r>
              <a:rPr lang="en-US" sz="2400" b="1" dirty="0" smtClean="0">
                <a:solidFill>
                  <a:srgbClr val="C00000"/>
                </a:solidFill>
                <a:latin typeface="Corbel" pitchFamily="34" charset="0"/>
              </a:rPr>
              <a:t>	&lt;</a:t>
            </a:r>
            <a:r>
              <a:rPr lang="en-US" sz="2400" b="1" dirty="0" err="1" smtClean="0">
                <a:solidFill>
                  <a:srgbClr val="C00000"/>
                </a:solidFill>
                <a:latin typeface="Corbel" pitchFamily="34" charset="0"/>
              </a:rPr>
              <a:t>dd</a:t>
            </a:r>
            <a:r>
              <a:rPr lang="en-US" sz="2400" b="1" dirty="0" smtClean="0">
                <a:solidFill>
                  <a:srgbClr val="C00000"/>
                </a:solidFill>
                <a:latin typeface="Corbel" pitchFamily="34" charset="0"/>
              </a:rPr>
              <a:t>&gt; some description&lt;/</a:t>
            </a:r>
            <a:r>
              <a:rPr lang="en-US" sz="2400" b="1" dirty="0" err="1" smtClean="0">
                <a:solidFill>
                  <a:srgbClr val="C00000"/>
                </a:solidFill>
                <a:latin typeface="Corbel" pitchFamily="34" charset="0"/>
              </a:rPr>
              <a:t>dd</a:t>
            </a:r>
            <a:r>
              <a:rPr lang="en-US" sz="2400" b="1" dirty="0" smtClean="0">
                <a:solidFill>
                  <a:srgbClr val="C00000"/>
                </a:solidFill>
                <a:latin typeface="Corbel" pitchFamily="34" charset="0"/>
              </a:rPr>
              <a:t>&gt;</a:t>
            </a:r>
          </a:p>
          <a:p>
            <a:pPr marL="0" indent="0">
              <a:buNone/>
            </a:pPr>
            <a:r>
              <a:rPr lang="en-US" sz="2400" b="1" dirty="0" smtClean="0">
                <a:solidFill>
                  <a:srgbClr val="C00000"/>
                </a:solidFill>
                <a:latin typeface="Corbel" pitchFamily="34" charset="0"/>
              </a:rPr>
              <a:t>	&lt;</a:t>
            </a:r>
            <a:r>
              <a:rPr lang="en-US" sz="2400" b="1" dirty="0" err="1" smtClean="0">
                <a:solidFill>
                  <a:srgbClr val="C00000"/>
                </a:solidFill>
                <a:latin typeface="Corbel" pitchFamily="34" charset="0"/>
              </a:rPr>
              <a:t>dt</a:t>
            </a:r>
            <a:r>
              <a:rPr lang="en-US" sz="2400" b="1" dirty="0" smtClean="0">
                <a:solidFill>
                  <a:srgbClr val="C00000"/>
                </a:solidFill>
                <a:latin typeface="Corbel" pitchFamily="34" charset="0"/>
              </a:rPr>
              <a:t>&gt;some text&lt;/</a:t>
            </a:r>
            <a:r>
              <a:rPr lang="en-US" sz="2400" b="1" dirty="0" err="1" smtClean="0">
                <a:solidFill>
                  <a:srgbClr val="C00000"/>
                </a:solidFill>
                <a:latin typeface="Corbel" pitchFamily="34" charset="0"/>
              </a:rPr>
              <a:t>dt</a:t>
            </a:r>
            <a:r>
              <a:rPr lang="en-US" sz="2400" b="1" dirty="0" smtClean="0">
                <a:solidFill>
                  <a:srgbClr val="C00000"/>
                </a:solidFill>
                <a:latin typeface="Corbel" pitchFamily="34" charset="0"/>
              </a:rPr>
              <a:t>&gt;</a:t>
            </a:r>
          </a:p>
          <a:p>
            <a:pPr marL="0" indent="0">
              <a:buNone/>
            </a:pPr>
            <a:r>
              <a:rPr lang="en-US" sz="2400" b="1" dirty="0" smtClean="0">
                <a:solidFill>
                  <a:srgbClr val="C00000"/>
                </a:solidFill>
                <a:latin typeface="Corbel" pitchFamily="34" charset="0"/>
              </a:rPr>
              <a:t>	&lt;</a:t>
            </a:r>
            <a:r>
              <a:rPr lang="en-US" sz="2400" b="1" dirty="0" err="1" smtClean="0">
                <a:solidFill>
                  <a:srgbClr val="C00000"/>
                </a:solidFill>
                <a:latin typeface="Corbel" pitchFamily="34" charset="0"/>
              </a:rPr>
              <a:t>dd</a:t>
            </a:r>
            <a:r>
              <a:rPr lang="en-US" sz="2400" b="1" dirty="0" smtClean="0">
                <a:solidFill>
                  <a:srgbClr val="C00000"/>
                </a:solidFill>
                <a:latin typeface="Corbel" pitchFamily="34" charset="0"/>
              </a:rPr>
              <a:t>&gt;some description&lt;/</a:t>
            </a:r>
            <a:r>
              <a:rPr lang="en-US" sz="2400" b="1" dirty="0" err="1" smtClean="0">
                <a:solidFill>
                  <a:srgbClr val="C00000"/>
                </a:solidFill>
                <a:latin typeface="Corbel" pitchFamily="34" charset="0"/>
              </a:rPr>
              <a:t>dd</a:t>
            </a:r>
            <a:r>
              <a:rPr lang="en-US" sz="2400" b="1" dirty="0" smtClean="0">
                <a:solidFill>
                  <a:srgbClr val="C00000"/>
                </a:solidFill>
                <a:latin typeface="Corbel" pitchFamily="34" charset="0"/>
              </a:rPr>
              <a:t>&gt;</a:t>
            </a:r>
          </a:p>
          <a:p>
            <a:pPr marL="0" indent="0">
              <a:buNone/>
            </a:pPr>
            <a:r>
              <a:rPr lang="en-US" sz="2400" b="1" dirty="0" smtClean="0">
                <a:solidFill>
                  <a:srgbClr val="C00000"/>
                </a:solidFill>
                <a:latin typeface="Corbel" pitchFamily="34" charset="0"/>
              </a:rPr>
              <a:t>&lt;/dl&gt;</a:t>
            </a:r>
            <a:endParaRPr lang="en-IN" sz="2400" b="1" dirty="0">
              <a:solidFill>
                <a:srgbClr val="C00000"/>
              </a:solidFill>
              <a:latin typeface="Corbel" pitchFamily="34" charset="0"/>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20785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Example</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n-IN" sz="2000" b="1" dirty="0">
                <a:solidFill>
                  <a:srgbClr val="C00000"/>
                </a:solidFill>
                <a:latin typeface="Corbel" pitchFamily="34" charset="0"/>
              </a:rPr>
              <a:t>&lt;dl&gt;</a:t>
            </a:r>
          </a:p>
          <a:p>
            <a:pPr marL="0" indent="0">
              <a:buNone/>
            </a:pPr>
            <a:r>
              <a:rPr lang="en-IN" sz="2000" b="1" dirty="0">
                <a:solidFill>
                  <a:srgbClr val="C00000"/>
                </a:solidFill>
                <a:latin typeface="Corbel" pitchFamily="34" charset="0"/>
              </a:rPr>
              <a:t>  </a:t>
            </a:r>
            <a:r>
              <a:rPr lang="en-IN" sz="2000" b="1" dirty="0" smtClean="0">
                <a:solidFill>
                  <a:srgbClr val="C00000"/>
                </a:solidFill>
                <a:latin typeface="Corbel" pitchFamily="34" charset="0"/>
              </a:rPr>
              <a:t>	&lt;</a:t>
            </a:r>
            <a:r>
              <a:rPr lang="en-IN" sz="2000" b="1" dirty="0" err="1">
                <a:solidFill>
                  <a:srgbClr val="C00000"/>
                </a:solidFill>
                <a:latin typeface="Corbel" pitchFamily="34" charset="0"/>
              </a:rPr>
              <a:t>dt</a:t>
            </a:r>
            <a:r>
              <a:rPr lang="en-IN" sz="2000" b="1" dirty="0">
                <a:solidFill>
                  <a:srgbClr val="C00000"/>
                </a:solidFill>
                <a:latin typeface="Corbel" pitchFamily="34" charset="0"/>
              </a:rPr>
              <a:t>&gt;HTML&lt;/</a:t>
            </a:r>
            <a:r>
              <a:rPr lang="en-IN" sz="2000" b="1" dirty="0" err="1">
                <a:solidFill>
                  <a:srgbClr val="C00000"/>
                </a:solidFill>
                <a:latin typeface="Corbel" pitchFamily="34" charset="0"/>
              </a:rPr>
              <a:t>dt</a:t>
            </a:r>
            <a:r>
              <a:rPr lang="en-IN" sz="2000" b="1" dirty="0">
                <a:solidFill>
                  <a:srgbClr val="C00000"/>
                </a:solidFill>
                <a:latin typeface="Corbel" pitchFamily="34" charset="0"/>
              </a:rPr>
              <a:t>&gt;</a:t>
            </a:r>
          </a:p>
          <a:p>
            <a:pPr marL="0" indent="0">
              <a:buNone/>
            </a:pPr>
            <a:r>
              <a:rPr lang="en-IN" sz="2000" b="1" dirty="0">
                <a:solidFill>
                  <a:srgbClr val="C00000"/>
                </a:solidFill>
                <a:latin typeface="Corbel" pitchFamily="34" charset="0"/>
              </a:rPr>
              <a:t>  </a:t>
            </a:r>
            <a:r>
              <a:rPr lang="en-IN" sz="2000" b="1" dirty="0" smtClean="0">
                <a:solidFill>
                  <a:srgbClr val="C00000"/>
                </a:solidFill>
                <a:latin typeface="Corbel" pitchFamily="34" charset="0"/>
              </a:rPr>
              <a:t>	&lt;</a:t>
            </a:r>
            <a:r>
              <a:rPr lang="en-IN" sz="2000" b="1" dirty="0" err="1" smtClean="0">
                <a:solidFill>
                  <a:srgbClr val="C00000"/>
                </a:solidFill>
                <a:latin typeface="Corbel" pitchFamily="34" charset="0"/>
              </a:rPr>
              <a:t>dd</a:t>
            </a:r>
            <a:r>
              <a:rPr lang="en-IN" sz="2000" b="1" dirty="0" smtClean="0">
                <a:solidFill>
                  <a:srgbClr val="C00000"/>
                </a:solidFill>
                <a:latin typeface="Corbel" pitchFamily="34" charset="0"/>
              </a:rPr>
              <a:t>&gt;</a:t>
            </a:r>
          </a:p>
          <a:p>
            <a:pPr marL="0" indent="0">
              <a:buNone/>
            </a:pPr>
            <a:r>
              <a:rPr lang="en-IN" sz="2000" b="1" dirty="0" smtClean="0">
                <a:solidFill>
                  <a:srgbClr val="C00000"/>
                </a:solidFill>
                <a:latin typeface="Corbel" pitchFamily="34" charset="0"/>
              </a:rPr>
              <a:t>		The </a:t>
            </a:r>
            <a:r>
              <a:rPr lang="en-IN" sz="2000" b="1" dirty="0">
                <a:solidFill>
                  <a:srgbClr val="C00000"/>
                </a:solidFill>
                <a:latin typeface="Corbel" pitchFamily="34" charset="0"/>
              </a:rPr>
              <a:t>language used to write Web pages. </a:t>
            </a:r>
            <a:endParaRPr lang="en-IN" sz="2000" b="1" dirty="0" smtClean="0">
              <a:solidFill>
                <a:srgbClr val="C00000"/>
              </a:solidFill>
              <a:latin typeface="Corbel" pitchFamily="34" charset="0"/>
            </a:endParaRPr>
          </a:p>
          <a:p>
            <a:pPr marL="0" indent="0">
              <a:buNone/>
            </a:pPr>
            <a:r>
              <a:rPr lang="en-US" sz="2000" b="1" dirty="0" smtClean="0">
                <a:solidFill>
                  <a:srgbClr val="C00000"/>
                </a:solidFill>
                <a:latin typeface="Corbel" pitchFamily="34" charset="0"/>
              </a:rPr>
              <a:t>	&lt;/</a:t>
            </a:r>
            <a:r>
              <a:rPr lang="en-US" sz="2000" b="1" dirty="0" err="1" smtClean="0">
                <a:solidFill>
                  <a:srgbClr val="C00000"/>
                </a:solidFill>
                <a:latin typeface="Corbel" pitchFamily="34" charset="0"/>
              </a:rPr>
              <a:t>dd</a:t>
            </a:r>
            <a:r>
              <a:rPr lang="en-US" sz="2000" b="1" dirty="0" smtClean="0">
                <a:solidFill>
                  <a:srgbClr val="C00000"/>
                </a:solidFill>
                <a:latin typeface="Corbel" pitchFamily="34" charset="0"/>
              </a:rPr>
              <a:t>&gt;</a:t>
            </a:r>
          </a:p>
          <a:p>
            <a:pPr marL="0" indent="0">
              <a:buNone/>
            </a:pPr>
            <a:r>
              <a:rPr lang="en-IN" sz="2000" b="1" dirty="0" smtClean="0">
                <a:solidFill>
                  <a:srgbClr val="C00000"/>
                </a:solidFill>
                <a:latin typeface="Corbel" pitchFamily="34" charset="0"/>
              </a:rPr>
              <a:t>	&lt;</a:t>
            </a:r>
            <a:r>
              <a:rPr lang="en-IN" sz="2000" b="1" dirty="0" err="1" smtClean="0">
                <a:solidFill>
                  <a:srgbClr val="C00000"/>
                </a:solidFill>
                <a:latin typeface="Corbel" pitchFamily="34" charset="0"/>
              </a:rPr>
              <a:t>dt</a:t>
            </a:r>
            <a:r>
              <a:rPr lang="en-IN" sz="2000" b="1" dirty="0" smtClean="0">
                <a:solidFill>
                  <a:srgbClr val="C00000"/>
                </a:solidFill>
                <a:latin typeface="Corbel" pitchFamily="34" charset="0"/>
              </a:rPr>
              <a:t>&gt;CSS&lt;/</a:t>
            </a:r>
            <a:r>
              <a:rPr lang="en-IN" sz="2000" b="1" dirty="0" err="1">
                <a:solidFill>
                  <a:srgbClr val="C00000"/>
                </a:solidFill>
                <a:latin typeface="Corbel" pitchFamily="34" charset="0"/>
              </a:rPr>
              <a:t>dt</a:t>
            </a:r>
            <a:r>
              <a:rPr lang="en-IN" sz="2000" b="1" dirty="0">
                <a:solidFill>
                  <a:srgbClr val="C00000"/>
                </a:solidFill>
                <a:latin typeface="Corbel" pitchFamily="34" charset="0"/>
              </a:rPr>
              <a:t>&gt;</a:t>
            </a:r>
          </a:p>
          <a:p>
            <a:pPr marL="0" indent="0">
              <a:buNone/>
            </a:pPr>
            <a:r>
              <a:rPr lang="en-IN" sz="2000" b="1" dirty="0">
                <a:solidFill>
                  <a:srgbClr val="C00000"/>
                </a:solidFill>
                <a:latin typeface="Corbel" pitchFamily="34" charset="0"/>
              </a:rPr>
              <a:t>  </a:t>
            </a:r>
            <a:r>
              <a:rPr lang="en-IN" sz="2000" b="1" dirty="0" smtClean="0">
                <a:solidFill>
                  <a:srgbClr val="C00000"/>
                </a:solidFill>
                <a:latin typeface="Corbel" pitchFamily="34" charset="0"/>
              </a:rPr>
              <a:t>	&lt;</a:t>
            </a:r>
            <a:r>
              <a:rPr lang="en-IN" sz="2000" b="1" dirty="0" err="1">
                <a:solidFill>
                  <a:srgbClr val="C00000"/>
                </a:solidFill>
                <a:latin typeface="Corbel" pitchFamily="34" charset="0"/>
              </a:rPr>
              <a:t>dd</a:t>
            </a:r>
            <a:r>
              <a:rPr lang="en-IN" sz="2000" b="1" dirty="0">
                <a:solidFill>
                  <a:srgbClr val="C00000"/>
                </a:solidFill>
                <a:latin typeface="Corbel" pitchFamily="34" charset="0"/>
              </a:rPr>
              <a:t>&gt;</a:t>
            </a:r>
          </a:p>
          <a:p>
            <a:pPr marL="0" indent="0">
              <a:buNone/>
            </a:pPr>
            <a:r>
              <a:rPr lang="en-IN" sz="2000" b="1" dirty="0" smtClean="0">
                <a:solidFill>
                  <a:srgbClr val="C00000"/>
                </a:solidFill>
                <a:latin typeface="Corbel" pitchFamily="34" charset="0"/>
              </a:rPr>
              <a:t>		The </a:t>
            </a:r>
            <a:r>
              <a:rPr lang="en-IN" sz="2000" b="1" dirty="0">
                <a:solidFill>
                  <a:srgbClr val="C00000"/>
                </a:solidFill>
                <a:latin typeface="Corbel" pitchFamily="34" charset="0"/>
              </a:rPr>
              <a:t>language used to </a:t>
            </a:r>
            <a:r>
              <a:rPr lang="en-IN" sz="2000" b="1" dirty="0" smtClean="0">
                <a:solidFill>
                  <a:srgbClr val="C00000"/>
                </a:solidFill>
                <a:latin typeface="Corbel" pitchFamily="34" charset="0"/>
              </a:rPr>
              <a:t>design and format Web </a:t>
            </a:r>
            <a:r>
              <a:rPr lang="en-IN" sz="2000" b="1" dirty="0">
                <a:solidFill>
                  <a:srgbClr val="C00000"/>
                </a:solidFill>
                <a:latin typeface="Corbel" pitchFamily="34" charset="0"/>
              </a:rPr>
              <a:t>pages. </a:t>
            </a:r>
          </a:p>
          <a:p>
            <a:pPr marL="0" indent="0">
              <a:buNone/>
            </a:pPr>
            <a:r>
              <a:rPr lang="en-US" sz="2000" b="1" dirty="0" smtClean="0">
                <a:solidFill>
                  <a:srgbClr val="C00000"/>
                </a:solidFill>
                <a:latin typeface="Corbel" pitchFamily="34" charset="0"/>
              </a:rPr>
              <a:t>	&lt;/</a:t>
            </a:r>
            <a:r>
              <a:rPr lang="en-US" sz="2000" b="1" dirty="0" err="1">
                <a:solidFill>
                  <a:srgbClr val="C00000"/>
                </a:solidFill>
                <a:latin typeface="Corbel" pitchFamily="34" charset="0"/>
              </a:rPr>
              <a:t>dd</a:t>
            </a:r>
            <a:r>
              <a:rPr lang="en-US" sz="2000" b="1" dirty="0">
                <a:solidFill>
                  <a:srgbClr val="C00000"/>
                </a:solidFill>
                <a:latin typeface="Corbel" pitchFamily="34" charset="0"/>
              </a:rPr>
              <a:t>&gt;</a:t>
            </a:r>
          </a:p>
          <a:p>
            <a:pPr marL="0" indent="0">
              <a:buNone/>
            </a:pPr>
            <a:endParaRPr lang="en-US" sz="2000" b="1" dirty="0" smtClean="0">
              <a:solidFill>
                <a:srgbClr val="C00000"/>
              </a:solidFill>
              <a:latin typeface="Corbel" pitchFamily="34" charset="0"/>
            </a:endParaRPr>
          </a:p>
          <a:p>
            <a:pPr marL="0" indent="0">
              <a:buNone/>
            </a:pPr>
            <a:r>
              <a:rPr lang="en-US" sz="2000" b="1" dirty="0" smtClean="0">
                <a:solidFill>
                  <a:srgbClr val="C00000"/>
                </a:solidFill>
                <a:latin typeface="Corbel" pitchFamily="34" charset="0"/>
              </a:rPr>
              <a:t>&lt;/dl&gt;</a:t>
            </a:r>
            <a:endParaRPr lang="en-IN" sz="2000" b="1" dirty="0">
              <a:solidFill>
                <a:srgbClr val="C00000"/>
              </a:solidFill>
              <a:latin typeface="Corbel" pitchFamily="34" charset="0"/>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4884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2">
                    <a:lumMod val="75000"/>
                  </a:schemeClr>
                </a:solidFill>
                <a:latin typeface="Corbel" pitchFamily="34" charset="0"/>
              </a:rPr>
              <a:t>The Result</a:t>
            </a:r>
            <a:endParaRPr lang="en-IN" sz="3200" b="1" dirty="0">
              <a:solidFill>
                <a:schemeClr val="tx2">
                  <a:lumMod val="75000"/>
                </a:schemeClr>
              </a:solidFill>
              <a:latin typeface="Corbel" pitchFamily="34" charset="0"/>
            </a:endParaRPr>
          </a:p>
        </p:txBody>
      </p:sp>
      <p:sp>
        <p:nvSpPr>
          <p:cNvPr id="3" name="Content Placeholder 2"/>
          <p:cNvSpPr>
            <a:spLocks noGrp="1"/>
          </p:cNvSpPr>
          <p:nvPr>
            <p:ph idx="1"/>
          </p:nvPr>
        </p:nvSpPr>
        <p:spPr>
          <a:xfrm>
            <a:off x="142844" y="1527048"/>
            <a:ext cx="8858312" cy="5116662"/>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en-IN" sz="2400" b="1" dirty="0">
                <a:solidFill>
                  <a:srgbClr val="C00000"/>
                </a:solidFill>
                <a:latin typeface="Corbel" pitchFamily="34" charset="0"/>
              </a:rPr>
              <a:t>HTML</a:t>
            </a:r>
          </a:p>
          <a:p>
            <a:pPr marL="0" indent="0">
              <a:buNone/>
            </a:pPr>
            <a:r>
              <a:rPr lang="en-IN" sz="2400" b="1" dirty="0" smtClean="0">
                <a:solidFill>
                  <a:srgbClr val="C00000"/>
                </a:solidFill>
                <a:latin typeface="Corbel" pitchFamily="34" charset="0"/>
              </a:rPr>
              <a:t>          The </a:t>
            </a:r>
            <a:r>
              <a:rPr lang="en-IN" sz="2400" b="1" dirty="0">
                <a:solidFill>
                  <a:srgbClr val="C00000"/>
                </a:solidFill>
                <a:latin typeface="Corbel" pitchFamily="34" charset="0"/>
              </a:rPr>
              <a:t>language used to write Web pages</a:t>
            </a:r>
            <a:r>
              <a:rPr lang="en-IN" sz="2400" b="1" dirty="0" smtClean="0">
                <a:solidFill>
                  <a:srgbClr val="C00000"/>
                </a:solidFill>
                <a:latin typeface="Corbel" pitchFamily="34" charset="0"/>
              </a:rPr>
              <a:t>. </a:t>
            </a:r>
          </a:p>
          <a:p>
            <a:pPr marL="0" indent="0">
              <a:buNone/>
            </a:pPr>
            <a:r>
              <a:rPr lang="en-IN" sz="2400" b="1" dirty="0" smtClean="0">
                <a:solidFill>
                  <a:srgbClr val="C00000"/>
                </a:solidFill>
                <a:latin typeface="Corbel" pitchFamily="34" charset="0"/>
              </a:rPr>
              <a:t> CSS</a:t>
            </a:r>
            <a:endParaRPr lang="en-IN" sz="2400" b="1" dirty="0">
              <a:solidFill>
                <a:srgbClr val="C00000"/>
              </a:solidFill>
              <a:latin typeface="Corbel" pitchFamily="34" charset="0"/>
            </a:endParaRPr>
          </a:p>
          <a:p>
            <a:pPr marL="0" indent="0">
              <a:buNone/>
            </a:pPr>
            <a:r>
              <a:rPr lang="en-IN" sz="2400" b="1" dirty="0">
                <a:solidFill>
                  <a:srgbClr val="C00000"/>
                </a:solidFill>
                <a:latin typeface="Corbel" pitchFamily="34" charset="0"/>
              </a:rPr>
              <a:t>          The language used to </a:t>
            </a:r>
            <a:r>
              <a:rPr lang="en-IN" sz="2400" b="1" dirty="0" smtClean="0">
                <a:solidFill>
                  <a:srgbClr val="C00000"/>
                </a:solidFill>
                <a:latin typeface="Corbel" pitchFamily="34" charset="0"/>
              </a:rPr>
              <a:t>design and format Web </a:t>
            </a:r>
            <a:r>
              <a:rPr lang="en-IN" sz="2400" b="1" dirty="0">
                <a:solidFill>
                  <a:srgbClr val="C00000"/>
                </a:solidFill>
                <a:latin typeface="Corbel" pitchFamily="34" charset="0"/>
              </a:rPr>
              <a:t>pages. </a:t>
            </a: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18576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rbel" pitchFamily="34" charset="0"/>
              </a:rPr>
              <a:t>End Of Lecture </a:t>
            </a:r>
            <a:endParaRPr lang="en-IN" b="1" dirty="0">
              <a:latin typeface="Corbel" pitchFamily="34" charset="0"/>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585323"/>
          </a:xfrm>
          <a:prstGeom prst="rect">
            <a:avLst/>
          </a:prstGeom>
          <a:solidFill>
            <a:schemeClr val="bg2">
              <a:lumMod val="90000"/>
            </a:schemeClr>
          </a:solidFill>
        </p:spPr>
        <p:txBody>
          <a:bodyPr wrap="square" rtlCol="0">
            <a:spAutoFit/>
          </a:bodyPr>
          <a:lstStyle/>
          <a:p>
            <a:r>
              <a:rPr lang="en-US" sz="2000" b="1" dirty="0" smtClean="0">
                <a:solidFill>
                  <a:srgbClr val="FF0000"/>
                </a:solidFill>
                <a:latin typeface="Corbel" pitchFamily="34" charset="0"/>
              </a:rPr>
              <a:t>For any queries mail us @: </a:t>
            </a:r>
            <a:r>
              <a:rPr lang="en-US" sz="2000" b="1" dirty="0" smtClean="0">
                <a:solidFill>
                  <a:srgbClr val="FF0000"/>
                </a:solidFill>
                <a:latin typeface="Corbel" pitchFamily="34" charset="0"/>
                <a:hlinkClick r:id="rId3"/>
              </a:rPr>
              <a:t>scalive4u@gmail.com</a:t>
            </a:r>
            <a:endParaRPr lang="en-US" sz="2000" b="1" dirty="0" smtClean="0">
              <a:solidFill>
                <a:srgbClr val="FF0000"/>
              </a:solidFill>
              <a:latin typeface="Corbel" pitchFamily="34" charset="0"/>
            </a:endParaRPr>
          </a:p>
          <a:p>
            <a:r>
              <a:rPr lang="en-US" sz="2000" b="1" dirty="0" smtClean="0">
                <a:solidFill>
                  <a:srgbClr val="FF0000"/>
                </a:solidFill>
                <a:latin typeface="Corbel" pitchFamily="34" charset="0"/>
              </a:rPr>
              <a:t>Call us @ : </a:t>
            </a:r>
            <a:r>
              <a:rPr lang="en-US" sz="2000" b="1" dirty="0" smtClean="0">
                <a:solidFill>
                  <a:srgbClr val="0070C0"/>
                </a:solidFill>
                <a:latin typeface="Corbel" pitchFamily="34" charset="0"/>
              </a:rPr>
              <a:t>0755-4271659, 9826686245</a:t>
            </a:r>
          </a:p>
          <a:p>
            <a:endParaRPr lang="en-US" sz="2800" b="1" u="sng" dirty="0" smtClean="0">
              <a:solidFill>
                <a:srgbClr val="0070C0"/>
              </a:solidFill>
              <a:latin typeface="Corbel" pitchFamily="34" charset="0"/>
            </a:endParaRPr>
          </a:p>
          <a:p>
            <a:r>
              <a:rPr lang="en-US" sz="2800" b="1" u="sng" dirty="0" smtClean="0">
                <a:solidFill>
                  <a:srgbClr val="0070C0"/>
                </a:solidFill>
                <a:latin typeface="Corbel" pitchFamily="34" charset="0"/>
              </a:rPr>
              <a:t>Agenda for Next Lecture:</a:t>
            </a:r>
          </a:p>
          <a:p>
            <a:pPr marL="514350" indent="-514350">
              <a:buAutoNum type="arabicPeriod"/>
            </a:pPr>
            <a:r>
              <a:rPr lang="en-US" sz="2400" b="1" dirty="0" smtClean="0">
                <a:solidFill>
                  <a:srgbClr val="0070C0"/>
                </a:solidFill>
                <a:latin typeface="Corbel" pitchFamily="34" charset="0"/>
              </a:rPr>
              <a:t>Handling Font</a:t>
            </a:r>
          </a:p>
          <a:p>
            <a:pPr marL="514350" indent="-514350">
              <a:buAutoNum type="arabicPeriod"/>
            </a:pPr>
            <a:r>
              <a:rPr lang="en-US" sz="2400" b="1" dirty="0" smtClean="0">
                <a:solidFill>
                  <a:srgbClr val="0070C0"/>
                </a:solidFill>
                <a:latin typeface="Corbel" pitchFamily="34" charset="0"/>
              </a:rPr>
              <a:t>Working with tables</a:t>
            </a:r>
          </a:p>
          <a:p>
            <a:pPr marL="342900" indent="-342900"/>
            <a:endParaRPr lang="en-US" b="1" dirty="0" smtClean="0"/>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descr="html-1024x576.jpg"/>
          <p:cNvPicPr>
            <a:picLocks noChangeAspect="1"/>
          </p:cNvPicPr>
          <p:nvPr/>
        </p:nvPicPr>
        <p:blipFill>
          <a:blip r:embed="rId5" cstate="print"/>
          <a:stretch>
            <a:fillRect/>
          </a:stretch>
        </p:blipFill>
        <p:spPr>
          <a:xfrm>
            <a:off x="7500958" y="214290"/>
            <a:ext cx="1476353" cy="928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How To Display Images?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sz="2400" dirty="0" smtClean="0">
                <a:latin typeface="Corbel" pitchFamily="34" charset="0"/>
              </a:rPr>
              <a:t>To insert an image we use the </a:t>
            </a:r>
            <a:r>
              <a:rPr lang="en-US" sz="2400" b="1" dirty="0" smtClean="0">
                <a:solidFill>
                  <a:srgbClr val="0070C0"/>
                </a:solidFill>
                <a:latin typeface="Corbel" pitchFamily="34" charset="0"/>
              </a:rPr>
              <a:t>&lt;</a:t>
            </a:r>
            <a:r>
              <a:rPr lang="en-US" sz="2400" b="1" dirty="0" err="1" smtClean="0">
                <a:solidFill>
                  <a:srgbClr val="0070C0"/>
                </a:solidFill>
                <a:latin typeface="Corbel" pitchFamily="34" charset="0"/>
              </a:rPr>
              <a:t>img</a:t>
            </a:r>
            <a:r>
              <a:rPr lang="en-US" sz="2400" b="1" dirty="0" smtClean="0">
                <a:solidFill>
                  <a:srgbClr val="0070C0"/>
                </a:solidFill>
                <a:latin typeface="Corbel" pitchFamily="34" charset="0"/>
              </a:rPr>
              <a:t>&gt; </a:t>
            </a:r>
            <a:r>
              <a:rPr lang="en-US" sz="2400" dirty="0" smtClean="0">
                <a:latin typeface="Corbel" pitchFamily="34" charset="0"/>
              </a:rPr>
              <a:t>tag </a:t>
            </a:r>
          </a:p>
          <a:p>
            <a:endParaRPr lang="en-US" sz="2400" b="1" u="sng" dirty="0" smtClean="0">
              <a:latin typeface="Corbel" pitchFamily="34" charset="0"/>
            </a:endParaRPr>
          </a:p>
          <a:p>
            <a:endParaRPr lang="en-US" sz="2400" b="1" u="sng" dirty="0" smtClean="0">
              <a:latin typeface="Corbel" pitchFamily="34" charset="0"/>
            </a:endParaRPr>
          </a:p>
          <a:p>
            <a:r>
              <a:rPr lang="en-US" sz="2400" b="1" u="sng" dirty="0" smtClean="0">
                <a:latin typeface="Corbel" pitchFamily="34" charset="0"/>
              </a:rPr>
              <a:t>General Syntax:</a:t>
            </a:r>
          </a:p>
          <a:p>
            <a:pPr lvl="1"/>
            <a:r>
              <a:rPr lang="en-US" sz="2000" b="1" dirty="0" smtClean="0">
                <a:solidFill>
                  <a:srgbClr val="C00000"/>
                </a:solidFill>
                <a:latin typeface="Corbel" pitchFamily="34" charset="0"/>
              </a:rPr>
              <a:t>&lt;</a:t>
            </a:r>
            <a:r>
              <a:rPr lang="en-US" sz="2000" b="1" dirty="0" err="1" smtClean="0">
                <a:solidFill>
                  <a:srgbClr val="C00000"/>
                </a:solidFill>
                <a:latin typeface="Corbel" pitchFamily="34" charset="0"/>
              </a:rPr>
              <a:t>img</a:t>
            </a:r>
            <a:r>
              <a:rPr lang="en-US" sz="2000" b="1" dirty="0" smtClean="0">
                <a:solidFill>
                  <a:srgbClr val="C00000"/>
                </a:solidFill>
                <a:latin typeface="Corbel" pitchFamily="34" charset="0"/>
              </a:rPr>
              <a:t> </a:t>
            </a:r>
            <a:r>
              <a:rPr lang="en-US" sz="2000" b="1" dirty="0" err="1" smtClean="0">
                <a:solidFill>
                  <a:srgbClr val="C00000"/>
                </a:solidFill>
                <a:latin typeface="Corbel" pitchFamily="34" charset="0"/>
              </a:rPr>
              <a:t>src</a:t>
            </a:r>
            <a:r>
              <a:rPr lang="en-US" sz="2000" b="1" dirty="0" smtClean="0">
                <a:solidFill>
                  <a:srgbClr val="C00000"/>
                </a:solidFill>
                <a:latin typeface="Corbel" pitchFamily="34" charset="0"/>
              </a:rPr>
              <a:t>=“path to the image”&gt;</a:t>
            </a:r>
            <a:endParaRPr lang="en-US" sz="1900" b="1" u="sng" dirty="0" smtClean="0">
              <a:solidFill>
                <a:srgbClr val="C00000"/>
              </a:solidFill>
              <a:latin typeface="Corbel" pitchFamily="34" charset="0"/>
            </a:endParaRPr>
          </a:p>
          <a:p>
            <a:endParaRPr lang="en-US" sz="2400" b="1" u="sng" dirty="0" smtClean="0">
              <a:latin typeface="Corbel" pitchFamily="34" charset="0"/>
            </a:endParaRPr>
          </a:p>
          <a:p>
            <a:endParaRPr lang="en-US" sz="2400" b="1" u="sng" dirty="0" smtClean="0">
              <a:latin typeface="Corbel" pitchFamily="34" charset="0"/>
            </a:endParaRPr>
          </a:p>
          <a:p>
            <a:r>
              <a:rPr lang="en-US" sz="2400" b="1" u="sng" dirty="0" smtClean="0">
                <a:latin typeface="Corbel" pitchFamily="34" charset="0"/>
              </a:rPr>
              <a:t>Example:</a:t>
            </a:r>
          </a:p>
          <a:p>
            <a:pPr lvl="1"/>
            <a:r>
              <a:rPr lang="en-US" b="1" dirty="0" smtClean="0">
                <a:solidFill>
                  <a:srgbClr val="7030A0"/>
                </a:solidFill>
                <a:latin typeface="Corbel" pitchFamily="34" charset="0"/>
              </a:rPr>
              <a:t>&lt;</a:t>
            </a:r>
            <a:r>
              <a:rPr lang="en-US" b="1" dirty="0" err="1" smtClean="0">
                <a:solidFill>
                  <a:srgbClr val="7030A0"/>
                </a:solidFill>
                <a:latin typeface="Corbel" pitchFamily="34" charset="0"/>
              </a:rPr>
              <a:t>img</a:t>
            </a:r>
            <a:r>
              <a:rPr lang="en-US" b="1" dirty="0" smtClean="0">
                <a:solidFill>
                  <a:srgbClr val="7030A0"/>
                </a:solidFill>
                <a:latin typeface="Corbel" pitchFamily="34" charset="0"/>
              </a:rPr>
              <a:t> </a:t>
            </a:r>
            <a:r>
              <a:rPr lang="en-US" b="1" dirty="0" err="1" smtClean="0">
                <a:solidFill>
                  <a:srgbClr val="7030A0"/>
                </a:solidFill>
                <a:latin typeface="Corbel" pitchFamily="34" charset="0"/>
              </a:rPr>
              <a:t>src</a:t>
            </a:r>
            <a:r>
              <a:rPr lang="en-US" b="1" dirty="0" smtClean="0">
                <a:solidFill>
                  <a:srgbClr val="7030A0"/>
                </a:solidFill>
                <a:latin typeface="Corbel" pitchFamily="34" charset="0"/>
              </a:rPr>
              <a:t>=“smiley.jpg”</a:t>
            </a:r>
          </a:p>
          <a:p>
            <a:pPr marL="0" indent="0">
              <a:buNone/>
            </a:pPr>
            <a:endParaRPr lang="en-IN" dirty="0">
              <a:latin typeface="Corbel" pitchFamily="34" charset="0"/>
            </a:endParaRPr>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702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How browser loads images?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It is very important to understand that images are not technically </a:t>
            </a:r>
            <a:r>
              <a:rPr lang="en-IN" sz="2400" b="1" u="sng" dirty="0" smtClean="0">
                <a:solidFill>
                  <a:srgbClr val="C00000"/>
                </a:solidFill>
                <a:latin typeface="Corbel" pitchFamily="34" charset="0"/>
              </a:rPr>
              <a:t>"part" </a:t>
            </a:r>
            <a:r>
              <a:rPr lang="en-IN" sz="2400" dirty="0" smtClean="0">
                <a:latin typeface="Corbel" pitchFamily="34" charset="0"/>
              </a:rPr>
              <a:t>of the web page file.</a:t>
            </a: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They are separate files which are inserted into the page when it is viewed by a browser. So a simple web page with one image is actually two files - the HTML file and the image file. </a:t>
            </a: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When the HTML file is displayed in a browser, it requests the image file and places it on the page where the tag appears.</a:t>
            </a:r>
          </a:p>
          <a:p>
            <a:endParaRPr lang="en-US" sz="2400" b="1" dirty="0" smtClean="0">
              <a:effectLst>
                <a:outerShdw blurRad="38100" dist="38100" dir="2700000" algn="tl">
                  <a:srgbClr val="000000">
                    <a:alpha val="43137"/>
                  </a:srgbClr>
                </a:outerShdw>
              </a:effectLst>
              <a:latin typeface="Corbel" pitchFamily="34" charset="0"/>
            </a:endParaRPr>
          </a:p>
          <a:p>
            <a:pPr marL="0" indent="0">
              <a:buNone/>
            </a:pPr>
            <a:endParaRPr lang="en-US" b="1" dirty="0" smtClean="0">
              <a:effectLst>
                <a:outerShdw blurRad="38100" dist="38100" dir="2700000" algn="tl">
                  <a:srgbClr val="000000">
                    <a:alpha val="43137"/>
                  </a:srgbClr>
                </a:outerShdw>
              </a:effectLst>
            </a:endParaRP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64358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3600" b="1" dirty="0" smtClean="0">
                <a:solidFill>
                  <a:schemeClr val="accent3">
                    <a:lumMod val="75000"/>
                  </a:schemeClr>
                </a:solidFill>
                <a:latin typeface="Corbel" pitchFamily="34" charset="0"/>
              </a:rPr>
              <a:t>Attributes Of &lt;</a:t>
            </a:r>
            <a:r>
              <a:rPr lang="en-US" sz="3600" b="1" dirty="0" err="1" smtClean="0">
                <a:solidFill>
                  <a:schemeClr val="accent3">
                    <a:lumMod val="75000"/>
                  </a:schemeClr>
                </a:solidFill>
                <a:latin typeface="Corbel" pitchFamily="34" charset="0"/>
              </a:rPr>
              <a:t>img</a:t>
            </a:r>
            <a:r>
              <a:rPr lang="en-US" sz="3600" b="1" dirty="0" smtClean="0">
                <a:solidFill>
                  <a:schemeClr val="accent3">
                    <a:lumMod val="75000"/>
                  </a:schemeClr>
                </a:solidFill>
                <a:latin typeface="Corbel" pitchFamily="34" charset="0"/>
              </a:rPr>
              <a:t>&gt; Tag</a:t>
            </a:r>
            <a:endParaRPr lang="en-IN" sz="36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 </a:t>
            </a:r>
            <a:r>
              <a:rPr lang="en-IN" sz="2400" dirty="0" smtClean="0">
                <a:latin typeface="Corbel" pitchFamily="34" charset="0"/>
              </a:rPr>
              <a:t>The </a:t>
            </a:r>
            <a:r>
              <a:rPr lang="en-IN" sz="2400" b="1" dirty="0" smtClean="0">
                <a:solidFill>
                  <a:srgbClr val="0070C0"/>
                </a:solidFill>
                <a:latin typeface="Corbel" pitchFamily="34" charset="0"/>
              </a:rPr>
              <a:t>&lt;</a:t>
            </a:r>
            <a:r>
              <a:rPr lang="en-IN" sz="2400" b="1" dirty="0" err="1" smtClean="0">
                <a:solidFill>
                  <a:srgbClr val="0070C0"/>
                </a:solidFill>
                <a:latin typeface="Corbel" pitchFamily="34" charset="0"/>
              </a:rPr>
              <a:t>img</a:t>
            </a:r>
            <a:r>
              <a:rPr lang="en-IN" sz="2400" b="1" dirty="0" smtClean="0">
                <a:solidFill>
                  <a:srgbClr val="0070C0"/>
                </a:solidFill>
                <a:latin typeface="Corbel" pitchFamily="34" charset="0"/>
              </a:rPr>
              <a:t>&gt; </a:t>
            </a:r>
            <a:r>
              <a:rPr lang="en-IN" sz="2400" dirty="0" smtClean="0">
                <a:latin typeface="Corbel" pitchFamily="34" charset="0"/>
              </a:rPr>
              <a:t>tag has following attributes:</a:t>
            </a:r>
          </a:p>
          <a:p>
            <a:pPr lvl="1"/>
            <a:endParaRPr lang="en-US" sz="2000" b="1" dirty="0" smtClean="0">
              <a:latin typeface="Corbel" pitchFamily="34" charset="0"/>
            </a:endParaRPr>
          </a:p>
          <a:p>
            <a:pPr lvl="1"/>
            <a:endParaRPr lang="en-US" sz="2000" b="1" dirty="0" smtClean="0">
              <a:latin typeface="Corbel" pitchFamily="34" charset="0"/>
            </a:endParaRPr>
          </a:p>
          <a:p>
            <a:pPr lvl="1"/>
            <a:r>
              <a:rPr lang="en-US" sz="2000" b="1" dirty="0" err="1" smtClean="0">
                <a:latin typeface="Corbel" pitchFamily="34" charset="0"/>
              </a:rPr>
              <a:t>src</a:t>
            </a:r>
            <a:endParaRPr lang="en-US" sz="2000" b="1" dirty="0" smtClean="0">
              <a:latin typeface="Corbel" pitchFamily="34" charset="0"/>
            </a:endParaRPr>
          </a:p>
          <a:p>
            <a:pPr lvl="1"/>
            <a:r>
              <a:rPr lang="en-US" sz="2000" b="1" dirty="0" smtClean="0">
                <a:latin typeface="Corbel" pitchFamily="34" charset="0"/>
              </a:rPr>
              <a:t>width</a:t>
            </a:r>
          </a:p>
          <a:p>
            <a:pPr lvl="1"/>
            <a:r>
              <a:rPr lang="en-US" sz="2000" b="1" dirty="0" smtClean="0">
                <a:latin typeface="Corbel" pitchFamily="34" charset="0"/>
              </a:rPr>
              <a:t>height</a:t>
            </a:r>
          </a:p>
          <a:p>
            <a:pPr lvl="1"/>
            <a:r>
              <a:rPr lang="en-US" sz="2000" b="1" dirty="0" smtClean="0">
                <a:latin typeface="Corbel" pitchFamily="34" charset="0"/>
              </a:rPr>
              <a:t>alt</a:t>
            </a:r>
          </a:p>
          <a:p>
            <a:pPr lvl="1"/>
            <a:r>
              <a:rPr lang="en-US" sz="2000" b="1" dirty="0" smtClean="0">
                <a:latin typeface="Corbel" pitchFamily="34" charset="0"/>
              </a:rPr>
              <a:t>title</a:t>
            </a:r>
          </a:p>
          <a:p>
            <a:pPr lvl="1"/>
            <a:r>
              <a:rPr lang="en-US" sz="2000" b="1" dirty="0" smtClean="0">
                <a:latin typeface="Corbel" pitchFamily="34" charset="0"/>
              </a:rPr>
              <a:t>align</a:t>
            </a:r>
          </a:p>
          <a:p>
            <a:pPr lvl="1"/>
            <a:r>
              <a:rPr lang="en-US" sz="2000" b="1" dirty="0" smtClean="0">
                <a:latin typeface="Corbel" pitchFamily="34" charset="0"/>
              </a:rPr>
              <a:t>border</a:t>
            </a:r>
            <a:endParaRPr lang="en-IN" sz="2000" b="1" dirty="0" smtClean="0">
              <a:latin typeface="Corbel" pitchFamily="34" charset="0"/>
            </a:endParaRP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69403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3600" b="1" dirty="0" smtClean="0">
                <a:solidFill>
                  <a:schemeClr val="accent3">
                    <a:lumMod val="75000"/>
                  </a:schemeClr>
                </a:solidFill>
                <a:latin typeface="Corbel" pitchFamily="34" charset="0"/>
              </a:rPr>
              <a:t>Resizing The Image</a:t>
            </a:r>
            <a:endParaRPr lang="en-IN" sz="3600" b="1"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 </a:t>
            </a:r>
            <a:r>
              <a:rPr lang="en-IN" sz="2400" dirty="0" smtClean="0">
                <a:latin typeface="Corbel" pitchFamily="34" charset="0"/>
              </a:rPr>
              <a:t>The size attributes define the </a:t>
            </a:r>
            <a:r>
              <a:rPr lang="en-IN" sz="2400" b="1" dirty="0" smtClean="0">
                <a:solidFill>
                  <a:srgbClr val="7030A0"/>
                </a:solidFill>
                <a:latin typeface="Corbel" pitchFamily="34" charset="0"/>
              </a:rPr>
              <a:t>width</a:t>
            </a:r>
            <a:r>
              <a:rPr lang="en-IN" sz="2400" dirty="0" smtClean="0">
                <a:latin typeface="Corbel" pitchFamily="34" charset="0"/>
              </a:rPr>
              <a:t> and </a:t>
            </a:r>
            <a:r>
              <a:rPr lang="en-IN" sz="2400" b="1" dirty="0" smtClean="0">
                <a:solidFill>
                  <a:srgbClr val="7030A0"/>
                </a:solidFill>
                <a:latin typeface="Corbel" pitchFamily="34" charset="0"/>
              </a:rPr>
              <a:t>height</a:t>
            </a:r>
            <a:r>
              <a:rPr lang="en-IN" sz="2400" dirty="0" smtClean="0">
                <a:solidFill>
                  <a:srgbClr val="FFC000"/>
                </a:solidFill>
                <a:latin typeface="Corbel" pitchFamily="34" charset="0"/>
              </a:rPr>
              <a:t> </a:t>
            </a:r>
            <a:r>
              <a:rPr lang="en-IN" sz="2400" dirty="0" smtClean="0">
                <a:latin typeface="Corbel" pitchFamily="34" charset="0"/>
              </a:rPr>
              <a:t>of the image.</a:t>
            </a:r>
          </a:p>
          <a:p>
            <a:endParaRPr lang="en-IN" sz="2400" dirty="0" smtClean="0">
              <a:latin typeface="Corbel" pitchFamily="34" charset="0"/>
            </a:endParaRPr>
          </a:p>
          <a:p>
            <a:r>
              <a:rPr lang="en-IN" sz="2400" dirty="0" smtClean="0">
                <a:latin typeface="Corbel" pitchFamily="34" charset="0"/>
              </a:rPr>
              <a:t> They look like this:</a:t>
            </a:r>
          </a:p>
          <a:p>
            <a:pPr lvl="1"/>
            <a:r>
              <a:rPr lang="en-US" sz="1900" b="1" dirty="0" smtClean="0">
                <a:solidFill>
                  <a:srgbClr val="C00000"/>
                </a:solidFill>
                <a:latin typeface="Corbel" pitchFamily="34" charset="0"/>
              </a:rPr>
              <a:t>&lt;</a:t>
            </a:r>
            <a:r>
              <a:rPr lang="en-IN" sz="2400" b="1" dirty="0" err="1" smtClean="0">
                <a:solidFill>
                  <a:srgbClr val="C00000"/>
                </a:solidFill>
                <a:latin typeface="Corbel" pitchFamily="34" charset="0"/>
              </a:rPr>
              <a:t>img</a:t>
            </a:r>
            <a:r>
              <a:rPr lang="en-IN" sz="2400" b="1" dirty="0" smtClean="0">
                <a:solidFill>
                  <a:srgbClr val="C00000"/>
                </a:solidFill>
                <a:latin typeface="Corbel" pitchFamily="34" charset="0"/>
              </a:rPr>
              <a:t> </a:t>
            </a:r>
            <a:r>
              <a:rPr lang="en-IN" sz="2400" b="1" dirty="0" err="1" smtClean="0">
                <a:solidFill>
                  <a:srgbClr val="C00000"/>
                </a:solidFill>
                <a:latin typeface="Corbel" pitchFamily="34" charset="0"/>
              </a:rPr>
              <a:t>src</a:t>
            </a:r>
            <a:r>
              <a:rPr lang="en-IN" sz="2400" b="1" dirty="0" smtClean="0">
                <a:solidFill>
                  <a:srgbClr val="C00000"/>
                </a:solidFill>
                <a:latin typeface="Corbel" pitchFamily="34" charset="0"/>
              </a:rPr>
              <a:t>="image.jpg" width="200" height="150"&gt;</a:t>
            </a:r>
          </a:p>
          <a:p>
            <a:pPr marL="0" indent="0">
              <a:buNone/>
            </a:pPr>
            <a:endParaRPr lang="en-IN" sz="2400" dirty="0" smtClean="0">
              <a:latin typeface="Corbel" pitchFamily="34" charset="0"/>
            </a:endParaRPr>
          </a:p>
          <a:p>
            <a:pPr marL="0" indent="0">
              <a:buNone/>
            </a:pPr>
            <a:r>
              <a:rPr lang="en-IN" sz="2400" dirty="0" smtClean="0">
                <a:latin typeface="Corbel" pitchFamily="34" charset="0"/>
              </a:rPr>
              <a:t>If the size attributes are set to different values than the original image size, the browser will resize the image to the specified size (this doesn't affect the image file itself, just the way it's displayed in the page). </a:t>
            </a: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4205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alt And title Attributes</a:t>
            </a:r>
            <a:endParaRPr lang="en-IN" sz="3200" b="1" dirty="0">
              <a:solidFill>
                <a:schemeClr val="accent3">
                  <a:lumMod val="75000"/>
                </a:schemeClr>
              </a:solidFill>
              <a:latin typeface="Corbel" pitchFamily="34" charset="0"/>
            </a:endParaRPr>
          </a:p>
        </p:txBody>
      </p:sp>
      <p:sp>
        <p:nvSpPr>
          <p:cNvPr id="3" name="Content Placeholder 2"/>
          <p:cNvSpPr>
            <a:spLocks noGrp="1"/>
          </p:cNvSpPr>
          <p:nvPr>
            <p:ph idx="1"/>
          </p:nvPr>
        </p:nvSpPr>
        <p:spPr>
          <a:xfrm>
            <a:off x="214282" y="1500174"/>
            <a:ext cx="8786874" cy="5214974"/>
          </a:xfrm>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These two attributes are very similar.</a:t>
            </a:r>
          </a:p>
          <a:p>
            <a:endParaRPr lang="en-IN" sz="2400" dirty="0" smtClean="0">
              <a:latin typeface="Corbel" pitchFamily="34" charset="0"/>
            </a:endParaRPr>
          </a:p>
          <a:p>
            <a:r>
              <a:rPr lang="en-IN" sz="2400" dirty="0" smtClean="0">
                <a:latin typeface="Corbel" pitchFamily="34" charset="0"/>
              </a:rPr>
              <a:t>They define a short piece of text which appears instead of the image.</a:t>
            </a:r>
          </a:p>
          <a:p>
            <a:endParaRPr lang="en-IN" sz="2400" dirty="0" smtClean="0">
              <a:latin typeface="Corbel" pitchFamily="34" charset="0"/>
            </a:endParaRPr>
          </a:p>
          <a:p>
            <a:r>
              <a:rPr lang="en-IN" sz="2400" dirty="0" smtClean="0">
                <a:latin typeface="Corbel" pitchFamily="34" charset="0"/>
              </a:rPr>
              <a:t>If the image cannot be displayed (for whatever reason), then the text in </a:t>
            </a:r>
            <a:r>
              <a:rPr lang="en-IN" sz="2400" b="1" dirty="0" smtClean="0">
                <a:solidFill>
                  <a:srgbClr val="7030A0"/>
                </a:solidFill>
                <a:latin typeface="Corbel" pitchFamily="34" charset="0"/>
              </a:rPr>
              <a:t>alt</a:t>
            </a:r>
            <a:r>
              <a:rPr lang="en-IN" sz="2400" dirty="0" smtClean="0">
                <a:solidFill>
                  <a:srgbClr val="7030A0"/>
                </a:solidFill>
                <a:latin typeface="Corbel" pitchFamily="34" charset="0"/>
              </a:rPr>
              <a:t> </a:t>
            </a:r>
            <a:r>
              <a:rPr lang="en-IN" sz="2400" dirty="0" smtClean="0">
                <a:latin typeface="Corbel" pitchFamily="34" charset="0"/>
              </a:rPr>
              <a:t>attribute is displayed</a:t>
            </a:r>
          </a:p>
          <a:p>
            <a:endParaRPr lang="en-IN" sz="2400" dirty="0" smtClean="0">
              <a:latin typeface="Corbel" pitchFamily="34" charset="0"/>
            </a:endParaRPr>
          </a:p>
          <a:p>
            <a:r>
              <a:rPr lang="en-IN" sz="2400" dirty="0" smtClean="0">
                <a:latin typeface="Corbel" pitchFamily="34" charset="0"/>
              </a:rPr>
              <a:t>If the user holds the  mouse over the image then text in </a:t>
            </a:r>
            <a:r>
              <a:rPr lang="en-IN" sz="2400" b="1" dirty="0" smtClean="0">
                <a:solidFill>
                  <a:srgbClr val="7030A0"/>
                </a:solidFill>
                <a:latin typeface="Corbel" pitchFamily="34" charset="0"/>
              </a:rPr>
              <a:t>title</a:t>
            </a:r>
            <a:r>
              <a:rPr lang="en-IN" sz="2400" dirty="0" smtClean="0">
                <a:solidFill>
                  <a:srgbClr val="7030A0"/>
                </a:solidFill>
                <a:latin typeface="Corbel" pitchFamily="34" charset="0"/>
              </a:rPr>
              <a:t> </a:t>
            </a:r>
            <a:r>
              <a:rPr lang="en-IN" sz="2400" dirty="0" smtClean="0">
                <a:latin typeface="Corbel" pitchFamily="34" charset="0"/>
              </a:rPr>
              <a:t>attribute appears.</a:t>
            </a:r>
          </a:p>
          <a:p>
            <a:pPr lvl="1"/>
            <a:r>
              <a:rPr lang="en-US" sz="1900" b="1" dirty="0" smtClean="0">
                <a:solidFill>
                  <a:srgbClr val="C00000"/>
                </a:solidFill>
                <a:latin typeface="Corbel" pitchFamily="34" charset="0"/>
              </a:rPr>
              <a:t>&lt;</a:t>
            </a:r>
            <a:r>
              <a:rPr lang="en-IN" sz="2400" b="1" dirty="0" err="1" smtClean="0">
                <a:solidFill>
                  <a:srgbClr val="C00000"/>
                </a:solidFill>
                <a:latin typeface="Corbel" pitchFamily="34" charset="0"/>
              </a:rPr>
              <a:t>img</a:t>
            </a:r>
            <a:r>
              <a:rPr lang="en-IN" sz="2400" b="1" dirty="0" smtClean="0">
                <a:solidFill>
                  <a:srgbClr val="C00000"/>
                </a:solidFill>
                <a:latin typeface="Corbel" pitchFamily="34" charset="0"/>
              </a:rPr>
              <a:t> </a:t>
            </a:r>
            <a:r>
              <a:rPr lang="en-IN" sz="2400" b="1" dirty="0" err="1" smtClean="0">
                <a:solidFill>
                  <a:srgbClr val="C00000"/>
                </a:solidFill>
                <a:latin typeface="Corbel" pitchFamily="34" charset="0"/>
              </a:rPr>
              <a:t>src</a:t>
            </a:r>
            <a:r>
              <a:rPr lang="en-IN" sz="2400" b="1" dirty="0" smtClean="0">
                <a:solidFill>
                  <a:srgbClr val="C00000"/>
                </a:solidFill>
                <a:latin typeface="Corbel" pitchFamily="34" charset="0"/>
              </a:rPr>
              <a:t>="image.jpg" alt=“demo" title=“My Pic"&gt;</a:t>
            </a:r>
          </a:p>
          <a:p>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9516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3">
                    <a:lumMod val="75000"/>
                  </a:schemeClr>
                </a:solidFill>
                <a:latin typeface="Corbel" pitchFamily="34" charset="0"/>
              </a:rPr>
              <a:t>The alt </a:t>
            </a:r>
            <a:r>
              <a:rPr lang="en-US" sz="3200" b="1" dirty="0">
                <a:solidFill>
                  <a:schemeClr val="accent3">
                    <a:lumMod val="75000"/>
                  </a:schemeClr>
                </a:solidFill>
                <a:latin typeface="Corbel" pitchFamily="34" charset="0"/>
              </a:rPr>
              <a:t>A</a:t>
            </a:r>
            <a:r>
              <a:rPr lang="en-US" sz="3200" b="1" dirty="0" smtClean="0">
                <a:solidFill>
                  <a:schemeClr val="accent3">
                    <a:lumMod val="75000"/>
                  </a:schemeClr>
                </a:solidFill>
                <a:latin typeface="Corbel" pitchFamily="34" charset="0"/>
              </a:rPr>
              <a:t>nd </a:t>
            </a:r>
            <a:r>
              <a:rPr lang="en-US" sz="3200" b="1" dirty="0">
                <a:solidFill>
                  <a:schemeClr val="accent3">
                    <a:lumMod val="75000"/>
                  </a:schemeClr>
                </a:solidFill>
                <a:latin typeface="Corbel" pitchFamily="34" charset="0"/>
              </a:rPr>
              <a:t>title Attributes</a:t>
            </a:r>
            <a:endParaRPr lang="en-IN" sz="3200" dirty="0">
              <a:solidFill>
                <a:schemeClr val="accent3">
                  <a:lumMod val="75000"/>
                </a:schemeClr>
              </a:solidFill>
              <a:latin typeface="Corbel" pitchFamily="34" charset="0"/>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sz="2400" dirty="0" smtClean="0">
                <a:latin typeface="Corbel" pitchFamily="34" charset="0"/>
              </a:rPr>
              <a:t>If both attributes are specified, the title tag will override the alt tag.</a:t>
            </a:r>
          </a:p>
          <a:p>
            <a:endParaRPr lang="en-IN" sz="2400" dirty="0" smtClean="0">
              <a:latin typeface="Corbel" pitchFamily="34" charset="0"/>
            </a:endParaRP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If no </a:t>
            </a:r>
            <a:r>
              <a:rPr lang="en-IN" sz="2400" b="1" dirty="0" smtClean="0">
                <a:solidFill>
                  <a:srgbClr val="7030A0"/>
                </a:solidFill>
                <a:latin typeface="Corbel" pitchFamily="34" charset="0"/>
              </a:rPr>
              <a:t>alt</a:t>
            </a:r>
            <a:r>
              <a:rPr lang="en-IN" sz="2400" dirty="0" smtClean="0">
                <a:latin typeface="Corbel" pitchFamily="34" charset="0"/>
              </a:rPr>
              <a:t> or </a:t>
            </a:r>
            <a:r>
              <a:rPr lang="en-IN" sz="2400" b="1" dirty="0" smtClean="0">
                <a:solidFill>
                  <a:srgbClr val="7030A0"/>
                </a:solidFill>
                <a:latin typeface="Corbel" pitchFamily="34" charset="0"/>
              </a:rPr>
              <a:t>title</a:t>
            </a:r>
            <a:r>
              <a:rPr lang="en-IN" sz="2400" dirty="0" smtClean="0">
                <a:latin typeface="Corbel" pitchFamily="34" charset="0"/>
              </a:rPr>
              <a:t> attribute is specified, the results vary depending on the browser and user settings. </a:t>
            </a:r>
          </a:p>
          <a:p>
            <a:endParaRPr lang="en-IN" sz="2400" dirty="0" smtClean="0">
              <a:latin typeface="Corbel" pitchFamily="34" charset="0"/>
            </a:endParaRP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Some will show nothing, some will show the file name. </a:t>
            </a:r>
          </a:p>
          <a:p>
            <a:pPr marL="0" lvl="0" indent="0">
              <a:buNone/>
            </a:pPr>
            <a:endParaRPr lang="en-US" b="1" u="sng" dirty="0" smtClean="0">
              <a:solidFill>
                <a:srgbClr val="002060"/>
              </a:solidFill>
              <a:effectLst>
                <a:outerShdw blurRad="38100" dist="38100" dir="2700000" algn="tl">
                  <a:srgbClr val="000000">
                    <a:alpha val="43137"/>
                  </a:srgbClr>
                </a:outerShdw>
              </a:effectLst>
            </a:endParaRPr>
          </a:p>
          <a:p>
            <a:pPr marL="0" indent="0">
              <a:buNone/>
            </a:pPr>
            <a:endParaRPr lang="en-IN" dirty="0" smtClean="0"/>
          </a:p>
          <a:p>
            <a:endParaRPr lang="en-IN" dirty="0" smtClean="0"/>
          </a:p>
          <a:p>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19045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3600" b="1" dirty="0" smtClean="0">
                <a:solidFill>
                  <a:schemeClr val="accent3">
                    <a:lumMod val="75000"/>
                  </a:schemeClr>
                </a:solidFill>
                <a:latin typeface="Corbel" pitchFamily="34" charset="0"/>
              </a:rPr>
              <a:t>The align Attribute</a:t>
            </a:r>
            <a:endParaRPr lang="en-IN" sz="3600" b="1" dirty="0">
              <a:solidFill>
                <a:schemeClr val="accent3">
                  <a:lumMod val="75000"/>
                </a:schemeClr>
              </a:solidFill>
              <a:latin typeface="Corbel" pitchFamily="34" charset="0"/>
            </a:endParaRPr>
          </a:p>
        </p:txBody>
      </p:sp>
      <p:sp>
        <p:nvSpPr>
          <p:cNvPr id="3" name="Content Placeholder 2"/>
          <p:cNvSpPr>
            <a:spLocks noGrp="1"/>
          </p:cNvSpPr>
          <p:nvPr>
            <p:ph idx="1"/>
          </p:nvPr>
        </p:nvSpPr>
        <p:spPr>
          <a:xfrm>
            <a:off x="214282" y="1428736"/>
            <a:ext cx="8786874" cy="5214974"/>
          </a:xfrm>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Corbel" pitchFamily="34" charset="0"/>
              </a:rPr>
              <a:t>The </a:t>
            </a:r>
            <a:r>
              <a:rPr lang="en-IN" sz="2400" b="1" dirty="0" smtClean="0">
                <a:solidFill>
                  <a:srgbClr val="7030A0"/>
                </a:solidFill>
                <a:latin typeface="Corbel" pitchFamily="34" charset="0"/>
              </a:rPr>
              <a:t>align</a:t>
            </a:r>
            <a:r>
              <a:rPr lang="en-IN" sz="2400" dirty="0" smtClean="0">
                <a:latin typeface="Corbel" pitchFamily="34" charset="0"/>
              </a:rPr>
              <a:t> attribute is used to align the text that comes before or after the image.</a:t>
            </a:r>
          </a:p>
          <a:p>
            <a:endParaRPr lang="en-IN" sz="2400" dirty="0" smtClean="0">
              <a:latin typeface="Corbel" pitchFamily="34" charset="0"/>
            </a:endParaRPr>
          </a:p>
          <a:p>
            <a:endParaRPr lang="en-IN" sz="2400" dirty="0" smtClean="0">
              <a:latin typeface="Corbel" pitchFamily="34" charset="0"/>
            </a:endParaRPr>
          </a:p>
          <a:p>
            <a:r>
              <a:rPr lang="en-IN" sz="2400" dirty="0" smtClean="0">
                <a:latin typeface="Corbel" pitchFamily="34" charset="0"/>
              </a:rPr>
              <a:t>The default alignment is bottom i.e. the text surrounding the image will appear at bottom of the image.</a:t>
            </a:r>
          </a:p>
          <a:p>
            <a:endParaRPr lang="en-US" sz="2400" dirty="0" smtClean="0">
              <a:latin typeface="Corbel" pitchFamily="34" charset="0"/>
            </a:endParaRPr>
          </a:p>
          <a:p>
            <a:endParaRPr lang="en-US" sz="2400" dirty="0" smtClean="0">
              <a:latin typeface="Corbel" pitchFamily="34" charset="0"/>
            </a:endParaRPr>
          </a:p>
          <a:p>
            <a:r>
              <a:rPr lang="en-US" sz="2400" dirty="0" smtClean="0">
                <a:latin typeface="Corbel" pitchFamily="34" charset="0"/>
              </a:rPr>
              <a:t>Possible values for </a:t>
            </a:r>
            <a:r>
              <a:rPr lang="en-US" sz="2400" b="1" dirty="0" smtClean="0">
                <a:solidFill>
                  <a:srgbClr val="7030A0"/>
                </a:solidFill>
                <a:latin typeface="Corbel" pitchFamily="34" charset="0"/>
              </a:rPr>
              <a:t>align</a:t>
            </a:r>
            <a:r>
              <a:rPr lang="en-US" sz="2400" dirty="0" smtClean="0">
                <a:latin typeface="Corbel" pitchFamily="34" charset="0"/>
              </a:rPr>
              <a:t> attribute are </a:t>
            </a:r>
            <a:r>
              <a:rPr lang="en-US" sz="2400" b="1" dirty="0" smtClean="0">
                <a:solidFill>
                  <a:srgbClr val="00B050"/>
                </a:solidFill>
                <a:latin typeface="Corbel" pitchFamily="34" charset="0"/>
              </a:rPr>
              <a:t>“</a:t>
            </a:r>
            <a:r>
              <a:rPr lang="en-US" sz="2400" b="1" dirty="0" err="1" smtClean="0">
                <a:solidFill>
                  <a:srgbClr val="00B050"/>
                </a:solidFill>
                <a:latin typeface="Corbel" pitchFamily="34" charset="0"/>
              </a:rPr>
              <a:t>top”</a:t>
            </a:r>
            <a:r>
              <a:rPr lang="en-US" sz="2400" b="1" dirty="0" err="1" smtClean="0">
                <a:solidFill>
                  <a:schemeClr val="tx1"/>
                </a:solidFill>
                <a:latin typeface="Corbel" pitchFamily="34" charset="0"/>
              </a:rPr>
              <a:t>,</a:t>
            </a:r>
            <a:r>
              <a:rPr lang="en-US" sz="2400" b="1" dirty="0" err="1" smtClean="0">
                <a:solidFill>
                  <a:srgbClr val="00B050"/>
                </a:solidFill>
                <a:latin typeface="Corbel" pitchFamily="34" charset="0"/>
              </a:rPr>
              <a:t>”center”</a:t>
            </a:r>
            <a:r>
              <a:rPr lang="en-US" sz="2400" b="1" dirty="0" err="1" smtClean="0">
                <a:solidFill>
                  <a:schemeClr val="tx1"/>
                </a:solidFill>
                <a:latin typeface="Corbel" pitchFamily="34" charset="0"/>
              </a:rPr>
              <a:t>,</a:t>
            </a:r>
            <a:r>
              <a:rPr lang="en-US" sz="2400" b="1" dirty="0" err="1" smtClean="0">
                <a:solidFill>
                  <a:srgbClr val="00B050"/>
                </a:solidFill>
                <a:latin typeface="Corbel" pitchFamily="34" charset="0"/>
              </a:rPr>
              <a:t>”bottom”</a:t>
            </a:r>
            <a:r>
              <a:rPr lang="en-US" sz="2400" b="1" dirty="0" err="1" smtClean="0">
                <a:solidFill>
                  <a:schemeClr val="tx1"/>
                </a:solidFill>
                <a:latin typeface="Corbel" pitchFamily="34" charset="0"/>
              </a:rPr>
              <a:t>,</a:t>
            </a:r>
            <a:r>
              <a:rPr lang="en-US" sz="2400" b="1" dirty="0" err="1" smtClean="0">
                <a:solidFill>
                  <a:srgbClr val="00B050"/>
                </a:solidFill>
                <a:latin typeface="Corbel" pitchFamily="34" charset="0"/>
              </a:rPr>
              <a:t>”left”</a:t>
            </a:r>
            <a:r>
              <a:rPr lang="en-US" sz="2400" b="1" dirty="0" err="1" smtClean="0">
                <a:solidFill>
                  <a:schemeClr val="tx1"/>
                </a:solidFill>
                <a:latin typeface="Corbel" pitchFamily="34" charset="0"/>
              </a:rPr>
              <a:t>,</a:t>
            </a:r>
            <a:r>
              <a:rPr lang="en-US" sz="2400" b="1" dirty="0" err="1" smtClean="0">
                <a:solidFill>
                  <a:srgbClr val="00B050"/>
                </a:solidFill>
                <a:latin typeface="Corbel" pitchFamily="34" charset="0"/>
              </a:rPr>
              <a:t>”right</a:t>
            </a:r>
            <a:r>
              <a:rPr lang="en-US" sz="2400" b="1" dirty="0" smtClean="0">
                <a:solidFill>
                  <a:srgbClr val="00B050"/>
                </a:solidFill>
                <a:latin typeface="Corbel" pitchFamily="34" charset="0"/>
              </a:rPr>
              <a:t>”</a:t>
            </a:r>
          </a:p>
          <a:p>
            <a:pPr marL="0" indent="0">
              <a:buNone/>
            </a:pPr>
            <a:endParaRPr lang="en-IN" dirty="0"/>
          </a:p>
        </p:txBody>
      </p:sp>
      <p:pic>
        <p:nvPicPr>
          <p:cNvPr id="4" name="Picture 3" descr="html-1024x576.jpg"/>
          <p:cNvPicPr>
            <a:picLocks noChangeAspect="1"/>
          </p:cNvPicPr>
          <p:nvPr/>
        </p:nvPicPr>
        <p:blipFill>
          <a:blip r:embed="rId2" cstate="print"/>
          <a:stretch>
            <a:fillRect/>
          </a:stretch>
        </p:blipFill>
        <p:spPr>
          <a:xfrm>
            <a:off x="7500958" y="214290"/>
            <a:ext cx="1476353" cy="928694"/>
          </a:xfrm>
          <a:prstGeom prst="rect">
            <a:avLst/>
          </a:prstGeom>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4282" y="214290"/>
            <a:ext cx="964060"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51307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7255</TotalTime>
  <Words>1286</Words>
  <Application>Microsoft Office PowerPoint</Application>
  <PresentationFormat>On-screen Show (4:3)</PresentationFormat>
  <Paragraphs>237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Slide 1</vt:lpstr>
      <vt:lpstr>Today’s Agenda</vt:lpstr>
      <vt:lpstr>How To Display Images?</vt:lpstr>
      <vt:lpstr>How browser loads images?</vt:lpstr>
      <vt:lpstr> Attributes Of &lt;img&gt; Tag</vt:lpstr>
      <vt:lpstr> Resizing The Image</vt:lpstr>
      <vt:lpstr>The alt And title Attributes</vt:lpstr>
      <vt:lpstr>The alt And title Attributes</vt:lpstr>
      <vt:lpstr> The align Attribute</vt:lpstr>
      <vt:lpstr> The border Attribute</vt:lpstr>
      <vt:lpstr>The border Attribute</vt:lpstr>
      <vt:lpstr> Using Image As Hyperlink</vt:lpstr>
      <vt:lpstr>What are Lists?</vt:lpstr>
      <vt:lpstr>Types Of Lists In HTML</vt:lpstr>
      <vt:lpstr>UnOrdered Lists In HTML</vt:lpstr>
      <vt:lpstr>Syntax For Unordered List</vt:lpstr>
      <vt:lpstr>Changing “bullets”</vt:lpstr>
      <vt:lpstr>Ordered Lists In HTML</vt:lpstr>
      <vt:lpstr>Syntax For Ordered List</vt:lpstr>
      <vt:lpstr>Changing “numbers”</vt:lpstr>
      <vt:lpstr>Beginning ordered lists  with numbers other than 1</vt:lpstr>
      <vt:lpstr>Beginning ordered lists  with numbers other than 1</vt:lpstr>
      <vt:lpstr>Nested Lists</vt:lpstr>
      <vt:lpstr>Code</vt:lpstr>
      <vt:lpstr>Definition Lists</vt:lpstr>
      <vt:lpstr>Syntax</vt:lpstr>
      <vt:lpstr>Example</vt:lpstr>
      <vt:lpstr>The Result</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543</cp:revision>
  <dcterms:created xsi:type="dcterms:W3CDTF">2016-02-04T12:02:26Z</dcterms:created>
  <dcterms:modified xsi:type="dcterms:W3CDTF">2020-06-29T07:42:27Z</dcterms:modified>
</cp:coreProperties>
</file>