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457" r:id="rId4"/>
    <p:sldId id="458" r:id="rId5"/>
    <p:sldId id="459" r:id="rId6"/>
    <p:sldId id="460" r:id="rId7"/>
    <p:sldId id="461" r:id="rId8"/>
    <p:sldId id="462" r:id="rId9"/>
    <p:sldId id="496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7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smtClean="0">
                <a:solidFill>
                  <a:srgbClr val="FF0000"/>
                </a:solidFill>
                <a:latin typeface="Corbel" pitchFamily="34" charset="0"/>
              </a:rPr>
              <a:t>Lecture-4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Size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Font size </a:t>
            </a:r>
            <a:r>
              <a:rPr lang="en-US" sz="2400" dirty="0" smtClean="0">
                <a:latin typeface="Corbel" pitchFamily="34" charset="0"/>
              </a:rPr>
              <a:t>can also be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relative</a:t>
            </a:r>
            <a:r>
              <a:rPr lang="en-US" sz="2400" dirty="0" smtClean="0">
                <a:latin typeface="Corbel" pitchFamily="34" charset="0"/>
              </a:rPr>
              <a:t> i.e.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larger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smaller</a:t>
            </a:r>
            <a:r>
              <a:rPr lang="en-US" sz="2400" dirty="0" smtClean="0">
                <a:latin typeface="Corbel" pitchFamily="34" charset="0"/>
              </a:rPr>
              <a:t> than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current font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this we just need to add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+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-</a:t>
            </a:r>
            <a:r>
              <a:rPr lang="en-US" sz="2400" dirty="0" smtClean="0">
                <a:latin typeface="Corbel" pitchFamily="34" charset="0"/>
              </a:rPr>
              <a:t>  before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US" sz="2400" dirty="0" smtClean="0">
                <a:latin typeface="Corbel" pitchFamily="34" charset="0"/>
              </a:rPr>
              <a:t> of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“size” </a:t>
            </a:r>
            <a:r>
              <a:rPr lang="en-US" sz="2400" dirty="0" smtClean="0">
                <a:latin typeface="Corbel" pitchFamily="34" charset="0"/>
              </a:rPr>
              <a:t>attribute.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&lt;font size=“+2”&gt;This is a sample text&lt;/font&gt;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means we are asking the browser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increase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font size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</a:t>
            </a:r>
            <a:r>
              <a:rPr lang="en-US" sz="2400" dirty="0" smtClean="0">
                <a:latin typeface="Corbel" pitchFamily="34" charset="0"/>
              </a:rPr>
              <a:t> more than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current size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dirty="0">
                <a:latin typeface="Corbel" pitchFamily="34" charset="0"/>
              </a:rPr>
              <a:t>change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font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dirty="0">
                <a:latin typeface="Corbel" pitchFamily="34" charset="0"/>
              </a:rPr>
              <a:t>the text on </a:t>
            </a:r>
            <a:r>
              <a:rPr lang="en-IN" sz="2400" dirty="0" smtClean="0">
                <a:latin typeface="Corbel" pitchFamily="34" charset="0"/>
              </a:rPr>
              <a:t>our </a:t>
            </a:r>
            <a:r>
              <a:rPr lang="en-IN" sz="2400" dirty="0">
                <a:latin typeface="Corbel" pitchFamily="34" charset="0"/>
              </a:rPr>
              <a:t>webpages, </a:t>
            </a:r>
            <a:r>
              <a:rPr lang="en-IN" sz="2400" dirty="0" smtClean="0">
                <a:latin typeface="Corbel" pitchFamily="34" charset="0"/>
              </a:rPr>
              <a:t>we </a:t>
            </a:r>
            <a:r>
              <a:rPr lang="en-IN" sz="2400" dirty="0">
                <a:latin typeface="Corbel" pitchFamily="34" charset="0"/>
              </a:rPr>
              <a:t>simply embed the text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&lt;font&gt; </a:t>
            </a:r>
            <a:r>
              <a:rPr lang="en-IN" sz="2400" dirty="0">
                <a:latin typeface="Corbel" pitchFamily="34" charset="0"/>
              </a:rPr>
              <a:t>element and add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”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” </a:t>
            </a:r>
            <a:r>
              <a:rPr lang="en-IN" sz="2400" dirty="0" smtClean="0">
                <a:latin typeface="Corbel" pitchFamily="34" charset="0"/>
              </a:rPr>
              <a:t>attribute.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There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two different methods </a:t>
            </a:r>
            <a:r>
              <a:rPr lang="en-IN" sz="2400" dirty="0">
                <a:latin typeface="Corbel" pitchFamily="34" charset="0"/>
              </a:rPr>
              <a:t>of entering the value for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”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” </a:t>
            </a:r>
            <a:r>
              <a:rPr lang="en-IN" sz="2400" dirty="0">
                <a:latin typeface="Corbel" pitchFamily="34" charset="0"/>
              </a:rPr>
              <a:t> attribute.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dirty="0">
                <a:latin typeface="Corbel" pitchFamily="34" charset="0"/>
              </a:rPr>
              <a:t>easiest way is to use any one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140 official recognized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names</a:t>
            </a:r>
            <a:r>
              <a:rPr lang="en-IN" sz="2400" dirty="0">
                <a:latin typeface="Corbel" pitchFamily="34" charset="0"/>
              </a:rPr>
              <a:t> which make up part of the so-called </a:t>
            </a:r>
            <a:r>
              <a:rPr lang="en-IN" sz="2400" dirty="0" err="1" smtClean="0"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err="1" smtClean="0">
                <a:latin typeface="Corbel" pitchFamily="34" charset="0"/>
              </a:rPr>
              <a:t>pallette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&lt;font color=“green”&gt;This is a sample text&lt;/font&gt; 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stmt tells the browser to set the font color to green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9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Another way is to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hexadecimal format </a:t>
            </a:r>
            <a:r>
              <a:rPr lang="en-US" sz="2400" dirty="0" smtClean="0">
                <a:latin typeface="Corbel" pitchFamily="34" charset="0"/>
              </a:rPr>
              <a:t>for color values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hexadecimal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code </a:t>
            </a:r>
            <a:r>
              <a:rPr lang="en-IN" sz="2400" dirty="0">
                <a:latin typeface="Corbel" pitchFamily="34" charset="0"/>
              </a:rPr>
              <a:t>is basically just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six-digit code </a:t>
            </a:r>
            <a:r>
              <a:rPr lang="en-IN" sz="2400" dirty="0">
                <a:latin typeface="Corbel" pitchFamily="34" charset="0"/>
              </a:rPr>
              <a:t>using any number from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0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9</a:t>
            </a:r>
            <a:r>
              <a:rPr lang="en-IN" sz="2400" dirty="0">
                <a:latin typeface="Corbel" pitchFamily="34" charset="0"/>
              </a:rPr>
              <a:t> or any letter from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 through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The code applies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RGB</a:t>
            </a:r>
            <a:r>
              <a:rPr lang="en-IN" sz="2400" dirty="0">
                <a:latin typeface="Corbel" pitchFamily="34" charset="0"/>
              </a:rPr>
              <a:t> (red, green, blue) </a:t>
            </a:r>
            <a:r>
              <a:rPr lang="en-IN" sz="2400" dirty="0" err="1"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 system where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first two digits </a:t>
            </a:r>
            <a:r>
              <a:rPr lang="en-IN" sz="2400" dirty="0">
                <a:latin typeface="Corbel" pitchFamily="34" charset="0"/>
              </a:rPr>
              <a:t>control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red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second two digits </a:t>
            </a:r>
            <a:r>
              <a:rPr lang="en-IN" sz="2400" dirty="0">
                <a:latin typeface="Corbel" pitchFamily="34" charset="0"/>
              </a:rPr>
              <a:t>control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green</a:t>
            </a:r>
            <a:r>
              <a:rPr lang="en-IN" sz="2400" dirty="0">
                <a:latin typeface="Corbel" pitchFamily="34" charset="0"/>
              </a:rPr>
              <a:t> and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last two digits </a:t>
            </a:r>
            <a:r>
              <a:rPr lang="en-IN" sz="2400" dirty="0">
                <a:latin typeface="Corbel" pitchFamily="34" charset="0"/>
              </a:rPr>
              <a:t>control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blue</a:t>
            </a:r>
            <a:r>
              <a:rPr lang="en-IN" sz="2400" dirty="0">
                <a:latin typeface="Corbel" pitchFamily="34" charset="0"/>
              </a:rPr>
              <a:t>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As </a:t>
            </a:r>
            <a:r>
              <a:rPr lang="en-IN" sz="2400" dirty="0">
                <a:latin typeface="Corbel" pitchFamily="34" charset="0"/>
              </a:rPr>
              <a:t>a basic example,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#ff0000 = bright red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#00ff00 = bright green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#0000ff = bright blue</a:t>
            </a:r>
            <a:r>
              <a:rPr lang="en-IN" sz="2400" dirty="0">
                <a:latin typeface="Corbel" pitchFamily="34" charset="0"/>
              </a:rPr>
              <a:t>. </a:t>
            </a:r>
            <a:endParaRPr lang="en-IN" sz="2400" dirty="0" smtClean="0">
              <a:latin typeface="Corbel" pitchFamily="34" charset="0"/>
            </a:endParaRPr>
          </a:p>
          <a:p>
            <a:pPr marL="0" lvl="0" indent="0"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font color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=“#00ff00”&gt;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This is a sample text&lt;/font&gt; 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96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28792008"/>
              </p:ext>
            </p:extLst>
          </p:nvPr>
        </p:nvGraphicFramePr>
        <p:xfrm>
          <a:off x="-8632" y="11213"/>
          <a:ext cx="9152631" cy="5513144"/>
        </p:xfrm>
        <a:graphic>
          <a:graphicData uri="http://schemas.openxmlformats.org/drawingml/2006/table">
            <a:tbl>
              <a:tblPr/>
              <a:tblGrid>
                <a:gridCol w="3050877"/>
                <a:gridCol w="3050877"/>
                <a:gridCol w="3050877"/>
              </a:tblGrid>
              <a:tr h="339001">
                <a:tc>
                  <a:txBody>
                    <a:bodyPr/>
                    <a:lstStyle/>
                    <a:p>
                      <a:r>
                        <a:rPr lang="en-IN" sz="1700" dirty="0" err="1"/>
                        <a:t>Color</a:t>
                      </a:r>
                      <a:r>
                        <a:rPr lang="en-IN" sz="1700" dirty="0"/>
                        <a:t> Name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HEX Code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Color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black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#000000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#ffffff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#ff0000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blue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#0000ff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green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#008000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yellow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#ffff00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orange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#ffa500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violet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#ee82ee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purple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#800080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pink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#ffc0cb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#c0c0c0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#ffd700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gray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#808080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aqua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#00ffff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skyblue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#87ceeb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EEB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lightblue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#add8e6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8E6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fuchsia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#ff00ff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khaki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#f0e68c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5631631"/>
            <a:ext cx="8892480" cy="6771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rbel" pitchFamily="34" charset="0"/>
              </a:rPr>
              <a:t>HTML Supports </a:t>
            </a:r>
            <a:r>
              <a:rPr lang="en-US" sz="2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rbel" pitchFamily="34" charset="0"/>
              </a:rPr>
              <a:t>140 standard colors</a:t>
            </a:r>
            <a:r>
              <a:rPr lang="en-US" sz="2000" dirty="0" smtClean="0">
                <a:solidFill>
                  <a:schemeClr val="bg1"/>
                </a:solidFill>
                <a:latin typeface="Corbel" pitchFamily="34" charset="0"/>
              </a:rPr>
              <a:t>. To et their list visit the following page</a:t>
            </a:r>
            <a:endParaRPr lang="en-US" sz="2000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IN" b="1" dirty="0" smtClean="0">
                <a:solidFill>
                  <a:schemeClr val="bg1"/>
                </a:solidFill>
                <a:latin typeface="Corbel" pitchFamily="34" charset="0"/>
              </a:rPr>
              <a:t>https://www.w3schools.com/colors/colors_names.asp</a:t>
            </a:r>
            <a:endParaRPr lang="en-IN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6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&lt;body&gt;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tag has following important attributes: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bgcolor</a:t>
            </a:r>
            <a:r>
              <a:rPr lang="en-US" sz="2400" dirty="0" smtClean="0">
                <a:solidFill>
                  <a:srgbClr val="92D050"/>
                </a:solidFill>
                <a:latin typeface="Corbel" pitchFamily="34" charset="0"/>
              </a:rPr>
              <a:t> :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used to set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Background Color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=“blue” 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=“#0000FF” &gt;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getting names of all colors , visit: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Corbel" pitchFamily="34" charset="0"/>
              </a:rPr>
              <a:t>https://www.w3schools.com/colors/colors_names.asp</a:t>
            </a:r>
          </a:p>
          <a:p>
            <a:pPr marL="0" indent="0">
              <a:buNone/>
            </a:pPr>
            <a:endParaRPr lang="en-IN" u="sn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13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2.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text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used to set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text color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text=“crimson” 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text=“#DC143C” &gt;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getting names of all colors , visit:</a:t>
            </a:r>
          </a:p>
          <a:p>
            <a:r>
              <a:rPr lang="en-IN" sz="2400" b="1" u="sng" dirty="0" smtClean="0">
                <a:solidFill>
                  <a:schemeClr val="tx1"/>
                </a:solidFill>
                <a:latin typeface="Corbel" pitchFamily="34" charset="0"/>
              </a:rPr>
              <a:t>https://www.w3schools.com/colors/colors_names.asp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9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3.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background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used to set the background image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background=“mypic.jpg” &gt;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 important point to understand here is that the image specified in the </a:t>
            </a:r>
            <a:r>
              <a:rPr lang="en-US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“background”</a:t>
            </a:r>
            <a:r>
              <a:rPr lang="en-US" sz="2400" dirty="0" smtClean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tiles itself i.e. it repeats itself to fill the entire page.</a:t>
            </a:r>
          </a:p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To overcome this we use CSS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0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4.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link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 used to set the color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unvisited links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link=“green” &gt;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This changes the </a:t>
            </a:r>
            <a:r>
              <a:rPr lang="en-IN" sz="2400" dirty="0" err="1"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 of all of the non-visited links on </a:t>
            </a:r>
            <a:r>
              <a:rPr lang="en-IN" sz="2400" dirty="0" smtClean="0">
                <a:latin typeface="Corbel" pitchFamily="34" charset="0"/>
              </a:rPr>
              <a:t>our page to green.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98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5.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alink</a:t>
            </a:r>
            <a:r>
              <a:rPr lang="en-US" sz="2400" dirty="0" smtClean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 used to set the color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active links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alink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=“maroon” &gt;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This changes the </a:t>
            </a:r>
            <a:r>
              <a:rPr lang="en-IN" sz="2400" dirty="0" err="1"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 of all </a:t>
            </a:r>
            <a:r>
              <a:rPr lang="en-IN" sz="2400" dirty="0" smtClean="0">
                <a:latin typeface="Corbel" pitchFamily="34" charset="0"/>
              </a:rPr>
              <a:t>active links, </a:t>
            </a:r>
            <a:r>
              <a:rPr lang="en-IN" sz="2400" dirty="0">
                <a:latin typeface="Corbel" pitchFamily="34" charset="0"/>
              </a:rPr>
              <a:t>which is a link that has just been clicked on by a user's </a:t>
            </a:r>
            <a:r>
              <a:rPr lang="en-IN" sz="2400" dirty="0" smtClean="0">
                <a:latin typeface="Corbel" pitchFamily="34" charset="0"/>
              </a:rPr>
              <a:t>mouse on our page, to maroon.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1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6.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v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link</a:t>
            </a:r>
            <a:r>
              <a:rPr lang="en-US" sz="2400" dirty="0" smtClean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 used to set the color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visited links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link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=“yellow” &gt;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This changes the </a:t>
            </a:r>
            <a:r>
              <a:rPr lang="en-IN" sz="2400" dirty="0" err="1"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 of all </a:t>
            </a:r>
            <a:r>
              <a:rPr lang="en-IN" sz="2400" dirty="0" smtClean="0">
                <a:latin typeface="Corbel" pitchFamily="34" charset="0"/>
              </a:rPr>
              <a:t>visited links, on our page, to yellow.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6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to handle fonts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How to work with background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latin typeface="Corbel" pitchFamily="34" charset="0"/>
              </a:rPr>
              <a:t>How to print special characters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&lt;center&gt;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center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 is used to </a:t>
            </a:r>
            <a:r>
              <a:rPr lang="en-IN" sz="2400" dirty="0" err="1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-align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HTML elements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&lt;center&gt;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Corbel" pitchFamily="34" charset="0"/>
              </a:rPr>
              <a:t>&lt;!– other tags and data - - 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&lt;/center&gt;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&lt;/body&gt;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4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Printing Special Characters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Since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itself uses certain characters for its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so normally browser 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will not display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them.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But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allows us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display these characters. 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order to do this,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use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entities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Entities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are written in the following format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&amp;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&amp;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numeric_code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25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Printing Special Characters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9001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Some commonly used entities are: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&amp;amp;</a:t>
            </a:r>
          </a:p>
          <a:p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	</a:t>
            </a:r>
            <a:r>
              <a:rPr lang="en-IN" sz="2400" dirty="0" smtClean="0">
                <a:latin typeface="Corbel" pitchFamily="34" charset="0"/>
              </a:rPr>
              <a:t>For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rgbClr val="92D050"/>
                </a:solidFill>
                <a:latin typeface="Corbel" pitchFamily="34" charset="0"/>
              </a:rPr>
              <a:t>&amp;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character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lt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 smtClean="0">
                <a:latin typeface="Corbel" pitchFamily="34" charset="0"/>
              </a:rPr>
              <a:t>	For </a:t>
            </a:r>
            <a:r>
              <a:rPr lang="en-IN" sz="2400" dirty="0" smtClean="0">
                <a:solidFill>
                  <a:srgbClr val="92D050"/>
                </a:solidFill>
                <a:latin typeface="Corbel" pitchFamily="34" charset="0"/>
              </a:rPr>
              <a:t>&lt;</a:t>
            </a:r>
            <a:r>
              <a:rPr lang="en-IN" sz="2400" dirty="0" smtClean="0">
                <a:latin typeface="Corbel" pitchFamily="34" charset="0"/>
              </a:rPr>
              <a:t> character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gt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 smtClean="0">
                <a:latin typeface="Corbel" pitchFamily="34" charset="0"/>
              </a:rPr>
              <a:t>	For </a:t>
            </a:r>
            <a:r>
              <a:rPr lang="en-IN" sz="2400" dirty="0" smtClean="0">
                <a:solidFill>
                  <a:srgbClr val="92D050"/>
                </a:solidFill>
                <a:latin typeface="Corbel" pitchFamily="34" charset="0"/>
              </a:rPr>
              <a:t>&gt;</a:t>
            </a:r>
            <a:r>
              <a:rPr lang="en-IN" sz="2400" dirty="0" smtClean="0">
                <a:latin typeface="Corbel" pitchFamily="34" charset="0"/>
              </a:rPr>
              <a:t> character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quot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 smtClean="0">
                <a:latin typeface="Corbel" pitchFamily="34" charset="0"/>
              </a:rPr>
              <a:t>	For </a:t>
            </a:r>
            <a:r>
              <a:rPr lang="en-IN" sz="2400" dirty="0" smtClean="0">
                <a:solidFill>
                  <a:srgbClr val="92D050"/>
                </a:solidFill>
                <a:latin typeface="Corbel" pitchFamily="34" charset="0"/>
              </a:rPr>
              <a:t>"</a:t>
            </a:r>
            <a:r>
              <a:rPr lang="en-IN" sz="2400" dirty="0" smtClean="0">
                <a:latin typeface="Corbel" pitchFamily="34" charset="0"/>
              </a:rPr>
              <a:t> character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nbsp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 smtClean="0">
                <a:latin typeface="Corbel" pitchFamily="34" charset="0"/>
              </a:rPr>
              <a:t>	This is a space when we want more than one space between things</a:t>
            </a:r>
          </a:p>
        </p:txBody>
      </p:sp>
    </p:spTree>
    <p:extLst>
      <p:ext uri="{BB962C8B-B14F-4D97-AF65-F5344CB8AC3E}">
        <p14:creationId xmlns:p14="http://schemas.microsoft.com/office/powerpoint/2010/main" xmlns="" val="16853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Printing Special Characters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a complete list of all special characters , visit the following page: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u="sng" dirty="0">
                <a:solidFill>
                  <a:schemeClr val="tx1"/>
                </a:solidFill>
                <a:latin typeface="Corbel" pitchFamily="34" charset="0"/>
              </a:rPr>
              <a:t>http://www.degraeve.com/reference/specialcharacters.php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7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Using </a:t>
            </a:r>
            <a:r>
              <a:rPr lang="en-US" sz="2400" b="1" smtClean="0">
                <a:solidFill>
                  <a:srgbClr val="0070C0"/>
                </a:solidFill>
                <a:latin typeface="Corbel" pitchFamily="34" charset="0"/>
              </a:rPr>
              <a:t>HTML Tables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element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&lt;font&gt;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inline element </a:t>
            </a:r>
            <a:r>
              <a:rPr lang="en-IN" sz="2400" dirty="0">
                <a:latin typeface="Corbel" pitchFamily="34" charset="0"/>
              </a:rPr>
              <a:t>used to change </a:t>
            </a:r>
            <a:r>
              <a:rPr lang="en-IN" sz="2400" dirty="0" smtClean="0">
                <a:latin typeface="Corbel" pitchFamily="34" charset="0"/>
              </a:rPr>
              <a:t>3 things:</a:t>
            </a:r>
          </a:p>
          <a:p>
            <a:pPr marL="514350" indent="-514350"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font sizes</a:t>
            </a:r>
          </a:p>
          <a:p>
            <a:pPr marL="514350" indent="-514350"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font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colors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endParaRPr lang="en-IN" sz="20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font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styles </a:t>
            </a:r>
            <a:endParaRPr lang="en-IN" sz="20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But </a:t>
            </a:r>
            <a:r>
              <a:rPr lang="en-IN" sz="2400" dirty="0">
                <a:latin typeface="Corbel" pitchFamily="34" charset="0"/>
              </a:rPr>
              <a:t>it is deprecated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dirty="0" smtClean="0">
                <a:latin typeface="Corbel" pitchFamily="34" charset="0"/>
              </a:rPr>
              <a:t>favour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cascading style sheets</a:t>
            </a:r>
            <a:r>
              <a:rPr lang="en-IN" sz="2400" dirty="0">
                <a:latin typeface="Corbel" pitchFamily="34" charset="0"/>
              </a:rPr>
              <a:t>. </a:t>
            </a: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dirty="0">
                <a:latin typeface="Corbel" pitchFamily="34" charset="0"/>
              </a:rPr>
              <a:t>reason for this is simple: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 gives us </a:t>
            </a:r>
            <a:r>
              <a:rPr lang="en-IN" sz="2400" dirty="0">
                <a:latin typeface="Corbel" pitchFamily="34" charset="0"/>
              </a:rPr>
              <a:t>much more flexibility and many more styling options than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&lt;font&gt; </a:t>
            </a:r>
            <a:r>
              <a:rPr lang="en-IN" sz="2400" dirty="0">
                <a:latin typeface="Corbel" pitchFamily="34" charset="0"/>
              </a:rPr>
              <a:t>element.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11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Since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&lt;font&gt; </a:t>
            </a:r>
            <a:r>
              <a:rPr lang="en-IN" sz="2400" dirty="0" smtClean="0">
                <a:latin typeface="Corbel" pitchFamily="34" charset="0"/>
              </a:rPr>
              <a:t>tag is used to change only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size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, it has 3 attributes : “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face</a:t>
            </a:r>
            <a:r>
              <a:rPr lang="en-IN" sz="2400" dirty="0" err="1" smtClean="0">
                <a:latin typeface="Corbel" pitchFamily="34" charset="0"/>
              </a:rPr>
              <a:t>”,”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size</a:t>
            </a:r>
            <a:r>
              <a:rPr lang="en-IN" sz="2400" dirty="0" smtClean="0">
                <a:latin typeface="Corbel" pitchFamily="34" charset="0"/>
              </a:rPr>
              <a:t>” and “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u="sng" dirty="0" smtClean="0">
                <a:latin typeface="Corbel" pitchFamily="34" charset="0"/>
              </a:rPr>
              <a:t>Syntax:</a:t>
            </a:r>
            <a:endParaRPr lang="en-IN" sz="2400" b="1" u="sng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&lt;font face=“. . .” size=“ . . .” color=“. . .”&gt;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Corbel" pitchFamily="34" charset="0"/>
              </a:rPr>
              <a:t>some text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&lt;/font&gt;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60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Face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default </a:t>
            </a:r>
            <a:r>
              <a:rPr lang="en-US" sz="2400" dirty="0" smtClean="0">
                <a:latin typeface="Corbel" pitchFamily="34" charset="0"/>
              </a:rPr>
              <a:t>browsers use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Times New Roman</a:t>
            </a:r>
            <a:r>
              <a:rPr lang="en-US" sz="2400" dirty="0" smtClean="0">
                <a:latin typeface="Corbel" pitchFamily="34" charset="0"/>
              </a:rPr>
              <a:t>” as their default font.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But if needed we can change it to any other font by using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“face” </a:t>
            </a:r>
            <a:r>
              <a:rPr lang="en-US" sz="2400" dirty="0" smtClean="0">
                <a:latin typeface="Corbel" pitchFamily="34" charset="0"/>
              </a:rPr>
              <a:t>attribute of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&lt;font&gt; </a:t>
            </a:r>
            <a:r>
              <a:rPr lang="en-US" sz="2400" dirty="0" smtClean="0">
                <a:latin typeface="Corbel" pitchFamily="34" charset="0"/>
              </a:rPr>
              <a:t>tag.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 As value for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“face” 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attribute </a:t>
            </a:r>
            <a:r>
              <a:rPr lang="en-IN" sz="2400" dirty="0" smtClean="0">
                <a:latin typeface="Corbel" pitchFamily="34" charset="0"/>
              </a:rPr>
              <a:t>we can </a:t>
            </a:r>
            <a:r>
              <a:rPr lang="en-IN" sz="2400" dirty="0">
                <a:latin typeface="Corbel" pitchFamily="34" charset="0"/>
              </a:rPr>
              <a:t>use any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specific font name </a:t>
            </a:r>
            <a:r>
              <a:rPr lang="en-IN" sz="2400" dirty="0">
                <a:latin typeface="Corbel" pitchFamily="34" charset="0"/>
              </a:rPr>
              <a:t>such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as</a:t>
            </a:r>
            <a:r>
              <a:rPr lang="en-I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verdana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", "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arial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", "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georgia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", "bookman old style", "comic sans ms" </a:t>
            </a:r>
            <a:r>
              <a:rPr lang="en-IN" sz="2400" dirty="0">
                <a:latin typeface="Corbel" pitchFamily="34" charset="0"/>
              </a:rPr>
              <a:t>and many more.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Alternatively  </a:t>
            </a:r>
            <a:r>
              <a:rPr lang="en-IN" sz="2400" dirty="0">
                <a:latin typeface="Corbel" pitchFamily="34" charset="0"/>
              </a:rPr>
              <a:t>may use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generic font styles </a:t>
            </a:r>
            <a:r>
              <a:rPr lang="en-IN" sz="2400" dirty="0">
                <a:latin typeface="Corbel" pitchFamily="34" charset="0"/>
              </a:rPr>
              <a:t>such 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"serif", "sans-serif", "cursive", "fantasy" and "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monospace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  <a:r>
              <a:rPr lang="en-IN" sz="2400" dirty="0">
                <a:latin typeface="Corbel" pitchFamily="34" charset="0"/>
              </a:rPr>
              <a:t>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3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&lt;font face=“</a:t>
            </a:r>
            <a:r>
              <a:rPr lang="en-US" sz="2000" b="1" dirty="0" err="1" smtClean="0">
                <a:solidFill>
                  <a:srgbClr val="C00000"/>
                </a:solidFill>
                <a:latin typeface="Corbel" pitchFamily="34" charset="0"/>
              </a:rPr>
              <a:t>arial,helvetica,verdana,sans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-serif”&gt;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This is a demo text.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&lt;/font&gt;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The above example instructs the browser to display the contained text in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arial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helvetica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verdana</a:t>
            </a:r>
            <a:r>
              <a:rPr lang="en-US" sz="2400" dirty="0" smtClean="0">
                <a:latin typeface="Corbel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If none of them is present then in any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sans-serif</a:t>
            </a:r>
            <a:r>
              <a:rPr lang="en-US" sz="2400" dirty="0" smtClean="0">
                <a:latin typeface="Corbel" pitchFamily="34" charset="0"/>
              </a:rPr>
              <a:t>” font.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5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Size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dirty="0">
                <a:latin typeface="Corbel" pitchFamily="34" charset="0"/>
              </a:rPr>
              <a:t>change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font size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 on </a:t>
            </a:r>
            <a:r>
              <a:rPr lang="en-IN" sz="2400" dirty="0" smtClean="0">
                <a:latin typeface="Corbel" pitchFamily="34" charset="0"/>
              </a:rPr>
              <a:t>our </a:t>
            </a:r>
            <a:r>
              <a:rPr lang="en-IN" sz="2400" dirty="0">
                <a:latin typeface="Corbel" pitchFamily="34" charset="0"/>
              </a:rPr>
              <a:t>webpages, </a:t>
            </a:r>
            <a:r>
              <a:rPr lang="en-IN" sz="2400" dirty="0" smtClean="0">
                <a:latin typeface="Corbel" pitchFamily="34" charset="0"/>
              </a:rPr>
              <a:t>we </a:t>
            </a:r>
            <a:r>
              <a:rPr lang="en-IN" sz="2400" dirty="0">
                <a:latin typeface="Corbel" pitchFamily="34" charset="0"/>
              </a:rPr>
              <a:t>simply embed the text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&lt;font&gt; </a:t>
            </a:r>
            <a:r>
              <a:rPr lang="en-IN" sz="2400" dirty="0">
                <a:latin typeface="Corbel" pitchFamily="34" charset="0"/>
              </a:rPr>
              <a:t>element and add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”size” </a:t>
            </a:r>
            <a:r>
              <a:rPr lang="en-IN" sz="2400" dirty="0" smtClean="0">
                <a:latin typeface="Corbel" pitchFamily="34" charset="0"/>
              </a:rPr>
              <a:t>attribute </a:t>
            </a:r>
            <a:r>
              <a:rPr lang="en-IN" sz="2400" dirty="0">
                <a:latin typeface="Corbel" pitchFamily="34" charset="0"/>
              </a:rPr>
              <a:t>with a value between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1 </a:t>
            </a:r>
            <a:r>
              <a:rPr lang="en-IN" sz="2400" dirty="0">
                <a:latin typeface="Corbel" pitchFamily="34" charset="0"/>
              </a:rPr>
              <a:t>(very small)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7</a:t>
            </a:r>
            <a:r>
              <a:rPr lang="en-IN" sz="2400" dirty="0">
                <a:latin typeface="Corbel" pitchFamily="34" charset="0"/>
              </a:rPr>
              <a:t> (very big) 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&lt;font size=“n” &gt; some text &lt;/font&gt;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Here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‘n’ </a:t>
            </a:r>
            <a:r>
              <a:rPr lang="en-US" sz="2400" dirty="0" smtClean="0">
                <a:latin typeface="Corbel" pitchFamily="34" charset="0"/>
              </a:rPr>
              <a:t>denotes a numeric value from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1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7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01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Size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&lt;font size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=“4”&gt;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This is a sample text&lt;/font&gt; </a:t>
            </a:r>
          </a:p>
          <a:p>
            <a:pPr algn="just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code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“size”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attribute to set the type size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algn="just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But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might ask,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"Four what?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4 inches? 4 points? 4 pixels?"</a:t>
            </a:r>
          </a:p>
          <a:p>
            <a:pPr algn="just"/>
            <a:endParaRPr lang="en-IN" sz="24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algn="just"/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answer is "none of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above.”</a:t>
            </a:r>
          </a:p>
          <a:p>
            <a:pPr lvl="0" algn="just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just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34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Font Size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fact,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“size”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attribute allows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set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our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font to an abstract size ranging from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7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lvl="0" algn="just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 algn="just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 algn="just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exact type size corresponding to each of these values is left to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our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browser. 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 algn="just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 algn="just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 algn="just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can't be sure, for example, 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size=“4”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will give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12 point typeface;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know only 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size=“4”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will be bigger than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size=“3” 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34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7307</TotalTime>
  <Words>1029</Words>
  <Application>Microsoft Office PowerPoint</Application>
  <PresentationFormat>On-screen Show (4:3)</PresentationFormat>
  <Paragraphs>240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Fonts In HTML</vt:lpstr>
      <vt:lpstr>General Syntax</vt:lpstr>
      <vt:lpstr>Font Face</vt:lpstr>
      <vt:lpstr>Example</vt:lpstr>
      <vt:lpstr>Font Size</vt:lpstr>
      <vt:lpstr>Font Size</vt:lpstr>
      <vt:lpstr>Font Size</vt:lpstr>
      <vt:lpstr>Font Size</vt:lpstr>
      <vt:lpstr>Font Color</vt:lpstr>
      <vt:lpstr>Font Color</vt:lpstr>
      <vt:lpstr>Slide 13</vt:lpstr>
      <vt:lpstr>Impt Attributes Of Body Tag</vt:lpstr>
      <vt:lpstr>Impt Attributes Of Body Tag</vt:lpstr>
      <vt:lpstr>Impt Attributes Of Body Tag</vt:lpstr>
      <vt:lpstr>Impt Attributes Of Body Tag</vt:lpstr>
      <vt:lpstr>Impt Attributes Of Body Tag</vt:lpstr>
      <vt:lpstr>Impt Attributes Of Body Tag</vt:lpstr>
      <vt:lpstr>The &lt;center&gt; Tag</vt:lpstr>
      <vt:lpstr>Printing Special Characters</vt:lpstr>
      <vt:lpstr>Printing Special Characters</vt:lpstr>
      <vt:lpstr>Printing Special Characters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552</cp:revision>
  <dcterms:created xsi:type="dcterms:W3CDTF">2016-02-04T12:02:26Z</dcterms:created>
  <dcterms:modified xsi:type="dcterms:W3CDTF">2020-07-03T07:16:00Z</dcterms:modified>
</cp:coreProperties>
</file>