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6/29/2020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2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 smtClean="0">
                <a:solidFill>
                  <a:srgbClr val="FF0000"/>
                </a:solidFill>
                <a:latin typeface="Corbel" pitchFamily="34" charset="0"/>
              </a:rPr>
              <a:t>Lecture-5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Corbel" pitchFamily="34" charset="0"/>
              </a:rPr>
              <a:t>These attributes </a:t>
            </a:r>
            <a:r>
              <a:rPr lang="en-IN" sz="2400" b="1" dirty="0" smtClean="0">
                <a:latin typeface="Corbel" pitchFamily="34" charset="0"/>
              </a:rPr>
              <a:t>help us further </a:t>
            </a:r>
            <a:r>
              <a:rPr lang="en-IN" sz="2400" b="1" dirty="0">
                <a:latin typeface="Corbel" pitchFamily="34" charset="0"/>
              </a:rPr>
              <a:t>customize </a:t>
            </a:r>
            <a:r>
              <a:rPr lang="en-IN" sz="2400" b="1" dirty="0" smtClean="0">
                <a:latin typeface="Corbel" pitchFamily="34" charset="0"/>
              </a:rPr>
              <a:t>our </a:t>
            </a:r>
            <a:r>
              <a:rPr lang="en-IN" sz="2400" b="1" dirty="0">
                <a:latin typeface="Corbel" pitchFamily="34" charset="0"/>
              </a:rPr>
              <a:t>table and will override the ones set in the table tag.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tag supports following attributes 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1.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bgcolor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This attribute is like the one set in the table only it will define the background </a:t>
            </a:r>
            <a:r>
              <a:rPr lang="en-IN" sz="2000" b="1" dirty="0" err="1">
                <a:solidFill>
                  <a:schemeClr val="tx1"/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 for the row only and not the entire table.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=“#00FF00"&gt;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2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2. align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The align attribute for the table row is different from the table align attribute, this aligns the content in the row with respect to the table. The values are: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right 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center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. 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The default.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Left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align=“right"&gt;</a:t>
            </a:r>
          </a:p>
          <a:p>
            <a:pPr marL="0" indent="0">
              <a:buNone/>
            </a:pPr>
            <a:endParaRPr lang="en-IN" sz="26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3.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valign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This is the vertical alignment attribute. It defines the vertical alignment of the content within the row. The values for this attribute are: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top, middle,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bottom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The default setting is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valign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=“bottom"&gt;</a:t>
            </a: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1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&lt;td&gt;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Corbel" pitchFamily="34" charset="0"/>
              </a:rPr>
              <a:t>This is where </a:t>
            </a:r>
            <a:r>
              <a:rPr lang="en-IN" sz="2400" b="1" dirty="0" smtClean="0">
                <a:latin typeface="Corbel" pitchFamily="34" charset="0"/>
              </a:rPr>
              <a:t>we </a:t>
            </a:r>
            <a:r>
              <a:rPr lang="en-IN" sz="2400" b="1" dirty="0">
                <a:latin typeface="Corbel" pitchFamily="34" charset="0"/>
              </a:rPr>
              <a:t>can customize each cell separately. Any attributes defined for a cell will override the attributes defined in that row.</a:t>
            </a:r>
            <a:br>
              <a:rPr lang="en-IN" sz="2400" b="1" dirty="0">
                <a:latin typeface="Corbel" pitchFamily="34" charset="0"/>
              </a:rPr>
            </a:br>
            <a:endParaRPr lang="en-US" sz="24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&lt;td&gt;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tag supports following attributes :</a:t>
            </a:r>
          </a:p>
          <a:p>
            <a:pPr marL="457200" indent="-457200">
              <a:buAutoNum type="arabicPeriod"/>
            </a:pPr>
            <a:endParaRPr lang="en-IN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IN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bgcolor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/>
            </a:r>
            <a:br>
              <a:rPr lang="en-IN" sz="2400" dirty="0">
                <a:latin typeface="Corbel" pitchFamily="34" charset="0"/>
              </a:rPr>
            </a:br>
            <a:r>
              <a:rPr lang="en-IN" sz="2000" b="1" dirty="0" smtClean="0">
                <a:latin typeface="Corbel" pitchFamily="34" charset="0"/>
              </a:rPr>
              <a:t>Just </a:t>
            </a:r>
            <a:r>
              <a:rPr lang="en-IN" sz="2000" b="1" dirty="0">
                <a:latin typeface="Corbel" pitchFamily="34" charset="0"/>
              </a:rPr>
              <a:t>like the </a:t>
            </a:r>
            <a:r>
              <a:rPr lang="en-IN" sz="2000" b="1" dirty="0" err="1" smtClean="0">
                <a:solidFill>
                  <a:srgbClr val="7030A0"/>
                </a:solidFill>
                <a:latin typeface="Corbel" pitchFamily="34" charset="0"/>
              </a:rPr>
              <a:t>bgcolor</a:t>
            </a:r>
            <a:r>
              <a:rPr lang="en-IN" sz="2000" b="1" dirty="0" smtClean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IN" sz="2000" b="1" dirty="0">
                <a:latin typeface="Corbel" pitchFamily="34" charset="0"/>
              </a:rPr>
              <a:t>attribute in the</a:t>
            </a: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tr</a:t>
            </a: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000" b="1" dirty="0">
                <a:latin typeface="Corbel" pitchFamily="34" charset="0"/>
              </a:rPr>
              <a:t>tag, this attribute works the </a:t>
            </a:r>
            <a:r>
              <a:rPr lang="en-IN" sz="2000" b="1" dirty="0" smtClean="0">
                <a:latin typeface="Corbel" pitchFamily="34" charset="0"/>
              </a:rPr>
              <a:t>same. It </a:t>
            </a:r>
            <a:r>
              <a:rPr lang="en-IN" sz="2000" b="1" dirty="0">
                <a:latin typeface="Corbel" pitchFamily="34" charset="0"/>
              </a:rPr>
              <a:t>will define a background </a:t>
            </a:r>
            <a:r>
              <a:rPr lang="en-IN" sz="2000" b="1" dirty="0" err="1">
                <a:latin typeface="Corbel" pitchFamily="34" charset="0"/>
              </a:rPr>
              <a:t>color</a:t>
            </a:r>
            <a:r>
              <a:rPr lang="en-IN" sz="2000" b="1" dirty="0">
                <a:latin typeface="Corbel" pitchFamily="34" charset="0"/>
              </a:rPr>
              <a:t> for each cell.</a:t>
            </a:r>
            <a:br>
              <a:rPr lang="en-IN" sz="2000" b="1" dirty="0">
                <a:latin typeface="Corbel" pitchFamily="34" charset="0"/>
              </a:rPr>
            </a:br>
            <a:r>
              <a:rPr lang="en-IN" sz="2400" dirty="0">
                <a:latin typeface="Corbel" pitchFamily="34" charset="0"/>
              </a:rPr>
              <a:t/>
            </a:r>
            <a:br>
              <a:rPr lang="en-IN" sz="2400" dirty="0">
                <a:latin typeface="Corbel" pitchFamily="34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="#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0000FF"&gt;</a:t>
            </a:r>
            <a:r>
              <a:rPr lang="en-IN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endParaRPr lang="en-IN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14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&lt;td&gt;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2.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align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This attribute also works the same as in the </a:t>
            </a:r>
            <a:r>
              <a:rPr lang="en-IN" sz="2000" b="1" dirty="0" err="1" smtClean="0">
                <a:solidFill>
                  <a:schemeClr val="tx1"/>
                </a:solidFill>
                <a:latin typeface="Corbel" pitchFamily="34" charset="0"/>
              </a:rPr>
              <a:t>tr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 tag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, it will align the content in within each cell. The values are: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left, right,</a:t>
            </a:r>
            <a:r>
              <a:rPr lang="en-IN" sz="2000" b="1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center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.</a:t>
            </a:r>
            <a:r>
              <a:rPr lang="en-IN" sz="2000" b="1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The default is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 .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&lt;td align="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center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11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&lt;td&gt;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3.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valign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This attribute also works the same as in the </a:t>
            </a:r>
            <a:r>
              <a:rPr lang="en-IN" sz="2000" b="1" dirty="0" err="1" smtClean="0">
                <a:solidFill>
                  <a:schemeClr val="tx1"/>
                </a:solidFill>
                <a:latin typeface="Corbel" pitchFamily="34" charset="0"/>
              </a:rPr>
              <a:t>tr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tag, it vertically aligns the content within the cell. The values are: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top, middle,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bottom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The default is middle.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valign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=“top”&gt;</a:t>
            </a:r>
            <a:endParaRPr lang="en-US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96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2800" b="1" dirty="0" err="1" smtClean="0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And </a:t>
            </a:r>
            <a:b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2800" b="1" dirty="0" err="1" smtClean="0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Table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cells can span across more than one column or row. </a:t>
            </a:r>
            <a:endParaRPr lang="en-IN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attributes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IN" sz="2400" b="1" dirty="0" smtClean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("how many across") and</a:t>
            </a:r>
            <a:r>
              <a:rPr lang="en-IN" sz="2400" b="1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("how many down") indicate how many columns or rows a cell should take up.</a:t>
            </a: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42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Sample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27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And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” 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91114"/>
            <a:ext cx="7128792" cy="462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38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&lt;table 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 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td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colspan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=“2”&gt;</a:t>
            </a:r>
            <a:r>
              <a:rPr lang="en-IN" sz="2400" i="1" dirty="0" smtClean="0">
                <a:solidFill>
                  <a:srgbClr val="C00000"/>
                </a:solidFill>
                <a:latin typeface="Corbel" pitchFamily="34" charset="0"/>
              </a:rPr>
              <a:t>some 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&lt;/table&gt;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56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&lt;table 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td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rowspan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=“2”&gt; 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td &gt;</a:t>
            </a:r>
            <a:r>
              <a:rPr lang="en-IN" sz="2400" i="1" dirty="0" smtClean="0">
                <a:solidFill>
                  <a:srgbClr val="C00000"/>
                </a:solidFill>
                <a:latin typeface="Corbel" pitchFamily="34" charset="0"/>
              </a:rPr>
              <a:t>some 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&lt;/table&gt;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1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Creating Tables In Html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Attributes Of Table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smtClean="0">
                <a:solidFill>
                  <a:srgbClr val="C00000"/>
                </a:solidFill>
                <a:latin typeface="Corbel" pitchFamily="34" charset="0"/>
              </a:rPr>
              <a:t>Generating Irregular Tables 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3" y="1357298"/>
            <a:ext cx="8875549" cy="53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80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Using HTML forms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Working with various form controls</a:t>
            </a:r>
          </a:p>
          <a:p>
            <a:pPr marL="342900" indent="-342900"/>
            <a:endParaRPr lang="en-US" b="1" dirty="0" smtClean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Tables In HTML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Tables are very useful to arrange in HTML and they are used very frequently by almost all web developers.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</a:t>
            </a:r>
            <a:r>
              <a:rPr lang="en-IN" sz="2400" dirty="0" err="1" smtClean="0">
                <a:latin typeface="Corbel" pitchFamily="34" charset="0"/>
              </a:rPr>
              <a:t>ables</a:t>
            </a:r>
            <a:r>
              <a:rPr lang="en-IN" sz="2400" dirty="0" smtClean="0">
                <a:latin typeface="Corbel" pitchFamily="34" charset="0"/>
              </a:rPr>
              <a:t> are just like </a:t>
            </a:r>
            <a:r>
              <a:rPr lang="en-IN" sz="2400" dirty="0" err="1" smtClean="0">
                <a:latin typeface="Corbel" pitchFamily="34" charset="0"/>
              </a:rPr>
              <a:t>spreadsheets</a:t>
            </a:r>
            <a:r>
              <a:rPr lang="en-IN" sz="2400" dirty="0" smtClean="0">
                <a:latin typeface="Corbel" pitchFamily="34" charset="0"/>
              </a:rPr>
              <a:t> and they are made up of rows and columns.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</a:t>
            </a:r>
            <a:r>
              <a:rPr lang="en-IN" sz="2400" dirty="0" smtClean="0">
                <a:latin typeface="Corbel" pitchFamily="34" charset="0"/>
              </a:rPr>
              <a:t>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 element is used to create tables , with appropriate headers to identify the data contained in each column and row.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03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Tables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At its most basic, a table is built using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4 </a:t>
            </a:r>
            <a:r>
              <a:rPr lang="en-IN" sz="2400" dirty="0" smtClean="0">
                <a:latin typeface="Corbel" pitchFamily="34" charset="0"/>
              </a:rPr>
              <a:t>tags: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&lt;table&gt;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Used as Container tag</a:t>
            </a:r>
            <a:endParaRPr lang="en-IN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tr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Used to generate row</a:t>
            </a:r>
            <a:endParaRPr lang="en-IN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&lt;td&gt;</a:t>
            </a:r>
            <a:r>
              <a:rPr lang="en-IN" sz="2400" dirty="0">
                <a:latin typeface="Corbel" pitchFamily="34" charset="0"/>
              </a:rPr>
              <a:t> </a:t>
            </a: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Used to generate column</a:t>
            </a:r>
            <a:endParaRPr lang="en-IN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Used to generate column heading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70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&lt;table 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&lt;td&gt; </a:t>
            </a:r>
            <a:r>
              <a:rPr lang="en-IN" sz="2400" b="1" i="1" dirty="0" smtClean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&lt;td&gt;</a:t>
            </a:r>
            <a:r>
              <a:rPr lang="en-IN" sz="2400" b="1" i="1" dirty="0" smtClean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&lt;td&gt;</a:t>
            </a:r>
            <a:r>
              <a:rPr lang="en-IN" sz="2400" b="1" i="1" dirty="0" smtClean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&lt;td&gt;</a:t>
            </a:r>
            <a:r>
              <a:rPr lang="en-IN" sz="2400" b="1" i="1" dirty="0" smtClean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smtClean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&lt;/table&gt;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19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Header Cells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Two types of cells can be defined in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table</a:t>
            </a:r>
            <a:r>
              <a:rPr lang="en-IN" sz="2400" dirty="0" smtClean="0">
                <a:latin typeface="Corbel" pitchFamily="34" charset="0"/>
              </a:rPr>
              <a:t>. One of them is the simple cell , created using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&lt;td&gt; </a:t>
            </a:r>
            <a:r>
              <a:rPr lang="en-IN" sz="2400" dirty="0" smtClean="0">
                <a:latin typeface="Corbel" pitchFamily="34" charset="0"/>
              </a:rPr>
              <a:t>tag.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other </a:t>
            </a:r>
            <a:r>
              <a:rPr lang="en-IN" sz="2400" dirty="0" smtClean="0">
                <a:latin typeface="Corbel" pitchFamily="34" charset="0"/>
              </a:rPr>
              <a:t>one is a special type of cell created using 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IN" sz="2400" dirty="0" smtClean="0">
                <a:latin typeface="Corbel" pitchFamily="34" charset="0"/>
              </a:rPr>
              <a:t>element, that contains header information for a set of specified cells.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Browsers  render the content of header cells in a special way ,as </a:t>
            </a:r>
            <a:r>
              <a:rPr lang="en-IN" sz="2400" b="1" u="sng" dirty="0" err="1" smtClean="0">
                <a:solidFill>
                  <a:srgbClr val="0070C0"/>
                </a:solidFill>
                <a:latin typeface="Corbel" pitchFamily="34" charset="0"/>
              </a:rPr>
              <a:t>centered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bold text</a:t>
            </a:r>
            <a:endParaRPr lang="en-IN" sz="2400" b="1" u="sng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91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Various Attribute Of &lt;table&gt;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&lt;table&gt; </a:t>
            </a:r>
            <a:r>
              <a:rPr lang="en-US" sz="2400" dirty="0" smtClean="0">
                <a:latin typeface="Corbel" pitchFamily="34" charset="0"/>
              </a:rPr>
              <a:t>tag has following important  attributes: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border</a:t>
            </a:r>
          </a:p>
          <a:p>
            <a:pPr marL="0" indent="0">
              <a:buNone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b="1" dirty="0" smtClean="0">
                <a:latin typeface="Corbel" pitchFamily="34" charset="0"/>
              </a:rPr>
              <a:t>Sets </a:t>
            </a:r>
            <a:r>
              <a:rPr lang="en-IN" sz="2000" b="1" dirty="0">
                <a:latin typeface="Corbel" pitchFamily="34" charset="0"/>
              </a:rPr>
              <a:t>the border width in numerical values from 0 and up.</a:t>
            </a:r>
            <a:endParaRPr lang="en-US" sz="2000" b="1" dirty="0" smtClean="0">
              <a:solidFill>
                <a:srgbClr val="92D05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cellspacing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b="1" dirty="0" smtClean="0">
                <a:latin typeface="Corbel" pitchFamily="34" charset="0"/>
              </a:rPr>
              <a:t>Empty </a:t>
            </a:r>
            <a:r>
              <a:rPr lang="en-IN" sz="2000" b="1" dirty="0">
                <a:latin typeface="Corbel" pitchFamily="34" charset="0"/>
              </a:rPr>
              <a:t>space between table data cells.</a:t>
            </a:r>
            <a:endParaRPr lang="en-US" sz="2000" b="1" dirty="0" smtClean="0">
              <a:solidFill>
                <a:srgbClr val="92D05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cellpadding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b="1" dirty="0" smtClean="0">
                <a:latin typeface="Corbel" pitchFamily="34" charset="0"/>
              </a:rPr>
              <a:t>Empty </a:t>
            </a:r>
            <a:r>
              <a:rPr lang="en-IN" sz="2000" b="1" dirty="0">
                <a:latin typeface="Corbel" pitchFamily="34" charset="0"/>
              </a:rPr>
              <a:t>space between the edge of a cell and cell content.</a:t>
            </a:r>
            <a:endParaRPr lang="en-US" sz="2000" b="1" dirty="0" smtClean="0">
              <a:solidFill>
                <a:srgbClr val="92D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68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Various Attribute Of &lt;table&gt; Tag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align</a:t>
            </a:r>
          </a:p>
          <a:p>
            <a:pPr marL="0" lvl="0" indent="0">
              <a:buNone/>
            </a:pPr>
            <a:r>
              <a:rPr lang="en-IN" sz="2400" dirty="0" smtClean="0">
                <a:latin typeface="Corbel" pitchFamily="34" charset="0"/>
              </a:rPr>
              <a:t>	</a:t>
            </a:r>
            <a:r>
              <a:rPr lang="en-IN" sz="2000" b="1" dirty="0" smtClean="0">
                <a:latin typeface="Corbel" pitchFamily="34" charset="0"/>
              </a:rPr>
              <a:t>Aligns </a:t>
            </a:r>
            <a:r>
              <a:rPr lang="en-IN" sz="2000" b="1" dirty="0">
                <a:latin typeface="Corbel" pitchFamily="34" charset="0"/>
              </a:rPr>
              <a:t>the table to the left, right or </a:t>
            </a:r>
            <a:r>
              <a:rPr lang="en-IN" sz="2000" b="1" dirty="0" err="1">
                <a:latin typeface="Corbel" pitchFamily="34" charset="0"/>
              </a:rPr>
              <a:t>center</a:t>
            </a:r>
            <a:r>
              <a:rPr lang="en-IN" sz="2000" b="1" dirty="0">
                <a:latin typeface="Corbel" pitchFamily="34" charset="0"/>
              </a:rPr>
              <a:t>.</a:t>
            </a:r>
            <a:endParaRPr lang="en-US" sz="2000" b="1" dirty="0" smtClean="0">
              <a:solidFill>
                <a:srgbClr val="92D050"/>
              </a:solidFill>
              <a:latin typeface="Corbel" pitchFamily="34" charset="0"/>
            </a:endParaRPr>
          </a:p>
          <a:p>
            <a:pPr lvl="0"/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width/height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b="1" dirty="0">
                <a:latin typeface="Corbel" pitchFamily="34" charset="0"/>
              </a:rPr>
              <a:t>The </a:t>
            </a:r>
            <a:r>
              <a:rPr lang="en-IN" sz="2000" b="1" dirty="0" smtClean="0">
                <a:latin typeface="Corbel" pitchFamily="34" charset="0"/>
              </a:rPr>
              <a:t>width/height </a:t>
            </a:r>
            <a:r>
              <a:rPr lang="en-IN" sz="2000" b="1" dirty="0">
                <a:latin typeface="Corbel" pitchFamily="34" charset="0"/>
              </a:rPr>
              <a:t>of the table; measured in </a:t>
            </a:r>
            <a:r>
              <a:rPr lang="en-IN" sz="2000" b="1" dirty="0" smtClean="0">
                <a:latin typeface="Corbel" pitchFamily="34" charset="0"/>
              </a:rPr>
              <a:t>pixels or percentage.</a:t>
            </a:r>
            <a:endParaRPr lang="en-US" sz="2000" b="1" dirty="0">
              <a:solidFill>
                <a:srgbClr val="92D050"/>
              </a:solidFill>
              <a:latin typeface="Corbel" pitchFamily="34" charset="0"/>
            </a:endParaRPr>
          </a:p>
          <a:p>
            <a:pPr lvl="0"/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bgcolor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000" b="1" dirty="0">
                <a:latin typeface="Corbel" pitchFamily="34" charset="0"/>
              </a:rPr>
              <a:t>Background </a:t>
            </a:r>
            <a:r>
              <a:rPr lang="en-IN" sz="2000" b="1" dirty="0" err="1">
                <a:latin typeface="Corbel" pitchFamily="34" charset="0"/>
              </a:rPr>
              <a:t>color</a:t>
            </a:r>
            <a:r>
              <a:rPr lang="en-IN" sz="2000" b="1" dirty="0">
                <a:latin typeface="Corbel" pitchFamily="34" charset="0"/>
              </a:rPr>
              <a:t> for all cells that do not have a background </a:t>
            </a:r>
            <a:r>
              <a:rPr lang="en-IN" sz="2000" b="1" dirty="0" err="1">
                <a:latin typeface="Corbel" pitchFamily="34" charset="0"/>
              </a:rPr>
              <a:t>color</a:t>
            </a:r>
            <a:r>
              <a:rPr lang="en-IN" sz="2000" b="1" dirty="0">
                <a:latin typeface="Corbel" pitchFamily="34" charset="0"/>
              </a:rPr>
              <a:t> or image specified.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8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Various Attribute Of &lt;table&gt; Tag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background</a:t>
            </a:r>
          </a:p>
          <a:p>
            <a:pPr marL="0" lvl="0" indent="0">
              <a:buNone/>
            </a:pPr>
            <a:r>
              <a:rPr lang="en-IN" sz="2400" dirty="0" smtClean="0">
                <a:latin typeface="Corbel" pitchFamily="34" charset="0"/>
              </a:rPr>
              <a:t>	</a:t>
            </a:r>
            <a:r>
              <a:rPr lang="en-IN" sz="2000" b="1" dirty="0">
                <a:latin typeface="Corbel" pitchFamily="34" charset="0"/>
              </a:rPr>
              <a:t>Background image for all cells that do not have a background </a:t>
            </a:r>
            <a:r>
              <a:rPr lang="en-IN" sz="2000" b="1" dirty="0" err="1">
                <a:latin typeface="Corbel" pitchFamily="34" charset="0"/>
              </a:rPr>
              <a:t>color</a:t>
            </a:r>
            <a:r>
              <a:rPr lang="en-IN" sz="2000" b="1" dirty="0">
                <a:latin typeface="Corbel" pitchFamily="34" charset="0"/>
              </a:rPr>
              <a:t> or image </a:t>
            </a:r>
            <a:r>
              <a:rPr lang="en-IN" sz="2000" b="1" dirty="0" smtClean="0">
                <a:latin typeface="Corbel" pitchFamily="34" charset="0"/>
              </a:rPr>
              <a:t>specified.</a:t>
            </a:r>
            <a:endParaRPr lang="en-US" sz="2000" b="1" dirty="0" smtClean="0">
              <a:solidFill>
                <a:srgbClr val="92D050"/>
              </a:solidFill>
              <a:latin typeface="Corbel" pitchFamily="34" charset="0"/>
            </a:endParaRPr>
          </a:p>
          <a:p>
            <a:pPr lvl="0"/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bordercolor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b="1" dirty="0">
                <a:latin typeface="Corbel" pitchFamily="34" charset="0"/>
              </a:rPr>
              <a:t>Border </a:t>
            </a:r>
            <a:r>
              <a:rPr lang="en-IN" sz="2000" b="1" dirty="0" err="1">
                <a:latin typeface="Corbel" pitchFamily="34" charset="0"/>
              </a:rPr>
              <a:t>color</a:t>
            </a:r>
            <a:r>
              <a:rPr lang="en-IN" sz="2000" b="1" dirty="0">
                <a:latin typeface="Corbel" pitchFamily="34" charset="0"/>
              </a:rPr>
              <a:t> for the </a:t>
            </a:r>
            <a:r>
              <a:rPr lang="en-IN" sz="2000" b="1" dirty="0" smtClean="0">
                <a:latin typeface="Corbel" pitchFamily="34" charset="0"/>
              </a:rPr>
              <a:t>table.</a:t>
            </a:r>
            <a:endParaRPr lang="en-US" sz="2000" b="1" dirty="0" smtClean="0">
              <a:solidFill>
                <a:srgbClr val="92D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7277</TotalTime>
  <Words>696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Tables In HTML</vt:lpstr>
      <vt:lpstr>Creating Tables</vt:lpstr>
      <vt:lpstr>General Syntax</vt:lpstr>
      <vt:lpstr>Creating Header Cells</vt:lpstr>
      <vt:lpstr>Various Attribute Of &lt;table&gt; Tag</vt:lpstr>
      <vt:lpstr>Various Attribute Of &lt;table&gt; Tag</vt:lpstr>
      <vt:lpstr>Various Attribute Of &lt;table&gt; Tag</vt:lpstr>
      <vt:lpstr>Attributes Of &lt;tr&gt; Tag</vt:lpstr>
      <vt:lpstr>Attributes Of &lt;tr&gt; Tag</vt:lpstr>
      <vt:lpstr>Attributes Of &lt;td&gt; Tag</vt:lpstr>
      <vt:lpstr>Attributes Of &lt;td&gt; Tag</vt:lpstr>
      <vt:lpstr>Attributes Of &lt;td&gt; Tag</vt:lpstr>
      <vt:lpstr>Using “colspan” And  “rowspan” Attributes</vt:lpstr>
      <vt:lpstr>Sample Table</vt:lpstr>
      <vt:lpstr>“colspan” And “rowspan” </vt:lpstr>
      <vt:lpstr>“colspan” Syntax</vt:lpstr>
      <vt:lpstr>“rowspan” Syntax</vt:lpstr>
      <vt:lpstr>EXERCISE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550</cp:revision>
  <dcterms:created xsi:type="dcterms:W3CDTF">2016-02-04T12:02:26Z</dcterms:created>
  <dcterms:modified xsi:type="dcterms:W3CDTF">2020-06-29T07:43:37Z</dcterms:modified>
</cp:coreProperties>
</file>