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524" r:id="rId2"/>
    <p:sldId id="258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 smtClean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of “input”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&lt;input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type=“ 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name=“.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size=“.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maxlength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value=“.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checked=“. . .“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14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“textboxes”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3400" dirty="0">
                <a:latin typeface="Corbel" pitchFamily="34" charset="0"/>
              </a:rPr>
              <a:t>The </a:t>
            </a:r>
            <a:r>
              <a:rPr lang="en-IN" sz="3400" b="1" dirty="0" err="1" smtClean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3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3400" dirty="0">
                <a:latin typeface="Corbel" pitchFamily="34" charset="0"/>
              </a:rPr>
              <a:t>is the most common input type and to make HTML easier, is the default for the </a:t>
            </a:r>
            <a:r>
              <a:rPr lang="en-IN" sz="3400" b="1" dirty="0" smtClean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3400" dirty="0">
                <a:latin typeface="Corbel" pitchFamily="34" charset="0"/>
              </a:rPr>
              <a:t>tag. </a:t>
            </a:r>
            <a:endParaRPr lang="en-IN" sz="3400" dirty="0" smtClean="0">
              <a:latin typeface="Corbel" pitchFamily="34" charset="0"/>
            </a:endParaRPr>
          </a:p>
          <a:p>
            <a:endParaRPr lang="en-IN" sz="3400" dirty="0" smtClean="0">
              <a:latin typeface="Corbel" pitchFamily="34" charset="0"/>
            </a:endParaRPr>
          </a:p>
          <a:p>
            <a:r>
              <a:rPr lang="en-IN" sz="3400" dirty="0" smtClean="0">
                <a:latin typeface="Corbel" pitchFamily="34" charset="0"/>
              </a:rPr>
              <a:t>This </a:t>
            </a:r>
            <a:r>
              <a:rPr lang="en-IN" sz="3400" dirty="0">
                <a:latin typeface="Corbel" pitchFamily="34" charset="0"/>
              </a:rPr>
              <a:t>tag lets </a:t>
            </a:r>
            <a:r>
              <a:rPr lang="en-IN" sz="3400" dirty="0" smtClean="0">
                <a:latin typeface="Corbel" pitchFamily="34" charset="0"/>
              </a:rPr>
              <a:t>our </a:t>
            </a:r>
            <a:r>
              <a:rPr lang="en-IN" sz="3400" dirty="0">
                <a:latin typeface="Corbel" pitchFamily="34" charset="0"/>
              </a:rPr>
              <a:t>readers type </a:t>
            </a:r>
            <a:r>
              <a:rPr lang="en-IN" sz="3400" dirty="0" smtClean="0">
                <a:latin typeface="Corbel" pitchFamily="34" charset="0"/>
              </a:rPr>
              <a:t>in any </a:t>
            </a:r>
            <a:r>
              <a:rPr lang="en-IN" sz="3400" dirty="0">
                <a:latin typeface="Corbel" pitchFamily="34" charset="0"/>
              </a:rPr>
              <a:t>text information into the box. </a:t>
            </a:r>
            <a:endParaRPr lang="en-US" sz="3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endParaRPr lang="en-US" sz="3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IN" sz="3400" b="1" dirty="0" err="1" smtClean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 we set the </a:t>
            </a:r>
            <a:r>
              <a:rPr lang="en-US" sz="3400" b="1" dirty="0" smtClean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3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“text” </a:t>
            </a:r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3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3400" b="1" dirty="0" smtClean="0">
                <a:solidFill>
                  <a:srgbClr val="7030A0"/>
                </a:solidFill>
                <a:latin typeface="Corbel" pitchFamily="34" charset="0"/>
              </a:rPr>
              <a:t>size </a:t>
            </a:r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is not given the </a:t>
            </a:r>
            <a:r>
              <a:rPr lang="en-IN" sz="3400" b="1" dirty="0" err="1" smtClean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 smtClean="0">
                <a:solidFill>
                  <a:schemeClr val="tx1"/>
                </a:solidFill>
                <a:latin typeface="Corbel" pitchFamily="34" charset="0"/>
              </a:rPr>
              <a:t> is of </a:t>
            </a:r>
            <a:r>
              <a:rPr lang="en-US" sz="3400" b="1" dirty="0" smtClean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6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6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&lt;input type=“text” &gt;</a:t>
            </a: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7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First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name: &lt;input type="text"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                       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firstname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Last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name: &lt;input type="text"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	     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lastname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66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IN" sz="2400" dirty="0">
                <a:latin typeface="Corbel" pitchFamily="34" charset="0"/>
              </a:rPr>
              <a:t>looks almost identical to the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However, when </a:t>
            </a:r>
            <a:r>
              <a:rPr lang="en-IN" sz="2400" dirty="0" smtClean="0">
                <a:latin typeface="Corbel" pitchFamily="34" charset="0"/>
              </a:rPr>
              <a:t>we type </a:t>
            </a:r>
            <a:r>
              <a:rPr lang="en-IN" sz="2400" dirty="0">
                <a:latin typeface="Corbel" pitchFamily="34" charset="0"/>
              </a:rPr>
              <a:t>in it, the letters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hidden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The passwords are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sent encrypted</a:t>
            </a:r>
            <a:r>
              <a:rPr lang="en-IN" sz="2400" dirty="0" smtClean="0">
                <a:latin typeface="Corbel" pitchFamily="34" charset="0"/>
              </a:rPr>
              <a:t> in any way.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23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452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“password”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not given the textbox is of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2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&lt;input type=“password”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34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User 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: &lt;input type="text"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                       name=“username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Password: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=“password" 				     name=“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pwd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"&gt;</a:t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9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“Checkboxes”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checkbox i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 a control that allows users to switch them between two values: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unckecked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type of control can be useful to ask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answer questions .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good example of its use can be a form where the user must select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tpics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of interest (movies, radio, shopping, etc.).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create a Checkbox we set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“checkbox”.</a:t>
            </a:r>
            <a:endParaRPr lang="en-US" sz="2400" b="1" i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&lt;input type=“checkbox”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1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Select the languages you know:&lt;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type="checkbox" name="checkbox1"&gt;&lt;b&gt;C&lt;/b&gt;&lt;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type="checkbox" name="checkbox2"&gt;&lt;b&gt;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Php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type="checkbox" name="checkbox3"&gt;&lt;b&gt;C++&lt;/b&gt;&lt;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type="checkbox" name="checkbox4"&gt;&lt;b&gt;Java&lt;/b&gt;&lt;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4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“checked “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IN" sz="2400" dirty="0">
                <a:latin typeface="Corbel" pitchFamily="34" charset="0"/>
              </a:rPr>
              <a:t> element can be placed onto a web page in a pre-checked fashion by setting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checked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attribute.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dirty="0" err="1" smtClean="0">
                <a:latin typeface="Corbel" pitchFamily="34" charset="0"/>
              </a:rPr>
              <a:t>boolean</a:t>
            </a:r>
            <a:r>
              <a:rPr lang="en-IN" sz="2400" dirty="0" smtClean="0">
                <a:latin typeface="Corbel" pitchFamily="34" charset="0"/>
              </a:rPr>
              <a:t> attribute  which if present loads the checkbox with ON status</a:t>
            </a:r>
            <a:endParaRPr lang="en-US" sz="24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... checked /&gt; 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OR</a:t>
            </a: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input ... checked="checked" /&gt;</a:t>
            </a:r>
            <a:endParaRPr lang="en-US" sz="2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1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 like a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also used to offer the user a set of predetermined choices.</a:t>
            </a: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 it can offer a single selection at a time.</a:t>
            </a:r>
          </a:p>
          <a:p>
            <a:endParaRPr lang="en-US" sz="2400" b="1" u="sng" dirty="0" smtClean="0">
              <a:solidFill>
                <a:srgbClr val="FFC000"/>
              </a:solidFill>
              <a:latin typeface="Corbel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“radio”.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Also we need to set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“name”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property of all radios 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make them mutually exclusive.</a:t>
            </a:r>
            <a:endParaRPr lang="en-US" sz="2400" b="1" i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&lt;input type=“radio”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01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to work with forms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to work input controls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Your Gender:&lt;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type="radio" name="gender" &gt;&lt;b&gt;Male&lt;/b&gt;&lt;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 type="radio" name="gender"&gt;&lt;b&gt;Female&lt;/b&gt;&lt;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94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“Submit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submit</a:t>
            </a:r>
            <a:r>
              <a:rPr lang="en-IN" sz="2400" dirty="0">
                <a:latin typeface="Corbel" pitchFamily="34" charset="0"/>
              </a:rPr>
              <a:t> button is used to send form data to a server. The data is sent to the page specified in the form's action attribute.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dirty="0">
                <a:latin typeface="Corbel" pitchFamily="34" charset="0"/>
              </a:rPr>
              <a:t>file defined in the action attribute usually does something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dirty="0">
                <a:latin typeface="Corbel" pitchFamily="34" charset="0"/>
              </a:rPr>
              <a:t>the received </a:t>
            </a:r>
            <a:r>
              <a:rPr lang="en-IN" sz="2400" dirty="0" smtClean="0">
                <a:latin typeface="Corbel" pitchFamily="34" charset="0"/>
              </a:rPr>
              <a:t>input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Syntax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=“submit”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3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53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action=“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Login.py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“ 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Username: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=“Login"&gt;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6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“Reset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reset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button is used to </a:t>
            </a:r>
            <a:r>
              <a:rPr lang="en-IN" sz="2400" dirty="0" smtClean="0">
                <a:latin typeface="Corbel" pitchFamily="34" charset="0"/>
              </a:rPr>
              <a:t>reset the form to it’s original state clearing all user input.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rbel" pitchFamily="34" charset="0"/>
              </a:rPr>
              <a:t>Syntax</a:t>
            </a:r>
            <a:r>
              <a:rPr lang="en-US" b="1" u="sng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=“reset”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0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6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action=“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register.jsp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 method="get"&gt;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Username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value="Submit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=“reset"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=“Reset"&gt;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86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 input </a:t>
            </a:r>
            <a:r>
              <a:rPr lang="en-IN" sz="2400" dirty="0" smtClean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 </a:t>
            </a:r>
            <a:r>
              <a:rPr lang="en-IN" sz="2400" dirty="0">
                <a:latin typeface="Corbel" pitchFamily="34" charset="0"/>
              </a:rPr>
              <a:t>will render a button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dirty="0">
                <a:latin typeface="Corbel" pitchFamily="34" charset="0"/>
              </a:rPr>
              <a:t>no specific </a:t>
            </a:r>
            <a:r>
              <a:rPr lang="en-IN" sz="2400" dirty="0" err="1">
                <a:latin typeface="Corbel" pitchFamily="34" charset="0"/>
              </a:rPr>
              <a:t>behavior</a:t>
            </a:r>
            <a:r>
              <a:rPr lang="en-IN" sz="2400" dirty="0">
                <a:latin typeface="Corbel" pitchFamily="34" charset="0"/>
              </a:rPr>
              <a:t>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Unlike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"submit" </a:t>
            </a:r>
            <a:r>
              <a:rPr lang="en-IN" sz="2400" dirty="0">
                <a:latin typeface="Corbel" pitchFamily="34" charset="0"/>
              </a:rPr>
              <a:t>type of input this type will not automatically submit a </a:t>
            </a:r>
            <a:r>
              <a:rPr lang="en-IN" sz="2400" dirty="0" smtClean="0">
                <a:latin typeface="Corbel" pitchFamily="34" charset="0"/>
              </a:rPr>
              <a:t>web form.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We use </a:t>
            </a:r>
            <a:r>
              <a:rPr lang="en-IN" sz="2400" dirty="0">
                <a:latin typeface="Corbel" pitchFamily="34" charset="0"/>
              </a:rPr>
              <a:t>this button type input for engaging users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Javascript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functionality on </a:t>
            </a:r>
            <a:r>
              <a:rPr lang="en-IN" sz="2400" dirty="0" smtClean="0">
                <a:latin typeface="Corbel" pitchFamily="34" charset="0"/>
              </a:rPr>
              <a:t>our pages</a:t>
            </a:r>
          </a:p>
          <a:p>
            <a:pPr marL="0" lv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Syntax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=“button”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fun_name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()”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7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Your 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: &lt;input type="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text”&gt;&lt;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input type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=“button"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=“Click Me“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showmsg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()”&gt;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39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“image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02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Image button’s 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images</a:t>
            </a:r>
            <a:r>
              <a:rPr lang="en-US" sz="2400" dirty="0" smtClean="0">
                <a:latin typeface="Corbel" pitchFamily="34" charset="0"/>
              </a:rPr>
              <a:t> used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buttons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Image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buttons </a:t>
            </a:r>
            <a:r>
              <a:rPr lang="en-IN" sz="2400" dirty="0">
                <a:latin typeface="Corbel" pitchFamily="34" charset="0"/>
              </a:rPr>
              <a:t>have the same effect as submit buttons. When a visitor clicks an image button the form is sent to the address specified in the action setting of the&lt;form&gt; tag.</a:t>
            </a:r>
            <a:br>
              <a:rPr lang="en-IN" sz="2400" dirty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Setting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element's </a:t>
            </a:r>
            <a:r>
              <a:rPr lang="en-IN" sz="2400" dirty="0">
                <a:latin typeface="Corbel" pitchFamily="34" charset="0"/>
              </a:rPr>
              <a:t>type attribute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“image" </a:t>
            </a:r>
            <a:r>
              <a:rPr lang="en-IN" sz="2400" dirty="0" smtClean="0">
                <a:latin typeface="Corbel" pitchFamily="34" charset="0"/>
              </a:rPr>
              <a:t>and using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src</a:t>
            </a:r>
            <a:r>
              <a:rPr lang="en-IN" sz="2400" dirty="0" smtClean="0">
                <a:latin typeface="Corbel" pitchFamily="34" charset="0"/>
              </a:rPr>
              <a:t> attribute for image path will </a:t>
            </a:r>
            <a:r>
              <a:rPr lang="en-IN" sz="2400" dirty="0">
                <a:latin typeface="Corbel" pitchFamily="34" charset="0"/>
              </a:rPr>
              <a:t>render a </a:t>
            </a:r>
            <a:r>
              <a:rPr lang="en-IN" sz="2400" dirty="0" smtClean="0">
                <a:latin typeface="Corbel" pitchFamily="34" charset="0"/>
              </a:rPr>
              <a:t>image as button</a:t>
            </a:r>
          </a:p>
          <a:p>
            <a:pPr marL="0" lvl="0" indent="0">
              <a:buNone/>
            </a:pPr>
            <a:endParaRPr lang="en-US" sz="2400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Syntax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=“image”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i="1" dirty="0" smtClean="0">
                <a:solidFill>
                  <a:srgbClr val="C00000"/>
                </a:solidFill>
                <a:latin typeface="Corbel" pitchFamily="34" charset="0"/>
              </a:rPr>
              <a:t>name of image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”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43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8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register.py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method="get"&gt;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Name: 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Contact No:&lt;input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Gender:&lt;input type="radio" name="gender"&gt;Male&lt;input type="radio" name="gender"&gt;Female&lt;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input type="image"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="../images/button_register.gif" 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39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“file upload” 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input </a:t>
            </a:r>
            <a:r>
              <a:rPr lang="en-IN" sz="2400" dirty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"file" </a:t>
            </a:r>
            <a:r>
              <a:rPr lang="en-IN" sz="2400" dirty="0">
                <a:latin typeface="Corbel" pitchFamily="34" charset="0"/>
              </a:rPr>
              <a:t>will render a file upload field in a web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&lt;form&gt;. 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dirty="0">
                <a:latin typeface="Corbel" pitchFamily="34" charset="0"/>
              </a:rPr>
              <a:t>allows a user to browse their computer for a file to upload.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dirty="0">
                <a:latin typeface="Corbel" pitchFamily="34" charset="0"/>
              </a:rPr>
              <a:t>user places their selected file in the file field and continues filling out your form and all data can be parsed at once when they press submit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=“file”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50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an HTML Form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IN" sz="2400" dirty="0" smtClean="0">
                <a:latin typeface="Corbel" pitchFamily="34" charset="0"/>
              </a:rPr>
              <a:t>is a section of a document containing normal content, </a:t>
            </a:r>
            <a:r>
              <a:rPr lang="en-IN" sz="2400" dirty="0" err="1" smtClean="0">
                <a:latin typeface="Corbel" pitchFamily="34" charset="0"/>
              </a:rPr>
              <a:t>markup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special elements called </a:t>
            </a:r>
            <a:r>
              <a:rPr lang="en-IN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controls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HTML forms </a:t>
            </a:r>
            <a:r>
              <a:rPr lang="en-IN" sz="2400" dirty="0" smtClean="0">
                <a:latin typeface="Corbel" pitchFamily="34" charset="0"/>
              </a:rPr>
              <a:t>are used to pass data to a server.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Users generally "complete" a form by modifying its controls (entering text, selecting menu items, etc.), before submitting the form to a server for processing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68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9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enctype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="multipart/form-data" action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upload.py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method="post"&gt;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&lt;p&gt;Browse for a file to upload: 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&lt;input type="file"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uploaded_file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value="Upload It Now"&gt;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1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Select Control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Working with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TextArea</a:t>
            </a:r>
            <a:endParaRPr lang="en-US" b="1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Sample Registration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82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an HTML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To create an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US" sz="2400" dirty="0" smtClean="0">
                <a:latin typeface="Corbel" pitchFamily="34" charset="0"/>
              </a:rPr>
              <a:t>we use the 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&lt;form&gt; </a:t>
            </a:r>
            <a:r>
              <a:rPr lang="en-US" sz="2400" dirty="0" smtClean="0">
                <a:latin typeface="Corbel" pitchFamily="34" charset="0"/>
              </a:rPr>
              <a:t>tag.</a:t>
            </a:r>
          </a:p>
          <a:p>
            <a:pPr marL="0" indent="0">
              <a:buNone/>
            </a:pPr>
            <a:endParaRPr lang="en-US" sz="2400" b="1" u="sng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Corbel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&lt;form action=“.....”  method=“.....”&gt;</a:t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i="1" dirty="0" smtClean="0">
                <a:solidFill>
                  <a:srgbClr val="0070C0"/>
                </a:solidFill>
                <a:latin typeface="Corbel" pitchFamily="34" charset="0"/>
              </a:rPr>
              <a:t>input controls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50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“input controls”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IN" sz="2400" dirty="0" smtClean="0">
                <a:latin typeface="Corbel" pitchFamily="34" charset="0"/>
              </a:rPr>
              <a:t>can contain GUI elements like</a:t>
            </a:r>
          </a:p>
          <a:p>
            <a:pPr marL="514350" indent="-514350">
              <a:buAutoNum type="arabicPeriod"/>
            </a:pPr>
            <a:endParaRPr lang="en-IN" sz="22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fields</a:t>
            </a:r>
          </a:p>
          <a:p>
            <a:pPr marL="514350" indent="-514350">
              <a:buAutoNum type="arabicPeriod"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Checkboxes</a:t>
            </a:r>
          </a:p>
          <a:p>
            <a:pPr marL="514350" indent="-514350">
              <a:buAutoNum type="arabicPeriod"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Radio-buttons</a:t>
            </a:r>
          </a:p>
          <a:p>
            <a:pPr marL="514350" indent="-514350">
              <a:buAutoNum type="arabicPeriod"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Lists </a:t>
            </a: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and many more. 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These all are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“input controls”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because users use them for inputting data.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16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Tags For Input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0070C0"/>
                </a:solidFill>
                <a:latin typeface="Corbel" pitchFamily="34" charset="0"/>
              </a:rPr>
              <a:t>Input controls </a:t>
            </a:r>
            <a:r>
              <a:rPr lang="en-US" sz="3200" dirty="0" smtClean="0">
                <a:latin typeface="Corbel" pitchFamily="34" charset="0"/>
              </a:rPr>
              <a:t>are generated using 3 types of tags:</a:t>
            </a:r>
          </a:p>
          <a:p>
            <a:pPr marL="514350" indent="-514350">
              <a:buAutoNum type="arabicPeriod"/>
            </a:pPr>
            <a:endParaRPr lang="en-US" sz="22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Input </a:t>
            </a:r>
          </a:p>
          <a:p>
            <a:pPr marL="514350" indent="-514350">
              <a:buAutoNum type="arabicPeriod"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TextArea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Select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62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HTML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400" dirty="0">
                <a:latin typeface="Corbel" pitchFamily="34" charset="0"/>
              </a:rPr>
              <a:t>element inserts one of many types of controls in form, usually destined to collect information provided by the user.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dirty="0">
                <a:latin typeface="Corbel" pitchFamily="34" charset="0"/>
              </a:rPr>
              <a:t>type of control displayed depends on the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"type" </a:t>
            </a:r>
            <a:r>
              <a:rPr lang="en-IN" sz="2400" dirty="0">
                <a:latin typeface="Corbel" pitchFamily="34" charset="0"/>
              </a:rPr>
              <a:t>attribute which may take one of the </a:t>
            </a:r>
            <a:r>
              <a:rPr lang="en-IN" sz="2400" dirty="0" smtClean="0">
                <a:latin typeface="Corbel" pitchFamily="34" charset="0"/>
              </a:rPr>
              <a:t>nine values given in next slide.</a:t>
            </a: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71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assword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heckbox</a:t>
            </a:r>
          </a:p>
          <a:p>
            <a:pPr marL="742950" indent="-74295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ubmit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eset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utton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mage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ile</a:t>
            </a:r>
          </a:p>
          <a:p>
            <a:pPr marL="742950" indent="-742950">
              <a:buAutoNum type="arabicPeriod"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9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7297</TotalTime>
  <Words>1129</Words>
  <Application>Microsoft Office PowerPoint</Application>
  <PresentationFormat>On-screen Show (4:3)</PresentationFormat>
  <Paragraphs>210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What is an HTML Form ?</vt:lpstr>
      <vt:lpstr>A Sample Registration Form</vt:lpstr>
      <vt:lpstr>Creating an HTML Form</vt:lpstr>
      <vt:lpstr>What are “input controls” ?</vt:lpstr>
      <vt:lpstr>Tags For Input Controls</vt:lpstr>
      <vt:lpstr>The &lt;input&gt; Tag</vt:lpstr>
      <vt:lpstr>The &lt;input&gt; Tag Controls</vt:lpstr>
      <vt:lpstr>General Syntax of “input” Tag</vt:lpstr>
      <vt:lpstr>Creating “textboxes”</vt:lpstr>
      <vt:lpstr>Example 1</vt:lpstr>
      <vt:lpstr>Creating “password fields”</vt:lpstr>
      <vt:lpstr>Creating “password fields”</vt:lpstr>
      <vt:lpstr>Example 2</vt:lpstr>
      <vt:lpstr>Creating “Checkboxes”</vt:lpstr>
      <vt:lpstr>Example 3</vt:lpstr>
      <vt:lpstr>Using “checked “ Attribute</vt:lpstr>
      <vt:lpstr>Creating “RadioButton”</vt:lpstr>
      <vt:lpstr>Example 4</vt:lpstr>
      <vt:lpstr>Creating “Submit Button”</vt:lpstr>
      <vt:lpstr>Example 5</vt:lpstr>
      <vt:lpstr>Creating “Reset Button”</vt:lpstr>
      <vt:lpstr>Example 6</vt:lpstr>
      <vt:lpstr>Creating “Button”</vt:lpstr>
      <vt:lpstr>Example 7</vt:lpstr>
      <vt:lpstr>Creating “image button”</vt:lpstr>
      <vt:lpstr>Example 8</vt:lpstr>
      <vt:lpstr>Creating “file upload” button</vt:lpstr>
      <vt:lpstr>Example 9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549</cp:revision>
  <dcterms:created xsi:type="dcterms:W3CDTF">2016-02-04T12:02:26Z</dcterms:created>
  <dcterms:modified xsi:type="dcterms:W3CDTF">2020-06-04T03:26:55Z</dcterms:modified>
</cp:coreProperties>
</file>