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7" r:id="rId2"/>
    <p:sldId id="258" r:id="rId3"/>
    <p:sldId id="524" r:id="rId4"/>
    <p:sldId id="525" r:id="rId5"/>
    <p:sldId id="526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534" r:id="rId14"/>
    <p:sldId id="535" r:id="rId15"/>
    <p:sldId id="536" r:id="rId16"/>
    <p:sldId id="537" r:id="rId17"/>
    <p:sldId id="538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6/4/2020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(H</a:t>
            </a:r>
            <a:r>
              <a:rPr lang="en-US" sz="4000" cap="none" dirty="0" smtClean="0">
                <a:solidFill>
                  <a:srgbClr val="002060"/>
                </a:solidFill>
                <a:latin typeface="Corbel" pitchFamily="34" charset="0"/>
              </a:rPr>
              <a:t>tml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) 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rbel" pitchFamily="34" charset="0"/>
              </a:rPr>
              <a:t>Lecture-8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Using Group Headings </a:t>
            </a:r>
            <a:b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 &lt;select&gt;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</a:t>
            </a:r>
            <a:r>
              <a:rPr lang="en-US" sz="2400" dirty="0" smtClean="0">
                <a:solidFill>
                  <a:prstClr val="white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&lt;select&gt;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allows us to create logical group headings .</a:t>
            </a:r>
          </a:p>
          <a:p>
            <a:pPr marL="0" lvl="0" indent="0">
              <a:buNone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0"/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For this ,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</a:t>
            </a:r>
            <a:r>
              <a:rPr lang="en-IN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optgroup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&gt;</a:t>
            </a:r>
            <a:r>
              <a:rPr lang="en-IN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 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tag can be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used.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73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Using Group Headings </a:t>
            </a:r>
            <a:b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 &lt;select&gt;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600" b="1" u="sng" dirty="0" smtClean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 marL="0" lv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&lt;select&gt; </a:t>
            </a:r>
          </a:p>
          <a:p>
            <a:pPr marL="0" lv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US" sz="2200" b="1" dirty="0" err="1" smtClean="0">
                <a:solidFill>
                  <a:srgbClr val="C00000"/>
                </a:solidFill>
                <a:latin typeface="Corbel" pitchFamily="34" charset="0"/>
              </a:rPr>
              <a:t>optgroup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 label=“some name”&gt; </a:t>
            </a:r>
          </a:p>
          <a:p>
            <a:pPr marL="0" lv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	&lt;option&gt; some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text &lt;/option&gt;</a:t>
            </a:r>
          </a:p>
          <a:p>
            <a:pPr marL="0" lv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option&gt; some text &lt;/option&gt;</a:t>
            </a:r>
          </a:p>
          <a:p>
            <a:pPr marL="0" lv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option&gt; some text &lt;/option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lv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US" sz="2200" b="1" dirty="0" err="1" smtClean="0">
                <a:solidFill>
                  <a:srgbClr val="C00000"/>
                </a:solidFill>
                <a:latin typeface="Corbel" pitchFamily="34" charset="0"/>
              </a:rPr>
              <a:t>optgroup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&gt;</a:t>
            </a:r>
            <a:endParaRPr lang="en-US" sz="22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lv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.</a:t>
            </a:r>
          </a:p>
          <a:p>
            <a:pPr marL="0" lv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.</a:t>
            </a:r>
          </a:p>
          <a:p>
            <a:pPr marL="0" lv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&lt;/select&gt;</a:t>
            </a:r>
            <a:endParaRPr lang="en-IN" sz="22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lvl="0" indent="0">
              <a:buNone/>
            </a:pP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518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12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IN" sz="2300" b="1" dirty="0" smtClean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300" b="1" dirty="0">
                <a:solidFill>
                  <a:srgbClr val="C00000"/>
                </a:solidFill>
                <a:latin typeface="Corbel" pitchFamily="34" charset="0"/>
              </a:rPr>
              <a:t>select&gt;</a:t>
            </a:r>
          </a:p>
          <a:p>
            <a:pPr marL="0" indent="0">
              <a:buNone/>
            </a:pPr>
            <a:r>
              <a:rPr lang="en-IN" sz="2300" b="1" dirty="0" smtClean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IN" sz="2300" b="1" dirty="0" err="1">
                <a:solidFill>
                  <a:srgbClr val="C00000"/>
                </a:solidFill>
                <a:latin typeface="Corbel" pitchFamily="34" charset="0"/>
              </a:rPr>
              <a:t>optgroup</a:t>
            </a:r>
            <a:r>
              <a:rPr lang="en-IN" sz="2300" b="1" dirty="0">
                <a:solidFill>
                  <a:srgbClr val="C00000"/>
                </a:solidFill>
                <a:latin typeface="Corbel" pitchFamily="34" charset="0"/>
              </a:rPr>
              <a:t> label="Server Side Lang" &gt;</a:t>
            </a:r>
          </a:p>
          <a:p>
            <a:pPr marL="0" indent="0">
              <a:buNone/>
            </a:pPr>
            <a:r>
              <a:rPr lang="en-IN" sz="2300" b="1" dirty="0" smtClean="0">
                <a:solidFill>
                  <a:srgbClr val="C00000"/>
                </a:solidFill>
                <a:latin typeface="Corbel" pitchFamily="34" charset="0"/>
              </a:rPr>
              <a:t>		&lt;</a:t>
            </a:r>
            <a:r>
              <a:rPr lang="en-IN" sz="2300" b="1" dirty="0">
                <a:solidFill>
                  <a:srgbClr val="C00000"/>
                </a:solidFill>
                <a:latin typeface="Corbel" pitchFamily="34" charset="0"/>
              </a:rPr>
              <a:t>option&gt;PHP&lt;/option&gt;</a:t>
            </a:r>
          </a:p>
          <a:p>
            <a:pPr marL="0" indent="0">
              <a:buNone/>
            </a:pPr>
            <a:r>
              <a:rPr lang="en-IN" sz="2300" b="1" dirty="0" smtClean="0">
                <a:solidFill>
                  <a:srgbClr val="C00000"/>
                </a:solidFill>
                <a:latin typeface="Corbel" pitchFamily="34" charset="0"/>
              </a:rPr>
              <a:t>		&lt;</a:t>
            </a:r>
            <a:r>
              <a:rPr lang="en-IN" sz="2300" b="1" dirty="0">
                <a:solidFill>
                  <a:srgbClr val="C00000"/>
                </a:solidFill>
                <a:latin typeface="Corbel" pitchFamily="34" charset="0"/>
              </a:rPr>
              <a:t>option&gt;JSP&lt;/option&gt;</a:t>
            </a:r>
          </a:p>
          <a:p>
            <a:pPr marL="0" indent="0">
              <a:buNone/>
            </a:pPr>
            <a:r>
              <a:rPr lang="en-IN" sz="2300" b="1" dirty="0" smtClean="0">
                <a:solidFill>
                  <a:srgbClr val="C00000"/>
                </a:solidFill>
                <a:latin typeface="Corbel" pitchFamily="34" charset="0"/>
              </a:rPr>
              <a:t>		&lt;option&gt;Python&lt;/</a:t>
            </a:r>
            <a:r>
              <a:rPr lang="en-IN" sz="2300" b="1" dirty="0">
                <a:solidFill>
                  <a:srgbClr val="C00000"/>
                </a:solidFill>
                <a:latin typeface="Corbel" pitchFamily="34" charset="0"/>
              </a:rPr>
              <a:t>option&gt;</a:t>
            </a:r>
          </a:p>
          <a:p>
            <a:pPr marL="0" indent="0">
              <a:buNone/>
            </a:pPr>
            <a:r>
              <a:rPr lang="en-IN" sz="2300" b="1" dirty="0" smtClean="0">
                <a:solidFill>
                  <a:srgbClr val="C00000"/>
                </a:solidFill>
                <a:latin typeface="Corbel" pitchFamily="34" charset="0"/>
              </a:rPr>
              <a:t>	&lt;/</a:t>
            </a:r>
            <a:r>
              <a:rPr lang="en-IN" sz="2300" b="1" dirty="0" err="1">
                <a:solidFill>
                  <a:srgbClr val="C00000"/>
                </a:solidFill>
                <a:latin typeface="Corbel" pitchFamily="34" charset="0"/>
              </a:rPr>
              <a:t>optgroup</a:t>
            </a:r>
            <a:r>
              <a:rPr lang="en-IN" sz="23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300" b="1" dirty="0" smtClean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IN" sz="2300" b="1" dirty="0" err="1">
                <a:solidFill>
                  <a:srgbClr val="C00000"/>
                </a:solidFill>
                <a:latin typeface="Corbel" pitchFamily="34" charset="0"/>
              </a:rPr>
              <a:t>optgroup</a:t>
            </a:r>
            <a:r>
              <a:rPr lang="en-IN" sz="2300" b="1" dirty="0">
                <a:solidFill>
                  <a:srgbClr val="C00000"/>
                </a:solidFill>
                <a:latin typeface="Corbel" pitchFamily="34" charset="0"/>
              </a:rPr>
              <a:t> label="Client Side Lang" &gt;</a:t>
            </a:r>
          </a:p>
          <a:p>
            <a:pPr marL="0" indent="0">
              <a:buNone/>
            </a:pPr>
            <a:r>
              <a:rPr lang="en-IN" sz="2300" b="1" dirty="0" smtClean="0">
                <a:solidFill>
                  <a:srgbClr val="C00000"/>
                </a:solidFill>
                <a:latin typeface="Corbel" pitchFamily="34" charset="0"/>
              </a:rPr>
              <a:t>		&lt;</a:t>
            </a:r>
            <a:r>
              <a:rPr lang="en-IN" sz="2300" b="1" dirty="0">
                <a:solidFill>
                  <a:srgbClr val="C00000"/>
                </a:solidFill>
                <a:latin typeface="Corbel" pitchFamily="34" charset="0"/>
              </a:rPr>
              <a:t>option&gt;Java Script&lt;/option&gt;</a:t>
            </a:r>
          </a:p>
          <a:p>
            <a:pPr marL="0" indent="0">
              <a:buNone/>
            </a:pPr>
            <a:r>
              <a:rPr lang="en-IN" sz="2300" b="1" dirty="0" smtClean="0">
                <a:solidFill>
                  <a:srgbClr val="C00000"/>
                </a:solidFill>
                <a:latin typeface="Corbel" pitchFamily="34" charset="0"/>
              </a:rPr>
              <a:t>		&lt;</a:t>
            </a:r>
            <a:r>
              <a:rPr lang="en-IN" sz="2300" b="1" dirty="0">
                <a:solidFill>
                  <a:srgbClr val="C00000"/>
                </a:solidFill>
                <a:latin typeface="Corbel" pitchFamily="34" charset="0"/>
              </a:rPr>
              <a:t>option&gt;VB Script&lt;/option&gt;</a:t>
            </a:r>
          </a:p>
          <a:p>
            <a:pPr marL="0" indent="0">
              <a:buNone/>
            </a:pPr>
            <a:r>
              <a:rPr lang="en-IN" sz="2300" b="1" dirty="0" smtClean="0">
                <a:solidFill>
                  <a:srgbClr val="C00000"/>
                </a:solidFill>
                <a:latin typeface="Corbel" pitchFamily="34" charset="0"/>
              </a:rPr>
              <a:t>	&lt;/</a:t>
            </a:r>
            <a:r>
              <a:rPr lang="en-IN" sz="2300" b="1" dirty="0" err="1">
                <a:solidFill>
                  <a:srgbClr val="C00000"/>
                </a:solidFill>
                <a:latin typeface="Corbel" pitchFamily="34" charset="0"/>
              </a:rPr>
              <a:t>optgroup</a:t>
            </a:r>
            <a:r>
              <a:rPr lang="en-IN" sz="2300" b="1" dirty="0" smtClean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300" b="1" dirty="0" smtClean="0">
                <a:solidFill>
                  <a:srgbClr val="C00000"/>
                </a:solidFill>
                <a:latin typeface="Corbel" pitchFamily="34" charset="0"/>
              </a:rPr>
              <a:t>&lt;/select&gt;</a:t>
            </a:r>
            <a:endParaRPr lang="en-IN" sz="23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292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Scrollable Lists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Scrollable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Lists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are those which are displayed as a scrolling list of items.</a:t>
            </a:r>
          </a:p>
          <a:p>
            <a:pPr lvl="0"/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 lvl="0"/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lvl="0"/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They also allow the user to select multiple items.</a:t>
            </a:r>
          </a:p>
          <a:p>
            <a:pPr lvl="0"/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0"/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0"/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0"/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 create a scrollable list we use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multiple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option of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&lt;select&gt;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tag.</a:t>
            </a: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70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Syntax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select multiple=“multiple”&gt; </a:t>
            </a: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lv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	&lt;option&gt; some text &lt;/option&gt;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	&lt;option&gt; some text &lt;/option&gt;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	&lt;option&gt; some text &lt;/option&gt;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	.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	.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&lt;/select&gt;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lvl="0" indent="0">
              <a:buNone/>
            </a:pP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422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12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357298"/>
            <a:ext cx="8858312" cy="53120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3600" b="1" dirty="0">
                <a:solidFill>
                  <a:srgbClr val="C00000"/>
                </a:solidFill>
                <a:latin typeface="Corbel" pitchFamily="34" charset="0"/>
              </a:rPr>
              <a:t>&lt;b&gt;Your language of choice:</a:t>
            </a:r>
          </a:p>
          <a:p>
            <a:pPr marL="0" indent="0">
              <a:buNone/>
            </a:pPr>
            <a:r>
              <a:rPr lang="en-IN" sz="3600" b="1" dirty="0">
                <a:solidFill>
                  <a:srgbClr val="C00000"/>
                </a:solidFill>
                <a:latin typeface="Corbel" pitchFamily="34" charset="0"/>
              </a:rPr>
              <a:t> &lt;/b&gt;</a:t>
            </a:r>
          </a:p>
          <a:p>
            <a:pPr marL="0" indent="0">
              <a:buNone/>
            </a:pPr>
            <a:r>
              <a:rPr lang="en-IN" sz="3600" b="1" dirty="0">
                <a:solidFill>
                  <a:srgbClr val="C00000"/>
                </a:solidFill>
                <a:latin typeface="Corbel" pitchFamily="34" charset="0"/>
              </a:rPr>
              <a:t>&lt;form &gt;</a:t>
            </a:r>
          </a:p>
          <a:p>
            <a:pPr marL="0" indent="0">
              <a:buNone/>
            </a:pPr>
            <a:r>
              <a:rPr lang="en-IN" sz="3600" b="1" dirty="0" smtClean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IN" sz="3600" b="1" dirty="0">
                <a:solidFill>
                  <a:srgbClr val="C00000"/>
                </a:solidFill>
                <a:latin typeface="Corbel" pitchFamily="34" charset="0"/>
              </a:rPr>
              <a:t>select  multiple</a:t>
            </a:r>
            <a:r>
              <a:rPr lang="en-IN" sz="3600" b="1" dirty="0" smtClean="0">
                <a:solidFill>
                  <a:srgbClr val="C00000"/>
                </a:solidFill>
                <a:latin typeface="Corbel" pitchFamily="34" charset="0"/>
              </a:rPr>
              <a:t>=“multiple"&gt;</a:t>
            </a:r>
            <a:endParaRPr lang="en-IN" sz="36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3600" b="1" dirty="0" smtClean="0">
                <a:solidFill>
                  <a:srgbClr val="C00000"/>
                </a:solidFill>
                <a:latin typeface="Corbel" pitchFamily="34" charset="0"/>
              </a:rPr>
              <a:t>		&lt;</a:t>
            </a:r>
            <a:r>
              <a:rPr lang="en-IN" sz="3600" b="1" dirty="0" err="1">
                <a:solidFill>
                  <a:srgbClr val="C00000"/>
                </a:solidFill>
                <a:latin typeface="Corbel" pitchFamily="34" charset="0"/>
              </a:rPr>
              <a:t>optgroup</a:t>
            </a:r>
            <a:r>
              <a:rPr lang="en-IN" sz="3600" b="1" dirty="0">
                <a:solidFill>
                  <a:srgbClr val="C00000"/>
                </a:solidFill>
                <a:latin typeface="Corbel" pitchFamily="34" charset="0"/>
              </a:rPr>
              <a:t> label="Server Side Lang" &gt;</a:t>
            </a:r>
          </a:p>
          <a:p>
            <a:pPr marL="0" indent="0">
              <a:buNone/>
            </a:pPr>
            <a:r>
              <a:rPr lang="en-IN" sz="3600" b="1" dirty="0" smtClean="0">
                <a:solidFill>
                  <a:srgbClr val="C00000"/>
                </a:solidFill>
                <a:latin typeface="Corbel" pitchFamily="34" charset="0"/>
              </a:rPr>
              <a:t>			&lt;</a:t>
            </a:r>
            <a:r>
              <a:rPr lang="en-IN" sz="3600" b="1" dirty="0">
                <a:solidFill>
                  <a:srgbClr val="C00000"/>
                </a:solidFill>
                <a:latin typeface="Corbel" pitchFamily="34" charset="0"/>
              </a:rPr>
              <a:t>option&gt;PHP&lt;/option&gt;</a:t>
            </a:r>
          </a:p>
          <a:p>
            <a:pPr marL="0" indent="0">
              <a:buNone/>
            </a:pPr>
            <a:r>
              <a:rPr lang="en-IN" sz="3600" b="1" dirty="0" smtClean="0">
                <a:solidFill>
                  <a:srgbClr val="C00000"/>
                </a:solidFill>
                <a:latin typeface="Corbel" pitchFamily="34" charset="0"/>
              </a:rPr>
              <a:t>			&lt;</a:t>
            </a:r>
            <a:r>
              <a:rPr lang="en-IN" sz="3600" b="1" dirty="0">
                <a:solidFill>
                  <a:srgbClr val="C00000"/>
                </a:solidFill>
                <a:latin typeface="Corbel" pitchFamily="34" charset="0"/>
              </a:rPr>
              <a:t>option&gt;JSP&lt;/option&gt;</a:t>
            </a:r>
          </a:p>
          <a:p>
            <a:pPr marL="0" indent="0">
              <a:buNone/>
            </a:pPr>
            <a:r>
              <a:rPr lang="en-IN" sz="3600" b="1" dirty="0" smtClean="0">
                <a:solidFill>
                  <a:srgbClr val="C00000"/>
                </a:solidFill>
                <a:latin typeface="Corbel" pitchFamily="34" charset="0"/>
              </a:rPr>
              <a:t>			&lt;option&gt;Python&lt;/</a:t>
            </a:r>
            <a:r>
              <a:rPr lang="en-IN" sz="3600" b="1" dirty="0">
                <a:solidFill>
                  <a:srgbClr val="C00000"/>
                </a:solidFill>
                <a:latin typeface="Corbel" pitchFamily="34" charset="0"/>
              </a:rPr>
              <a:t>option&gt;</a:t>
            </a:r>
          </a:p>
          <a:p>
            <a:pPr marL="0" indent="0">
              <a:buNone/>
            </a:pPr>
            <a:r>
              <a:rPr lang="en-IN" sz="3600" b="1" dirty="0" smtClean="0">
                <a:solidFill>
                  <a:srgbClr val="C00000"/>
                </a:solidFill>
                <a:latin typeface="Corbel" pitchFamily="34" charset="0"/>
              </a:rPr>
              <a:t>		&lt;/</a:t>
            </a:r>
            <a:r>
              <a:rPr lang="en-IN" sz="3600" b="1" dirty="0" err="1">
                <a:solidFill>
                  <a:srgbClr val="C00000"/>
                </a:solidFill>
                <a:latin typeface="Corbel" pitchFamily="34" charset="0"/>
              </a:rPr>
              <a:t>optgroup</a:t>
            </a:r>
            <a:r>
              <a:rPr lang="en-IN" sz="36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3600" b="1" dirty="0" smtClean="0">
                <a:solidFill>
                  <a:srgbClr val="C00000"/>
                </a:solidFill>
                <a:latin typeface="Corbel" pitchFamily="34" charset="0"/>
              </a:rPr>
              <a:t>		&lt;</a:t>
            </a:r>
            <a:r>
              <a:rPr lang="en-IN" sz="3600" b="1" dirty="0" err="1">
                <a:solidFill>
                  <a:srgbClr val="C00000"/>
                </a:solidFill>
                <a:latin typeface="Corbel" pitchFamily="34" charset="0"/>
              </a:rPr>
              <a:t>optgroup</a:t>
            </a:r>
            <a:r>
              <a:rPr lang="en-IN" sz="3600" b="1" dirty="0">
                <a:solidFill>
                  <a:srgbClr val="C00000"/>
                </a:solidFill>
                <a:latin typeface="Corbel" pitchFamily="34" charset="0"/>
              </a:rPr>
              <a:t> label="Client Side Lang" &gt;</a:t>
            </a:r>
          </a:p>
          <a:p>
            <a:pPr marL="0" indent="0">
              <a:buNone/>
            </a:pPr>
            <a:r>
              <a:rPr lang="en-IN" sz="3600" b="1" dirty="0" smtClean="0">
                <a:solidFill>
                  <a:srgbClr val="C00000"/>
                </a:solidFill>
                <a:latin typeface="Corbel" pitchFamily="34" charset="0"/>
              </a:rPr>
              <a:t>			&lt;</a:t>
            </a:r>
            <a:r>
              <a:rPr lang="en-IN" sz="3600" b="1" dirty="0">
                <a:solidFill>
                  <a:srgbClr val="C00000"/>
                </a:solidFill>
                <a:latin typeface="Corbel" pitchFamily="34" charset="0"/>
              </a:rPr>
              <a:t>option&gt;Java Script&lt;/option&gt;</a:t>
            </a:r>
          </a:p>
          <a:p>
            <a:pPr marL="0" indent="0">
              <a:buNone/>
            </a:pPr>
            <a:r>
              <a:rPr lang="en-IN" sz="3600" b="1" dirty="0" smtClean="0">
                <a:solidFill>
                  <a:srgbClr val="C00000"/>
                </a:solidFill>
                <a:latin typeface="Corbel" pitchFamily="34" charset="0"/>
              </a:rPr>
              <a:t>			&lt;</a:t>
            </a:r>
            <a:r>
              <a:rPr lang="en-IN" sz="3600" b="1" dirty="0">
                <a:solidFill>
                  <a:srgbClr val="C00000"/>
                </a:solidFill>
                <a:latin typeface="Corbel" pitchFamily="34" charset="0"/>
              </a:rPr>
              <a:t>option&gt;VB Script&lt;/option&gt;</a:t>
            </a:r>
          </a:p>
          <a:p>
            <a:pPr marL="0" indent="0">
              <a:buNone/>
            </a:pPr>
            <a:r>
              <a:rPr lang="en-IN" sz="3600" b="1" dirty="0" smtClean="0">
                <a:solidFill>
                  <a:srgbClr val="C00000"/>
                </a:solidFill>
                <a:latin typeface="Corbel" pitchFamily="34" charset="0"/>
              </a:rPr>
              <a:t>		&lt;/</a:t>
            </a:r>
            <a:r>
              <a:rPr lang="en-IN" sz="3600" b="1" dirty="0" err="1">
                <a:solidFill>
                  <a:srgbClr val="C00000"/>
                </a:solidFill>
                <a:latin typeface="Corbel" pitchFamily="34" charset="0"/>
              </a:rPr>
              <a:t>optgroup</a:t>
            </a:r>
            <a:r>
              <a:rPr lang="en-IN" sz="3600" b="1" dirty="0" smtClean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3600" b="1" dirty="0" smtClean="0">
                <a:solidFill>
                  <a:srgbClr val="C00000"/>
                </a:solidFill>
                <a:latin typeface="Corbel" pitchFamily="34" charset="0"/>
              </a:rPr>
              <a:t>&lt;/select&gt;</a:t>
            </a:r>
            <a:endParaRPr lang="en-IN" sz="36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3600" b="1" dirty="0">
                <a:solidFill>
                  <a:srgbClr val="C00000"/>
                </a:solidFill>
                <a:latin typeface="Corbel" pitchFamily="34" charset="0"/>
              </a:rPr>
              <a:t>&lt;/form&gt;</a:t>
            </a:r>
          </a:p>
          <a:p>
            <a:pPr marL="0" indent="0">
              <a:buNone/>
            </a:pP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649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Using The “size” Attribute</a:t>
            </a:r>
            <a:endParaRPr lang="en-IN" sz="32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</a:t>
            </a: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size</a:t>
            </a:r>
            <a:r>
              <a:rPr lang="en-IN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attribute specifies the number of visible options in a drop-down list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0" lvl="0" indent="0">
              <a:buNone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0"/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0"/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Default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value is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1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0"/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0"/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0"/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If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multiple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attribute is present, the default value is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4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377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13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select  multiple="multiple" size="6"&gt;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		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optgroup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label="Server Side Lang" 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			&lt;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option&gt;PHP&lt;/option&gt;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			&lt;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option&gt;JSP&lt;/option&gt;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			</a:t>
            </a:r>
            <a:r>
              <a:rPr lang="en-IN" sz="2400" b="1" smtClean="0">
                <a:solidFill>
                  <a:srgbClr val="C00000"/>
                </a:solidFill>
                <a:latin typeface="Corbel" pitchFamily="34" charset="0"/>
              </a:rPr>
              <a:t>&lt;option&gt;Python&lt;/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option&gt;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		&lt;/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optgroup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		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optgroup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label="Client Side Lang" 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			&lt;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option&gt;Java Script&lt;/option&gt;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			&lt;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option&gt;VB Script&lt;/option&gt;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		&lt;/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optgroup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&lt;/select&gt;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97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21599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0755-4271659,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9826686245</a:t>
            </a:r>
            <a:endParaRPr lang="en-US" sz="20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800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HTML 5 Enhancements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/>
            <a:endParaRPr lang="en-US" b="1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Using &lt;select&gt; Tag</a:t>
            </a:r>
          </a:p>
          <a:p>
            <a:pPr>
              <a:buSzPct val="100000"/>
            </a:pP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Generating Drop Down List</a:t>
            </a:r>
          </a:p>
          <a:p>
            <a:pPr>
              <a:buSzPct val="100000"/>
            </a:pP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Generating Scrollable List</a:t>
            </a:r>
          </a:p>
          <a:p>
            <a:pPr>
              <a:buSzPct val="100000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How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to work text area</a:t>
            </a:r>
          </a:p>
          <a:p>
            <a:pPr>
              <a:buSzPct val="100000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textarea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textarea</a:t>
            </a:r>
            <a:r>
              <a:rPr lang="en-IN" sz="2400" dirty="0" smtClean="0">
                <a:latin typeface="Corbel" pitchFamily="34" charset="0"/>
              </a:rPr>
              <a:t> is similar to the text input, but allows the person who’s filling in the form to enter multiple lines of information, rather than a single line.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Thus is better for free-form text entry.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However, unlike the input element the </a:t>
            </a:r>
            <a:r>
              <a:rPr lang="en-IN" sz="2400" dirty="0" err="1" smtClean="0">
                <a:latin typeface="Corbel" pitchFamily="34" charset="0"/>
              </a:rPr>
              <a:t>textarea</a:t>
            </a:r>
            <a:r>
              <a:rPr lang="en-IN" sz="2400" dirty="0" smtClean="0">
                <a:latin typeface="Corbel" pitchFamily="34" charset="0"/>
              </a:rPr>
              <a:t> has an opening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textarea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&gt; </a:t>
            </a:r>
            <a:r>
              <a:rPr lang="en-IN" sz="2400" dirty="0" smtClean="0">
                <a:latin typeface="Corbel" pitchFamily="34" charset="0"/>
              </a:rPr>
              <a:t>and closing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&lt;/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textarea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&gt; </a:t>
            </a:r>
            <a:r>
              <a:rPr lang="en-IN" sz="2400" dirty="0" smtClean="0">
                <a:latin typeface="Corbel" pitchFamily="34" charset="0"/>
              </a:rPr>
              <a:t>tag.</a:t>
            </a:r>
            <a:endParaRPr lang="en-IN" sz="2400" dirty="0">
              <a:latin typeface="Corbel" pitchFamily="34" charset="0"/>
            </a:endParaRPr>
          </a:p>
          <a:p>
            <a:pPr marL="0" indent="0">
              <a:buNone/>
            </a:pP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General Syntax </a:t>
            </a:r>
            <a:b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Of “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textarea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”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textarea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  name=“. . .”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rows=“. . .”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cols=“. . .”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	&lt;!- -  some text - - 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textarea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&gt;</a:t>
            </a:r>
            <a:endParaRPr lang="en-IN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97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10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&lt;p&gt;Your views about our site: &lt;/p&gt;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&lt;form 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 	&lt;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textarea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&gt;</a:t>
            </a:r>
          </a:p>
          <a:p>
            <a:pPr marL="0" indent="0">
              <a:buNone/>
            </a:pPr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	&lt;/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textarea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&lt;/form&gt;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45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&lt;select&gt;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&lt;select&gt;</a:t>
            </a:r>
            <a:r>
              <a:rPr lang="en-IN" sz="2400" dirty="0">
                <a:latin typeface="Corbel" pitchFamily="34" charset="0"/>
              </a:rPr>
              <a:t> tag is used inside of a form element to create  </a:t>
            </a:r>
            <a:r>
              <a:rPr lang="en-IN" sz="2400" dirty="0" smtClean="0">
                <a:latin typeface="Corbel" pitchFamily="34" charset="0"/>
              </a:rPr>
              <a:t>two kinds of elements:</a:t>
            </a:r>
          </a:p>
          <a:p>
            <a:pPr marL="742950" indent="-742950">
              <a:buAutoNum type="arabicPeriod"/>
            </a:pPr>
            <a:endParaRPr lang="en-IN" sz="2400" dirty="0" smtClean="0">
              <a:latin typeface="Corbel" pitchFamily="34" charset="0"/>
            </a:endParaRPr>
          </a:p>
          <a:p>
            <a:pPr marL="742950" indent="-742950">
              <a:buAutoNum type="arabicPeriod"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A Drop Down List</a:t>
            </a:r>
          </a:p>
          <a:p>
            <a:pPr marL="742950" indent="-742950">
              <a:buAutoNum type="arabicPeriod"/>
            </a:pPr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42950" indent="-742950">
              <a:buAutoNum type="arabicPeriod"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A Scrolling List</a:t>
            </a:r>
          </a:p>
          <a:p>
            <a:pPr marL="0" indent="0">
              <a:buNone/>
            </a:pPr>
            <a:endParaRPr lang="en-IN" sz="36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254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&lt;select&gt;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Each </a:t>
            </a:r>
            <a:r>
              <a:rPr lang="en-IN" sz="2400" dirty="0">
                <a:latin typeface="Corbel" pitchFamily="34" charset="0"/>
              </a:rPr>
              <a:t>item in the list is created using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an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&lt;option&gt;</a:t>
            </a:r>
            <a:r>
              <a:rPr lang="en-IN" sz="2400" dirty="0">
                <a:latin typeface="Corbel" pitchFamily="34" charset="0"/>
              </a:rPr>
              <a:t> tag. </a:t>
            </a:r>
            <a:endParaRPr lang="en-IN" sz="2400" dirty="0" smtClean="0">
              <a:latin typeface="Corbel" pitchFamily="34" charset="0"/>
            </a:endParaRPr>
          </a:p>
          <a:p>
            <a:pPr marL="0" indent="0">
              <a:buNone/>
            </a:pPr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</a:t>
            </a:r>
            <a:r>
              <a:rPr lang="en-IN" sz="2400" dirty="0"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&lt;option&gt;</a:t>
            </a:r>
            <a:r>
              <a:rPr lang="en-IN" sz="2400" dirty="0">
                <a:latin typeface="Corbel" pitchFamily="34" charset="0"/>
              </a:rPr>
              <a:t> tags are contained between the opening and closing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&lt;select&gt;</a:t>
            </a:r>
            <a:r>
              <a:rPr lang="en-IN" sz="2400" dirty="0">
                <a:latin typeface="Corbel" pitchFamily="34" charset="0"/>
              </a:rPr>
              <a:t> tags, and at least one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&lt;option&gt;</a:t>
            </a:r>
            <a:r>
              <a:rPr lang="en-IN" sz="2400" dirty="0">
                <a:latin typeface="Corbel" pitchFamily="34" charset="0"/>
              </a:rPr>
              <a:t> tag is required. </a:t>
            </a:r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9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General Syntax Of “select”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&lt;select&gt;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	&lt;option&gt; some text &lt;/option&gt;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	&lt;option&gt; some text &lt;/option&gt;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	&lt;option&gt; some text &lt;/option&gt;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	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&lt;/select&gt;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695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11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97378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&lt;b&gt;Your language of choice:&lt;/b&gt;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&lt;form 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	&lt;select&gt;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		&lt;option&gt;PHP&lt;/option&gt;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		&lt;option&gt;JSP&lt;/option&gt;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		&lt;option&gt;Python&lt;/option&gt;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		&lt;option&gt;Java Script&lt;/option&gt;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		&lt;option&gt;VB Script&lt;/option&gt;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	&lt;/select&gt;</a:t>
            </a:r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&lt;/form&gt;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106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7315</TotalTime>
  <Words>331</Words>
  <Application>Microsoft Office PowerPoint</Application>
  <PresentationFormat>On-screen Show (4:3)</PresentationFormat>
  <Paragraphs>154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Slide 1</vt:lpstr>
      <vt:lpstr>Today’s Agenda</vt:lpstr>
      <vt:lpstr>The &lt;textarea&gt; Tag</vt:lpstr>
      <vt:lpstr>General Syntax  Of “textarea” Tag</vt:lpstr>
      <vt:lpstr>Example 10</vt:lpstr>
      <vt:lpstr>The &lt;select&gt; Tag</vt:lpstr>
      <vt:lpstr>The &lt;select&gt; Tag</vt:lpstr>
      <vt:lpstr>General Syntax Of “select” Tag</vt:lpstr>
      <vt:lpstr>Example 11</vt:lpstr>
      <vt:lpstr>Using Group Headings  In &lt;select&gt; Tag</vt:lpstr>
      <vt:lpstr>Using Group Headings  In &lt;select&gt; Tag</vt:lpstr>
      <vt:lpstr>Example 12</vt:lpstr>
      <vt:lpstr>Creating Scrollable Lists</vt:lpstr>
      <vt:lpstr>The Syntax</vt:lpstr>
      <vt:lpstr>Example 12</vt:lpstr>
      <vt:lpstr>Using The “size” Attribute</vt:lpstr>
      <vt:lpstr>Example 13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596</cp:revision>
  <dcterms:created xsi:type="dcterms:W3CDTF">2016-02-04T12:02:26Z</dcterms:created>
  <dcterms:modified xsi:type="dcterms:W3CDTF">2020-06-04T04:18:04Z</dcterms:modified>
</cp:coreProperties>
</file>