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7" r:id="rId2"/>
    <p:sldId id="388" r:id="rId3"/>
    <p:sldId id="389" r:id="rId4"/>
    <p:sldId id="435" r:id="rId5"/>
    <p:sldId id="434" r:id="rId6"/>
    <p:sldId id="436" r:id="rId7"/>
    <p:sldId id="439" r:id="rId8"/>
    <p:sldId id="438" r:id="rId9"/>
    <p:sldId id="440" r:id="rId10"/>
    <p:sldId id="442" r:id="rId11"/>
    <p:sldId id="443" r:id="rId12"/>
    <p:sldId id="444" r:id="rId13"/>
    <p:sldId id="445" r:id="rId14"/>
    <p:sldId id="446" r:id="rId15"/>
    <p:sldId id="450" r:id="rId16"/>
    <p:sldId id="441" r:id="rId17"/>
    <p:sldId id="448" r:id="rId18"/>
    <p:sldId id="449" r:id="rId19"/>
    <p:sldId id="447" r:id="rId20"/>
    <p:sldId id="451" r:id="rId21"/>
    <p:sldId id="437" r:id="rId22"/>
    <p:sldId id="452" r:id="rId23"/>
    <p:sldId id="454" r:id="rId24"/>
    <p:sldId id="453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08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When a </a:t>
            </a:r>
            <a:r>
              <a:rPr lang="en-IN" sz="5400" b="1" dirty="0" smtClean="0">
                <a:solidFill>
                  <a:srgbClr val="00B0F0"/>
                </a:solidFill>
              </a:rPr>
              <a:t>property</a:t>
            </a:r>
            <a:r>
              <a:rPr lang="en-IN" sz="5400" dirty="0" smtClean="0"/>
              <a:t> name contains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spaces</a:t>
            </a:r>
            <a:r>
              <a:rPr lang="en-IN" sz="5400" dirty="0" smtClean="0"/>
              <a:t>, we need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5400" dirty="0" smtClean="0"/>
              <a:t> it using </a:t>
            </a:r>
            <a:r>
              <a:rPr lang="en-IN" sz="5400" b="1" dirty="0" smtClean="0">
                <a:solidFill>
                  <a:srgbClr val="00B050"/>
                </a:solidFill>
              </a:rPr>
              <a:t>[ ]</a:t>
            </a:r>
            <a:r>
              <a:rPr lang="en-IN" sz="5400" dirty="0" smtClean="0"/>
              <a:t> </a:t>
            </a:r>
          </a:p>
          <a:p>
            <a:pPr marL="914400" lvl="0" indent="-914400" algn="l"/>
            <a:r>
              <a:rPr lang="en-IN" sz="5400" dirty="0" smtClean="0"/>
              <a:t>and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</a:t>
            </a:r>
            <a:r>
              <a:rPr lang="en-IN" sz="5400" dirty="0" smtClean="0"/>
              <a:t> it also we have to use </a:t>
            </a:r>
            <a:r>
              <a:rPr lang="en-IN" sz="5400" b="1" dirty="0" smtClean="0">
                <a:solidFill>
                  <a:srgbClr val="00B050"/>
                </a:solidFill>
              </a:rPr>
              <a:t>[ ]</a:t>
            </a:r>
            <a:r>
              <a:rPr lang="en-IN" sz="5400" dirty="0" smtClean="0"/>
              <a:t> .</a:t>
            </a:r>
          </a:p>
          <a:p>
            <a:pPr marL="914400" lvl="0" indent="-914400" algn="l"/>
            <a:endParaRPr lang="en-IN" sz="5400" dirty="0" smtClean="0"/>
          </a:p>
          <a:p>
            <a:pPr marL="914400" lvl="0" indent="-914400" algn="l"/>
            <a:r>
              <a:rPr lang="en-IN" sz="5400" dirty="0" smtClean="0"/>
              <a:t> </a:t>
            </a:r>
            <a:r>
              <a:rPr lang="en-IN" sz="5400" b="1" u="sng" dirty="0" smtClean="0">
                <a:solidFill>
                  <a:schemeClr val="accent3"/>
                </a:solidFill>
              </a:rPr>
              <a:t>For example:</a:t>
            </a:r>
            <a:r>
              <a:rPr lang="en-US" sz="5400" b="1" u="sng" dirty="0" smtClean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 smtClean="0"/>
              <a:t>		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=“MP04CB2314”;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reg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algn="l"/>
            <a:r>
              <a:rPr lang="en-US" sz="5400" dirty="0" smtClean="0"/>
              <a:t>If we use </a:t>
            </a:r>
            <a:r>
              <a:rPr lang="en-US" sz="5400" b="1" dirty="0" smtClean="0">
                <a:solidFill>
                  <a:srgbClr val="00B050"/>
                </a:solidFill>
              </a:rPr>
              <a:t>dot operator </a:t>
            </a:r>
            <a:r>
              <a:rPr lang="en-US" sz="5400" dirty="0" smtClean="0"/>
              <a:t>it will be an </a:t>
            </a:r>
            <a:r>
              <a:rPr lang="en-US" sz="5400" b="1" dirty="0" smtClean="0">
                <a:solidFill>
                  <a:schemeClr val="accent4"/>
                </a:solidFill>
              </a:rPr>
              <a:t>error</a:t>
            </a:r>
            <a:endParaRPr lang="en-IN" sz="5400" b="1" dirty="0" smtClean="0">
              <a:solidFill>
                <a:schemeClr val="accent4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Reading</a:t>
            </a:r>
            <a:r>
              <a:rPr lang="en-IN" sz="5400" dirty="0" smtClean="0"/>
              <a:t> from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 that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exist </a:t>
            </a:r>
            <a:r>
              <a:rPr lang="en-IN" sz="5400" dirty="0" smtClean="0"/>
              <a:t>will </a:t>
            </a:r>
            <a:r>
              <a:rPr lang="en-IN" sz="5400" b="1" dirty="0" smtClean="0">
                <a:solidFill>
                  <a:schemeClr val="accent3"/>
                </a:solidFill>
              </a:rPr>
              <a:t>result</a:t>
            </a:r>
            <a:r>
              <a:rPr lang="en-IN" sz="5400" dirty="0" smtClean="0"/>
              <a:t> in </a:t>
            </a:r>
          </a:p>
          <a:p>
            <a:pPr marL="914400" lvl="0" indent="-914400" algn="l"/>
            <a:r>
              <a:rPr lang="en-IN" sz="5400" dirty="0" smtClean="0"/>
              <a:t>an </a:t>
            </a:r>
            <a:r>
              <a:rPr lang="en-IN" sz="5400" b="1" u="sng" dirty="0" smtClean="0">
                <a:solidFill>
                  <a:schemeClr val="accent4"/>
                </a:solidFill>
              </a:rPr>
              <a:t>undefined</a:t>
            </a:r>
            <a:r>
              <a:rPr lang="en-IN" sz="5400" dirty="0" smtClean="0"/>
              <a:t>. </a:t>
            </a:r>
          </a:p>
          <a:p>
            <a:pPr marL="914400" lvl="0" indent="-914400" algn="l"/>
            <a:endParaRPr lang="en-IN" sz="5400" dirty="0" smtClean="0"/>
          </a:p>
          <a:p>
            <a:pPr marL="914400" lvl="0" indent="-914400" algn="l"/>
            <a:r>
              <a:rPr lang="en-IN" sz="5400" b="1" u="sng" dirty="0" smtClean="0">
                <a:solidFill>
                  <a:schemeClr val="accent3"/>
                </a:solidFill>
              </a:rPr>
              <a:t>For example:</a:t>
            </a:r>
            <a:r>
              <a:rPr lang="en-US" sz="5400" b="1" u="sng" dirty="0" smtClean="0">
                <a:solidFill>
                  <a:schemeClr val="accent3"/>
                </a:solidFill>
              </a:rPr>
              <a:t>	</a:t>
            </a:r>
          </a:p>
          <a:p>
            <a:pPr marL="914400" lvl="2" indent="-914400" algn="l"/>
            <a:r>
              <a:rPr lang="en-US" sz="5400" dirty="0" smtClean="0"/>
              <a:t>		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50215" y="2297102"/>
            <a:ext cx="52753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Property Value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3"/>
                </a:solidFill>
              </a:rPr>
              <a:t>value</a:t>
            </a:r>
            <a:r>
              <a:rPr lang="en-IN" sz="5400" dirty="0" smtClean="0"/>
              <a:t> of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, we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simply use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assignment </a:t>
            </a:r>
          </a:p>
          <a:p>
            <a:pPr marL="914400" lvl="0" indent="-914400" algn="l"/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5400" dirty="0" smtClean="0"/>
              <a:t>	</a:t>
            </a:r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Ciaz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	   console.log(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Ciaz</a:t>
            </a:r>
            <a:endParaRPr lang="en-US" sz="5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   console.log(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 2018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51077" y="2297102"/>
            <a:ext cx="9284677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Property 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 smtClean="0"/>
              <a:t>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 from an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 smtClean="0"/>
              <a:t>, we use the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IN" sz="5400" dirty="0" smtClean="0"/>
              <a:t> operator:</a:t>
            </a:r>
            <a:endParaRPr lang="en-US" sz="5400" dirty="0" smtClean="0"/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 </a:t>
            </a:r>
            <a:r>
              <a:rPr lang="en-US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Baleno</a:t>
            </a:r>
            <a:endParaRPr lang="en-US" sz="5400" b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// undefined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35815" y="2297102"/>
            <a:ext cx="717452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Whether A Property Exists Or Not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check</a:t>
            </a:r>
            <a:r>
              <a:rPr lang="en-IN" sz="5400" dirty="0" smtClean="0"/>
              <a:t> if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exists </a:t>
            </a:r>
            <a:r>
              <a:rPr lang="en-IN" sz="5400" dirty="0" smtClean="0"/>
              <a:t>in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, we use a </a:t>
            </a:r>
            <a:r>
              <a:rPr lang="en-IN" sz="5400" b="1" dirty="0" smtClean="0">
                <a:solidFill>
                  <a:schemeClr val="accent4"/>
                </a:solidFill>
              </a:rPr>
              <a:t>special </a:t>
            </a:r>
          </a:p>
          <a:p>
            <a:pPr marL="914400" lvl="0" indent="-914400" algn="l"/>
            <a:r>
              <a:rPr lang="en-IN" sz="5400" b="1" dirty="0" smtClean="0">
                <a:solidFill>
                  <a:schemeClr val="accent4"/>
                </a:solidFill>
              </a:rPr>
              <a:t>operator</a:t>
            </a:r>
            <a:r>
              <a:rPr lang="en-IN" sz="5400" b="1" dirty="0" smtClean="0"/>
              <a:t> </a:t>
            </a:r>
            <a:r>
              <a:rPr lang="en-IN" sz="5400" dirty="0" smtClean="0"/>
              <a:t>called the </a:t>
            </a:r>
            <a:r>
              <a:rPr lang="en-IN" sz="5400" b="1" dirty="0" smtClean="0">
                <a:solidFill>
                  <a:srgbClr val="00B050"/>
                </a:solidFill>
              </a:rPr>
              <a:t>in</a:t>
            </a:r>
            <a:r>
              <a:rPr lang="en-IN" sz="5400" dirty="0" smtClean="0"/>
              <a:t> operator:</a:t>
            </a:r>
            <a:endParaRPr lang="en-US" sz="5400" dirty="0" smtClean="0"/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</a:t>
            </a:r>
            <a:r>
              <a:rPr lang="en-US" sz="5400" b="1" dirty="0" smtClean="0">
                <a:solidFill>
                  <a:schemeClr val="accent3"/>
                </a:solidFill>
              </a:rPr>
              <a:t>‘name’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true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		console.log(‘</a:t>
            </a:r>
            <a:r>
              <a:rPr lang="en-US" sz="5400" b="1" dirty="0" smtClean="0">
                <a:solidFill>
                  <a:schemeClr val="accent3"/>
                </a:solidFill>
              </a:rPr>
              <a:t>year’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  false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23138" y="2297102"/>
            <a:ext cx="16810893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Iterating Over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46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IN" sz="5400" dirty="0" smtClean="0"/>
              <a:t> over all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 </a:t>
            </a:r>
            <a:r>
              <a:rPr lang="en-IN" sz="5400" dirty="0" smtClean="0"/>
              <a:t>of an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 smtClean="0"/>
              <a:t> without knowing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 </a:t>
            </a:r>
          </a:p>
          <a:p>
            <a:pPr marL="914400" lvl="0" indent="-914400" algn="l"/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</a:t>
            </a:r>
            <a:r>
              <a:rPr lang="en-IN" sz="5400" dirty="0" smtClean="0"/>
              <a:t>, we use the </a:t>
            </a:r>
            <a:r>
              <a:rPr lang="en-IN" sz="5400" b="1" dirty="0" smtClean="0">
                <a:solidFill>
                  <a:srgbClr val="00B050"/>
                </a:solidFill>
              </a:rPr>
              <a:t>for...in</a:t>
            </a:r>
            <a:r>
              <a:rPr lang="en-IN" sz="5400" dirty="0" smtClean="0"/>
              <a:t> loop:</a:t>
            </a:r>
            <a:endParaRPr lang="en-US" sz="5400" dirty="0" smtClean="0"/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r>
              <a:rPr lang="en-US" sz="48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4800" dirty="0" smtClean="0"/>
              <a:t>			</a:t>
            </a:r>
            <a:r>
              <a:rPr lang="en-IN" sz="4800" dirty="0" smtClean="0"/>
              <a:t> </a:t>
            </a:r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(key in object) { </a:t>
            </a:r>
          </a:p>
          <a:p>
            <a:pPr marL="914400" lvl="4" indent="-914400" algn="l"/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executes the body for each key among object properties</a:t>
            </a:r>
          </a:p>
          <a:p>
            <a:pPr marL="914400" lvl="4" indent="-914400" algn="l"/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}</a:t>
            </a:r>
            <a:endParaRPr lang="en-US" sz="4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4" indent="-914400" algn="l"/>
            <a:endParaRPr lang="en-US" sz="4800" dirty="0" smtClean="0"/>
          </a:p>
          <a:p>
            <a:pPr marL="914400" lvl="4" indent="-914400" algn="l"/>
            <a:r>
              <a:rPr lang="en-US" sz="48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4800" dirty="0" smtClean="0"/>
              <a:t>				</a:t>
            </a:r>
            <a:r>
              <a:rPr lang="en-US" sz="4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4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5" indent="-914400" algn="l"/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for (let 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4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914400" lvl="5" indent="-914400" algn="l"/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console.log(</a:t>
            </a:r>
            <a:r>
              <a:rPr lang="en-US" sz="4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[key]</a:t>
            </a:r>
            <a:r>
              <a:rPr 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69723" y="2297102"/>
            <a:ext cx="968326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IN" sz="5400" dirty="0" smtClean="0"/>
              <a:t> can be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 smtClean="0"/>
              <a:t> to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as well</a:t>
            </a:r>
          </a:p>
          <a:p>
            <a:pPr marL="914400" lvl="0" indent="-914400" algn="l"/>
            <a:endParaRPr lang="en-IN" sz="5400" dirty="0" smtClean="0"/>
          </a:p>
          <a:p>
            <a:pPr marL="914400" lvl="0" indent="-914400" algn="l"/>
            <a:r>
              <a:rPr lang="en-IN" sz="5400" dirty="0" smtClean="0"/>
              <a:t>A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IN" sz="5400" dirty="0" smtClean="0"/>
              <a:t> is nothing but </a:t>
            </a:r>
            <a:r>
              <a:rPr lang="en-IN" sz="5400" b="1" dirty="0" smtClean="0">
                <a:solidFill>
                  <a:schemeClr val="accent4"/>
                </a:solidFill>
              </a:rPr>
              <a:t>method</a:t>
            </a:r>
            <a:r>
              <a:rPr lang="en-IN" sz="5400" dirty="0" smtClean="0"/>
              <a:t>. </a:t>
            </a:r>
          </a:p>
          <a:p>
            <a:pPr marL="914400" lvl="0" indent="-914400" algn="l"/>
            <a:endParaRPr lang="en-IN" sz="5400" dirty="0" smtClean="0"/>
          </a:p>
          <a:p>
            <a:pPr marL="914400" lvl="0" indent="-914400" algn="l"/>
            <a:r>
              <a:rPr lang="en-IN" sz="5400" b="1" dirty="0" smtClean="0">
                <a:solidFill>
                  <a:schemeClr val="accent4"/>
                </a:solidFill>
              </a:rPr>
              <a:t>Methods</a:t>
            </a:r>
            <a:r>
              <a:rPr lang="en-IN" sz="5400" dirty="0" smtClean="0"/>
              <a:t> can be part of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during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creation</a:t>
            </a:r>
            <a:r>
              <a:rPr lang="en-IN" sz="5400" dirty="0" smtClean="0"/>
              <a:t> or can be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added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later</a:t>
            </a:r>
            <a:r>
              <a:rPr lang="en-IN" sz="5400" dirty="0" smtClean="0"/>
              <a:t> </a:t>
            </a:r>
          </a:p>
          <a:p>
            <a:pPr marL="914400" lvl="0" indent="-914400" algn="l"/>
            <a:r>
              <a:rPr lang="en-IN" sz="5400" dirty="0" smtClean="0"/>
              <a:t>like </a:t>
            </a:r>
            <a:r>
              <a:rPr lang="en-IN" sz="5400" b="1" dirty="0" smtClean="0">
                <a:solidFill>
                  <a:srgbClr val="00B0F0"/>
                </a:solidFill>
              </a:rPr>
              <a:t>properties</a:t>
            </a:r>
            <a:r>
              <a:rPr lang="en-IN" sz="5400" dirty="0" smtClean="0"/>
              <a:t> </a:t>
            </a:r>
            <a:r>
              <a:rPr lang="en-US" sz="5400" dirty="0" smtClean="0"/>
              <a:t>	</a:t>
            </a:r>
          </a:p>
          <a:p>
            <a:pPr marL="914400" lvl="2" indent="-914400" algn="l"/>
            <a:r>
              <a:rPr lang="en-US" sz="5400" dirty="0" smtClean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 smtClean="0"/>
              <a:t>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&gt;”]=function(){ </a:t>
            </a:r>
          </a:p>
          <a:p>
            <a:pPr marL="914400" lvl="3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[“start”]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smtClean="0">
                <a:solidFill>
                  <a:schemeClr val="accent4"/>
                </a:solidFill>
              </a:rPr>
              <a:t>function()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 smtClean="0"/>
          </a:p>
          <a:p>
            <a:pPr marL="914400" lvl="0" indent="-914400" algn="l">
              <a:buAutoNum type="arabicPeriod"/>
            </a:pPr>
            <a:endParaRPr lang="en-IN" sz="4800" dirty="0" smtClean="0"/>
          </a:p>
          <a:p>
            <a:pPr marL="0" lvl="0" indent="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449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 smtClean="0"/>
              <a:t>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&gt;=function(){ </a:t>
            </a:r>
          </a:p>
          <a:p>
            <a:pPr marL="914400" lvl="3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body</a:t>
            </a:r>
          </a:p>
          <a:p>
            <a:pPr marL="914400" lvl="3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smtClean="0">
                <a:solidFill>
                  <a:schemeClr val="accent4"/>
                </a:solidFill>
              </a:rPr>
              <a:t>function()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console.log(“starting the car”);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};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 starting the car</a:t>
            </a:r>
          </a:p>
          <a:p>
            <a:pPr marL="914400" lvl="3" indent="-914400" algn="l"/>
            <a:endParaRPr lang="en-IN" sz="4800" dirty="0" smtClean="0"/>
          </a:p>
          <a:p>
            <a:pPr marL="914400" lvl="0" indent="-914400" algn="l">
              <a:buAutoNum type="arabicPeriod"/>
            </a:pPr>
            <a:endParaRPr lang="en-IN" sz="4800" dirty="0" smtClean="0"/>
          </a:p>
          <a:p>
            <a:pPr marL="0" lvl="0" indent="0" algn="l">
              <a:buNone/>
            </a:pPr>
            <a:endParaRPr lang="en-US" sz="48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4430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IN" sz="5400" dirty="0" smtClean="0"/>
              <a:t>We can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</a:t>
            </a:r>
            <a:r>
              <a:rPr lang="en-IN" sz="5400" dirty="0" smtClean="0"/>
              <a:t>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5400" dirty="0" smtClean="0"/>
              <a:t>as a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 of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.</a:t>
            </a:r>
            <a:endParaRPr lang="en-US" sz="5400" dirty="0" smtClean="0"/>
          </a:p>
          <a:p>
            <a:pPr marL="914400" lvl="4" indent="-914400" algn="l"/>
            <a:endParaRPr lang="en-US" sz="4800" dirty="0" smtClean="0"/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4" indent="-914400" algn="l"/>
            <a:r>
              <a:rPr lang="en-US" sz="5400" dirty="0" smtClean="0"/>
              <a:t>			</a:t>
            </a:r>
            <a:r>
              <a:rPr lang="en-IN" sz="5400" dirty="0" smtClean="0"/>
              <a:t>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</a:p>
          <a:p>
            <a:pPr marL="914400" lvl="4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 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&gt;=&lt;value&gt;;</a:t>
            </a:r>
          </a:p>
          <a:p>
            <a:pPr marL="914400" lvl="4" indent="-914400" algn="l"/>
            <a:endParaRPr lang="en-US" sz="5400" dirty="0" smtClean="0"/>
          </a:p>
          <a:p>
            <a:pPr marL="914400" lvl="4" indent="-914400" algn="l"/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stereo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IN" sz="5400" b="1" dirty="0" smtClean="0">
                <a:solidFill>
                  <a:schemeClr val="accent3"/>
                </a:solidFill>
              </a:rPr>
              <a:t>name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=“Sony";</a:t>
            </a:r>
          </a:p>
          <a:p>
            <a:pPr marL="914400" lvl="5" indent="-914400" algn="l"/>
            <a:endParaRPr lang="en-US" sz="4800" dirty="0" smtClean="0"/>
          </a:p>
          <a:p>
            <a:pPr marL="914400" lvl="5" indent="-914400" algn="l"/>
            <a:r>
              <a:rPr lang="en-US" sz="4800" dirty="0" smtClean="0"/>
              <a:t>				</a:t>
            </a:r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815754" y="2297102"/>
            <a:ext cx="576775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r>
              <a:rPr lang="en-US" sz="10000" spc="-200" dirty="0" smtClean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myCar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objects and it’s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rgbClr val="00B050"/>
                </a:solidFill>
              </a:rPr>
              <a:t>object literal </a:t>
            </a:r>
            <a:r>
              <a:rPr lang="en-IN" sz="5400" dirty="0" smtClean="0"/>
              <a:t>is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way </a:t>
            </a:r>
            <a:r>
              <a:rPr lang="en-IN" sz="5400" dirty="0" smtClean="0"/>
              <a:t>of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creating</a:t>
            </a:r>
            <a:r>
              <a:rPr lang="en-IN" sz="5400" dirty="0" smtClean="0"/>
              <a:t>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 and it is done using </a:t>
            </a:r>
            <a:r>
              <a:rPr lang="en-IN" sz="5400" b="1" dirty="0" smtClean="0">
                <a:solidFill>
                  <a:srgbClr val="00B050"/>
                </a:solidFill>
              </a:rPr>
              <a:t>{ }</a:t>
            </a:r>
            <a:r>
              <a:rPr lang="en-IN" sz="5400" dirty="0" smtClean="0"/>
              <a:t> brackets.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We can include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 smtClean="0"/>
              <a:t> pair in </a:t>
            </a:r>
            <a:r>
              <a:rPr lang="en-IN" sz="5400" b="1" dirty="0" smtClean="0">
                <a:solidFill>
                  <a:srgbClr val="00B050"/>
                </a:solidFill>
              </a:rPr>
              <a:t>{ }</a:t>
            </a:r>
            <a:r>
              <a:rPr lang="en-IN" sz="5400" dirty="0" smtClean="0"/>
              <a:t>, where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 smtClean="0"/>
              <a:t> would be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IN" sz="5400" dirty="0" smtClean="0"/>
              <a:t> or </a:t>
            </a:r>
            <a:r>
              <a:rPr lang="en-IN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5400" dirty="0" smtClean="0"/>
              <a:t> will be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 of property </a:t>
            </a:r>
            <a:r>
              <a:rPr lang="en-IN" sz="5400" dirty="0" smtClean="0"/>
              <a:t>or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definition of the method.</a:t>
            </a:r>
            <a:r>
              <a:rPr lang="en-IN" sz="5400" b="1" dirty="0" smtClean="0"/>
              <a:t>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We use </a:t>
            </a:r>
            <a:r>
              <a:rPr lang="en-IN" sz="5400" b="1" dirty="0" smtClean="0">
                <a:solidFill>
                  <a:schemeClr val="accent3"/>
                </a:solidFill>
              </a:rPr>
              <a:t>comma (,) </a:t>
            </a:r>
            <a:r>
              <a:rPr lang="en-IN" sz="5400" dirty="0" smtClean="0"/>
              <a:t>to separate multiple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IN" sz="5400" dirty="0" smtClean="0"/>
              <a:t> pairs.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 smtClean="0"/>
              <a:t>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&gt;={ 							 			 			  	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&gt;:&lt;value&gt;,&lt;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&gt;:&lt;value&gt;};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:”Maruti”,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:2014};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699846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Method Using Object Literal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 smtClean="0"/>
              <a:t>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&gt;={ 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&gt;:function(){ 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	// body&lt;value&gt;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}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={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b="1" dirty="0" err="1" smtClean="0">
                <a:solidFill>
                  <a:schemeClr val="accent4"/>
                </a:solidFill>
              </a:rPr>
              <a:t>function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(){ 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console.log(“starting the car”);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	}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};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424246" y="2298690"/>
            <a:ext cx="135987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object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write a 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to </a:t>
            </a: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marks</a:t>
            </a:r>
          </a:p>
          <a:p>
            <a:endParaRPr lang="en-IN" sz="54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= { 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 "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Sumit“,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 15, </a:t>
            </a:r>
            <a:r>
              <a:rPr lang="en-IN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phy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 45,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 50,</a:t>
            </a:r>
          </a:p>
          <a:p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maths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 65</a:t>
            </a:r>
          </a:p>
          <a:p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18139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JavaScript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is a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non-primitive data type </a:t>
            </a: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b="1" dirty="0" smtClean="0"/>
              <a:t>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It is like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other variable</a:t>
            </a:r>
            <a:r>
              <a:rPr lang="en-IN" sz="5400" dirty="0" smtClean="0"/>
              <a:t>, the only </a:t>
            </a:r>
            <a:r>
              <a:rPr lang="en-IN" sz="5400" b="1" dirty="0" smtClean="0">
                <a:solidFill>
                  <a:srgbClr val="00B050"/>
                </a:solidFill>
              </a:rPr>
              <a:t>difference</a:t>
            </a:r>
            <a:r>
              <a:rPr lang="en-IN" sz="5400" dirty="0" smtClean="0"/>
              <a:t> is that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holds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  <a:r>
              <a:rPr lang="en-IN" sz="5400" dirty="0" smtClean="0"/>
              <a:t> in terms of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5400" dirty="0" smtClean="0"/>
              <a:t> in terms of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Important Point !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other programming languages </a:t>
            </a:r>
            <a:r>
              <a:rPr lang="en-IN" sz="5400" dirty="0" smtClean="0"/>
              <a:t>like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5400" dirty="0" smtClean="0"/>
              <a:t> or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C#</a:t>
            </a:r>
            <a:r>
              <a:rPr lang="en-IN" sz="5400" dirty="0" smtClean="0"/>
              <a:t>, we need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object </a:t>
            </a:r>
            <a:r>
              <a:rPr lang="en-IN" sz="5400" dirty="0" smtClean="0"/>
              <a:t>of it.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,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is a </a:t>
            </a:r>
            <a:r>
              <a:rPr lang="en-IN" sz="5400" b="1" dirty="0" smtClean="0">
                <a:solidFill>
                  <a:srgbClr val="00B050"/>
                </a:solidFill>
              </a:rPr>
              <a:t>standalone entity </a:t>
            </a:r>
            <a:r>
              <a:rPr lang="en-IN" sz="5400" dirty="0" smtClean="0"/>
              <a:t>because </a:t>
            </a:r>
            <a:r>
              <a:rPr lang="en-IN" sz="5400" b="1" dirty="0" smtClean="0">
                <a:solidFill>
                  <a:schemeClr val="accent3">
                    <a:lumMod val="75000"/>
                  </a:schemeClr>
                </a:solidFill>
              </a:rPr>
              <a:t>there is no class</a:t>
            </a:r>
            <a:r>
              <a:rPr lang="en-IN" sz="5400" dirty="0" smtClean="0"/>
              <a:t> 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.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,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can be created in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 smtClean="0"/>
              <a:t> ways: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4550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46474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Object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Constructor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IN" sz="5400" dirty="0" smtClean="0"/>
              <a:t>to create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 smtClean="0"/>
              <a:t> is with </a:t>
            </a:r>
            <a:r>
              <a:rPr lang="en-IN" sz="5400" b="1" dirty="0" smtClean="0">
                <a:solidFill>
                  <a:srgbClr val="FFC000"/>
                </a:solidFill>
              </a:rPr>
              <a:t>Object Constructor </a:t>
            </a:r>
            <a:r>
              <a:rPr lang="en-IN" sz="5400" dirty="0" smtClean="0"/>
              <a:t>using  the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5400" dirty="0" smtClean="0"/>
              <a:t> keyword. 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0" lvl="0" indent="0" algn="l">
              <a:buNone/>
            </a:pPr>
            <a:r>
              <a:rPr lang="en-US" sz="5400" dirty="0" smtClean="0"/>
              <a:t>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 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&gt;=new Object();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0" lvl="0" indent="0" algn="l">
              <a:buNone/>
            </a:pPr>
            <a:r>
              <a:rPr lang="en-US" sz="5400" dirty="0" smtClean="0"/>
              <a:t>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=new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Object()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 smtClean="0"/>
              <a:t> are </a:t>
            </a:r>
            <a:r>
              <a:rPr lang="en-IN" sz="5400" b="1" dirty="0" smtClean="0">
                <a:solidFill>
                  <a:schemeClr val="accent4"/>
                </a:solidFill>
              </a:rPr>
              <a:t>data members </a:t>
            </a:r>
            <a:r>
              <a:rPr lang="en-IN" sz="5400" dirty="0" smtClean="0"/>
              <a:t>of an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 smtClean="0"/>
              <a:t> used to hold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IN" sz="5400" dirty="0" smtClean="0"/>
              <a:t> .</a:t>
            </a:r>
          </a:p>
          <a:p>
            <a:pPr marL="0" lvl="0" indent="0" algn="l">
              <a:buNone/>
            </a:pPr>
            <a:endParaRPr lang="en-IN" sz="5400" dirty="0" smtClean="0"/>
          </a:p>
          <a:p>
            <a:pPr marL="0" lvl="0" indent="0" algn="l">
              <a:buNone/>
            </a:pPr>
            <a:r>
              <a:rPr lang="en-IN" sz="5400" dirty="0" smtClean="0"/>
              <a:t>We can attach </a:t>
            </a:r>
            <a:r>
              <a:rPr lang="en-IN" sz="5400" b="1" dirty="0" smtClean="0">
                <a:solidFill>
                  <a:srgbClr val="00B0F0"/>
                </a:solidFill>
              </a:rPr>
              <a:t>properties</a:t>
            </a:r>
            <a:r>
              <a:rPr lang="en-IN" sz="5400" dirty="0" smtClean="0"/>
              <a:t> to an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 smtClean="0"/>
              <a:t> in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 ways</a:t>
            </a:r>
            <a:r>
              <a:rPr lang="en-IN" sz="5400" dirty="0" smtClean="0"/>
              <a:t>:</a:t>
            </a:r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914400" lvl="0" indent="-914400" algn="l">
              <a:buAutoNum type="arabicPeriod"/>
            </a:pPr>
            <a:r>
              <a:rPr lang="en-IN" sz="5400" dirty="0" smtClean="0"/>
              <a:t>Using the </a:t>
            </a:r>
            <a:r>
              <a:rPr lang="en-IN" sz="5400" b="1" dirty="0" smtClean="0">
                <a:solidFill>
                  <a:srgbClr val="00B050"/>
                </a:solidFill>
              </a:rPr>
              <a:t>dot notation</a:t>
            </a:r>
            <a:r>
              <a:rPr lang="en-IN" sz="5400" dirty="0" smtClean="0"/>
              <a:t>. </a:t>
            </a:r>
          </a:p>
          <a:p>
            <a:pPr marL="914400" lvl="0" indent="-914400" algn="l">
              <a:buAutoNum type="arabicPeriod"/>
            </a:pPr>
            <a:endParaRPr lang="en-US" sz="5400" dirty="0" smtClean="0"/>
          </a:p>
          <a:p>
            <a:pPr marL="914400" lvl="0" indent="-914400" algn="l">
              <a:buAutoNum type="arabicPeriod"/>
            </a:pPr>
            <a:endParaRPr lang="en-US" sz="5400" dirty="0" smtClean="0"/>
          </a:p>
          <a:p>
            <a:pPr marL="914400" lvl="0" indent="-914400" algn="l">
              <a:buAutoNum type="arabicPeriod"/>
            </a:pPr>
            <a:r>
              <a:rPr lang="en-US" sz="5400" dirty="0" smtClean="0"/>
              <a:t>Using </a:t>
            </a:r>
            <a:r>
              <a:rPr lang="en-IN" sz="5400" b="1" dirty="0" smtClean="0">
                <a:solidFill>
                  <a:srgbClr val="00B050"/>
                </a:solidFill>
              </a:rPr>
              <a:t>[ ] brackets </a:t>
            </a:r>
            <a:r>
              <a:rPr lang="en-IN" sz="5400" dirty="0" smtClean="0"/>
              <a:t>and specifying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 name </a:t>
            </a:r>
            <a:r>
              <a:rPr lang="en-IN" sz="5400" dirty="0" smtClean="0"/>
              <a:t>as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 smtClean="0"/>
              <a:t>.</a:t>
            </a:r>
          </a:p>
          <a:p>
            <a:pPr marL="914400" lvl="2" indent="-914400" algn="l"/>
            <a:r>
              <a:rPr lang="en-US" sz="5400" dirty="0" smtClean="0"/>
              <a:t>	</a:t>
            </a:r>
          </a:p>
          <a:p>
            <a:pPr marL="914400" lvl="2" indent="-914400" algn="l"/>
            <a:r>
              <a:rPr lang="en-US" sz="5400" dirty="0" smtClean="0"/>
              <a:t>	</a:t>
            </a:r>
            <a:endParaRPr lang="en-IN" sz="5400" dirty="0" smtClean="0"/>
          </a:p>
          <a:p>
            <a:pPr marL="914400" lvl="0" indent="-914400" algn="l"/>
            <a:endParaRPr lang="en-IN" sz="5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Dot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IN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dot notation. </a:t>
            </a:r>
          </a:p>
          <a:p>
            <a:pPr marL="914400" lvl="2" indent="-914400" algn="l"/>
            <a:r>
              <a:rPr lang="en-US" sz="5400" dirty="0" smtClean="0"/>
              <a:t>	</a:t>
            </a:r>
          </a:p>
          <a:p>
            <a:pPr marL="914400" lvl="2" indent="-914400" algn="l"/>
            <a:r>
              <a:rPr lang="en-US" sz="5400" dirty="0" smtClean="0"/>
              <a:t>	</a:t>
            </a:r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 smtClean="0"/>
              <a:t>	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&gt;.&lt;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&gt;=value;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dirty="0" smtClean="0"/>
              <a:t>	</a:t>
            </a:r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		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570891" y="1214003"/>
            <a:ext cx="20234031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Properties Using [ ] Operator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Font typeface="+mj-lt"/>
              <a:buAutoNum type="arabicPeriod" startAt="2"/>
            </a:pPr>
            <a:r>
              <a:rPr lang="en-IN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the [ ] operator. </a:t>
            </a:r>
          </a:p>
          <a:p>
            <a:pPr marL="914400" lvl="2" indent="-914400" algn="l"/>
            <a:r>
              <a:rPr lang="en-US" sz="5400" dirty="0" smtClean="0"/>
              <a:t>	</a:t>
            </a:r>
          </a:p>
          <a:p>
            <a:pPr marL="914400" lvl="2" indent="-914400" algn="l"/>
            <a:r>
              <a:rPr lang="en-US" sz="5400" dirty="0" smtClean="0"/>
              <a:t>	</a:t>
            </a:r>
            <a:r>
              <a:rPr lang="en-US" sz="5400" b="1" u="sng" dirty="0" smtClean="0">
                <a:solidFill>
                  <a:schemeClr val="accent3"/>
                </a:solidFill>
              </a:rPr>
              <a:t>Syntax:</a:t>
            </a:r>
          </a:p>
          <a:p>
            <a:pPr marL="914400" lvl="3" indent="-914400" algn="l"/>
            <a:r>
              <a:rPr lang="en-US" sz="5400" dirty="0" smtClean="0"/>
              <a:t>				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&gt;[“&lt;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property_name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&gt;”]=value;</a:t>
            </a:r>
          </a:p>
          <a:p>
            <a:pPr marL="914400" lvl="4" indent="-914400" algn="l"/>
            <a:r>
              <a:rPr lang="en-US" sz="5400" dirty="0" smtClean="0"/>
              <a:t>	</a:t>
            </a:r>
          </a:p>
          <a:p>
            <a:pPr marL="914400" lvl="4" indent="-914400" algn="l"/>
            <a:r>
              <a:rPr lang="en-US" sz="5400" dirty="0" smtClean="0"/>
              <a:t>	</a:t>
            </a:r>
            <a:r>
              <a:rPr lang="en-US" sz="5400" b="1" u="sng" dirty="0" smtClean="0">
                <a:solidFill>
                  <a:schemeClr val="accent3"/>
                </a:solidFill>
              </a:rPr>
              <a:t>Example:</a:t>
            </a:r>
          </a:p>
          <a:p>
            <a:pPr marL="914400" lvl="5" indent="-914400" algn="l"/>
            <a:r>
              <a:rPr lang="en-US" sz="5400" dirty="0" smtClean="0"/>
              <a:t>	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[“name”]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=“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Baleno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914400" lvl="5" indent="-914400" algn="l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				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[“year”]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=2018;</a:t>
            </a:r>
          </a:p>
          <a:p>
            <a:pPr marL="914400" lvl="3" indent="-914400" algn="l"/>
            <a:endParaRPr lang="en-IN" sz="5400" dirty="0" smtClean="0"/>
          </a:p>
          <a:p>
            <a:pPr marL="914400" lvl="0" indent="-914400" algn="l">
              <a:buAutoNum type="arabicPeriod"/>
            </a:pPr>
            <a:endParaRPr lang="en-IN" sz="5400" dirty="0" smtClean="0"/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48554" y="2297102"/>
            <a:ext cx="1444283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487</Words>
  <Application>Microsoft Macintosh PowerPoint</Application>
  <PresentationFormat>Custom</PresentationFormat>
  <Paragraphs>206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248</cp:revision>
  <dcterms:modified xsi:type="dcterms:W3CDTF">2020-07-12T12:27:56Z</dcterms:modified>
</cp:coreProperties>
</file>