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87" r:id="rId2"/>
    <p:sldId id="388" r:id="rId3"/>
    <p:sldId id="472" r:id="rId4"/>
    <p:sldId id="389" r:id="rId5"/>
    <p:sldId id="456" r:id="rId6"/>
    <p:sldId id="473" r:id="rId7"/>
    <p:sldId id="457" r:id="rId8"/>
    <p:sldId id="474" r:id="rId9"/>
    <p:sldId id="475" r:id="rId10"/>
    <p:sldId id="476" r:id="rId11"/>
    <p:sldId id="458" r:id="rId12"/>
    <p:sldId id="477" r:id="rId13"/>
    <p:sldId id="478" r:id="rId14"/>
    <p:sldId id="489" r:id="rId15"/>
    <p:sldId id="435" r:id="rId16"/>
    <p:sldId id="459" r:id="rId17"/>
    <p:sldId id="479" r:id="rId18"/>
    <p:sldId id="480" r:id="rId19"/>
    <p:sldId id="481" r:id="rId20"/>
    <p:sldId id="490" r:id="rId21"/>
    <p:sldId id="460" r:id="rId22"/>
    <p:sldId id="491" r:id="rId23"/>
    <p:sldId id="482" r:id="rId24"/>
    <p:sldId id="483" r:id="rId25"/>
    <p:sldId id="461" r:id="rId26"/>
    <p:sldId id="492" r:id="rId27"/>
    <p:sldId id="493" r:id="rId28"/>
    <p:sldId id="488" r:id="rId29"/>
    <p:sldId id="485" r:id="rId30"/>
    <p:sldId id="486" r:id="rId31"/>
    <p:sldId id="484" r:id="rId32"/>
    <p:sldId id="487" r:id="rId3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Function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whether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5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5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Make the function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liner</a:t>
            </a:r>
            <a:endParaRPr lang="en-IN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 On Arrow Functions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05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1.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functions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 not have </a:t>
            </a:r>
            <a:r>
              <a:rPr lang="en-IN" sz="5400" dirty="0" smtClean="0"/>
              <a:t>their own </a:t>
            </a:r>
            <a:r>
              <a:rPr lang="en-IN" sz="5400" b="1" dirty="0" smtClean="0">
                <a:solidFill>
                  <a:schemeClr val="accent3"/>
                </a:solidFill>
              </a:rPr>
              <a:t>this</a:t>
            </a:r>
            <a:r>
              <a:rPr lang="en-IN" sz="5400" dirty="0" smtClean="0"/>
              <a:t> value. The value of </a:t>
            </a:r>
            <a:r>
              <a:rPr lang="en-IN" sz="5400" b="1" dirty="0" smtClean="0">
                <a:solidFill>
                  <a:schemeClr val="accent3"/>
                </a:solidFill>
              </a:rPr>
              <a:t>this</a:t>
            </a:r>
            <a:r>
              <a:rPr lang="en-IN" sz="5400" dirty="0" smtClean="0"/>
              <a:t> inside an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 </a:t>
            </a:r>
            <a:r>
              <a:rPr lang="en-IN" sz="5400" dirty="0" smtClean="0"/>
              <a:t>is always </a:t>
            </a:r>
            <a:r>
              <a:rPr lang="en-IN" sz="5400" b="1" dirty="0" smtClean="0">
                <a:solidFill>
                  <a:srgbClr val="FFFF00"/>
                </a:solidFill>
              </a:rPr>
              <a:t>inherited</a:t>
            </a:r>
            <a:r>
              <a:rPr lang="en-IN" sz="5400" dirty="0" smtClean="0"/>
              <a:t> from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enclosing scope.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algn="l"/>
            <a:r>
              <a:rPr lang="en-IN" sz="44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let</a:t>
            </a:r>
            <a:r>
              <a:rPr lang="en-IN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 person = {</a:t>
            </a:r>
          </a:p>
          <a:p>
            <a:pPr algn="l"/>
            <a:r>
              <a:rPr lang="en-IN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fname</a:t>
            </a:r>
            <a:r>
              <a:rPr lang="en-IN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 "</a:t>
            </a:r>
            <a:r>
              <a:rPr lang="en-IN" sz="4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Amit</a:t>
            </a:r>
            <a:r>
              <a:rPr lang="en-IN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 age: 21,</a:t>
            </a:r>
          </a:p>
          <a:p>
            <a:pPr algn="l"/>
            <a:r>
              <a:rPr lang="en-IN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 smtClean="0">
                <a:solidFill>
                  <a:srgbClr val="FFFF00"/>
                </a:solidFill>
              </a:rPr>
              <a:t>toString</a:t>
            </a:r>
            <a:r>
              <a:rPr lang="en-IN" sz="4400" b="1" dirty="0" smtClean="0">
                <a:solidFill>
                  <a:srgbClr val="FFFF00"/>
                </a:solidFill>
              </a:rPr>
              <a:t>: () </a:t>
            </a:r>
            <a:r>
              <a:rPr lang="en-IN" sz="4400" b="1" i="1" dirty="0" smtClean="0">
                <a:solidFill>
                  <a:srgbClr val="FFFF00"/>
                </a:solidFill>
              </a:rPr>
              <a:t>=&gt;</a:t>
            </a:r>
            <a:r>
              <a:rPr lang="en-IN" sz="4400" b="1" dirty="0" smtClean="0">
                <a:solidFill>
                  <a:srgbClr val="FFFF00"/>
                </a:solidFill>
              </a:rPr>
              <a:t> {</a:t>
            </a:r>
          </a:p>
          <a:p>
            <a:pPr algn="l"/>
            <a:r>
              <a:rPr lang="en-IN" sz="4400" b="1" dirty="0" smtClean="0">
                <a:solidFill>
                  <a:srgbClr val="FFFF00"/>
                </a:solidFill>
              </a:rPr>
              <a:t>                return `${</a:t>
            </a:r>
            <a:r>
              <a:rPr lang="en-IN" sz="4400" b="1" dirty="0" err="1" smtClean="0">
                <a:solidFill>
                  <a:srgbClr val="FFFF00"/>
                </a:solidFill>
              </a:rPr>
              <a:t>this.fname</a:t>
            </a:r>
            <a:r>
              <a:rPr lang="en-IN" sz="4400" b="1" dirty="0" smtClean="0">
                <a:solidFill>
                  <a:srgbClr val="FFFF00"/>
                </a:solidFill>
              </a:rPr>
              <a:t>},${</a:t>
            </a:r>
            <a:r>
              <a:rPr lang="en-IN" sz="4400" b="1" dirty="0" err="1" smtClean="0">
                <a:solidFill>
                  <a:srgbClr val="FFFF00"/>
                </a:solidFill>
              </a:rPr>
              <a:t>this.age</a:t>
            </a:r>
            <a:r>
              <a:rPr lang="en-IN" sz="4400" b="1" dirty="0" smtClean="0">
                <a:solidFill>
                  <a:srgbClr val="FFFF00"/>
                </a:solidFill>
              </a:rPr>
              <a:t>}`;</a:t>
            </a:r>
          </a:p>
          <a:p>
            <a:pPr algn="l"/>
            <a:r>
              <a:rPr lang="en-IN" sz="4400" b="1" dirty="0" smtClean="0">
                <a:solidFill>
                  <a:srgbClr val="FFFF00"/>
                </a:solidFill>
              </a:rPr>
              <a:t>            }</a:t>
            </a:r>
          </a:p>
          <a:p>
            <a:pPr algn="l"/>
            <a:r>
              <a:rPr lang="en-IN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(person); </a:t>
            </a:r>
          </a:p>
          <a:p>
            <a:pPr algn="l"/>
            <a:r>
              <a:rPr lang="en-US" sz="4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  <a:r>
              <a:rPr lang="en-IN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400" b="1" dirty="0" err="1" smtClean="0">
                <a:solidFill>
                  <a:schemeClr val="accent3"/>
                </a:solidFill>
              </a:rPr>
              <a:t>undefined,undefined</a:t>
            </a:r>
            <a:endParaRPr lang="en-IN" sz="4400" b="1" u="sng" dirty="0" smtClean="0">
              <a:solidFill>
                <a:schemeClr val="accent3"/>
              </a:solidFill>
            </a:endParaRPr>
          </a:p>
          <a:p>
            <a:pPr algn="l"/>
            <a:r>
              <a:rPr lang="en-IN" dirty="0" smtClean="0"/>
              <a:t>        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40351" y="2298690"/>
            <a:ext cx="12801600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7872761" y="6913755"/>
            <a:ext cx="5073806" cy="3389972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0298151" y="7655313"/>
            <a:ext cx="3389974" cy="1906861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2946567" y="6215488"/>
            <a:ext cx="799257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Here 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“this” 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refers to 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window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object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and not  the 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person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object</a:t>
            </a:r>
            <a:endParaRPr kumimoji="0" lang="en-IN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 On Arrow Functions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2. In </a:t>
            </a:r>
            <a:r>
              <a:rPr lang="en-IN" sz="5400" b="1" dirty="0" smtClean="0">
                <a:solidFill>
                  <a:schemeClr val="accent4"/>
                </a:solidFill>
              </a:rPr>
              <a:t>JS , </a:t>
            </a:r>
            <a:r>
              <a:rPr lang="en-IN" sz="5400" dirty="0" smtClean="0">
                <a:solidFill>
                  <a:schemeClr val="tx1"/>
                </a:solidFill>
              </a:rPr>
              <a:t>the</a:t>
            </a:r>
            <a:r>
              <a:rPr lang="en-IN" sz="5400" b="1" dirty="0" smtClean="0">
                <a:solidFill>
                  <a:schemeClr val="accent4"/>
                </a:solidFill>
              </a:rPr>
              <a:t>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arguments</a:t>
            </a:r>
            <a:r>
              <a:rPr lang="en-IN" sz="5400" b="1" dirty="0" smtClean="0">
                <a:solidFill>
                  <a:schemeClr val="accent4"/>
                </a:solidFill>
              </a:rPr>
              <a:t> </a:t>
            </a:r>
            <a:r>
              <a:rPr lang="en-IN" sz="5400" dirty="0" smtClean="0"/>
              <a:t>array in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IN" sz="5400" dirty="0" smtClean="0"/>
              <a:t> is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special object </a:t>
            </a:r>
            <a:r>
              <a:rPr lang="en-IN" sz="5400" dirty="0" smtClean="0"/>
              <a:t>that can be used to get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the arguments passed</a:t>
            </a:r>
            <a:r>
              <a:rPr lang="en-IN" sz="5400" dirty="0" smtClean="0"/>
              <a:t> to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 smtClean="0"/>
              <a:t>. But ,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Functions </a:t>
            </a:r>
            <a:r>
              <a:rPr lang="en-IN" sz="5400" dirty="0" smtClean="0"/>
              <a:t>do not have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arguments array</a:t>
            </a:r>
            <a:r>
              <a:rPr lang="en-IN" sz="5400" dirty="0" smtClean="0"/>
              <a:t>.</a:t>
            </a: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40351" y="2298690"/>
            <a:ext cx="12801600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 Functions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, all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IN" sz="5400" dirty="0" smtClean="0"/>
              <a:t> are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 smtClean="0"/>
              <a:t>, just like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</a:t>
            </a:r>
            <a:r>
              <a:rPr lang="en-IN" sz="5400" dirty="0" smtClean="0"/>
              <a:t> ,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Math</a:t>
            </a:r>
            <a:r>
              <a:rPr lang="en-IN" sz="5400" dirty="0" smtClean="0"/>
              <a:t>,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Date </a:t>
            </a:r>
            <a:r>
              <a:rPr lang="en-IN" sz="5400" dirty="0" smtClean="0"/>
              <a:t>etc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Thus they have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the features </a:t>
            </a:r>
            <a:r>
              <a:rPr lang="en-IN" sz="5400" dirty="0" smtClean="0"/>
              <a:t>of an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IN" sz="5400" dirty="0" smtClean="0"/>
              <a:t>like:</a:t>
            </a:r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marL="914400" lvl="0" indent="-914400" algn="l">
              <a:buAutoNum type="arabicPeriod"/>
            </a:pPr>
            <a:r>
              <a:rPr lang="en-IN" sz="5400" dirty="0" smtClean="0"/>
              <a:t>They can be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stored</a:t>
            </a:r>
            <a:r>
              <a:rPr lang="en-IN" sz="5400" dirty="0" smtClean="0"/>
              <a:t> in a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endParaRPr lang="en-IN" sz="5400" dirty="0" smtClean="0"/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marL="914400" lvl="0" indent="-914400" algn="l">
              <a:buAutoNum type="arabicPeriod"/>
            </a:pPr>
            <a:r>
              <a:rPr lang="en-IN" sz="5400" dirty="0" smtClean="0"/>
              <a:t>Like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IN" sz="5400" dirty="0" smtClean="0"/>
              <a:t> they can be </a:t>
            </a:r>
            <a:r>
              <a:rPr lang="en-IN" sz="5400" b="1" dirty="0" smtClean="0">
                <a:solidFill>
                  <a:schemeClr val="accent3"/>
                </a:solidFill>
              </a:rPr>
              <a:t>passed</a:t>
            </a:r>
            <a:r>
              <a:rPr lang="en-IN" sz="5400" dirty="0" smtClean="0"/>
              <a:t> as </a:t>
            </a:r>
            <a:r>
              <a:rPr lang="en-IN" sz="5400" b="1" dirty="0" smtClean="0">
                <a:solidFill>
                  <a:schemeClr val="accent4"/>
                </a:solidFill>
              </a:rPr>
              <a:t>arguments</a:t>
            </a:r>
            <a:r>
              <a:rPr lang="en-IN" sz="5400" dirty="0" smtClean="0"/>
              <a:t> to other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IN" sz="5400" dirty="0" smtClean="0"/>
              <a:t>.</a:t>
            </a: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 Functions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And, when we </a:t>
            </a:r>
            <a:r>
              <a:rPr lang="en-US" sz="5400" b="1" dirty="0" smtClean="0">
                <a:solidFill>
                  <a:schemeClr val="accent4"/>
                </a:solidFill>
              </a:rPr>
              <a:t>do this </a:t>
            </a:r>
            <a:r>
              <a:rPr lang="en-US" sz="5400" dirty="0" smtClean="0">
                <a:solidFill>
                  <a:schemeClr val="tx1"/>
                </a:solidFill>
              </a:rPr>
              <a:t>, i.e. when we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 a function as argument to another function</a:t>
            </a:r>
            <a:r>
              <a:rPr lang="en-US" sz="5400" dirty="0" smtClean="0">
                <a:solidFill>
                  <a:schemeClr val="tx1"/>
                </a:solidFill>
              </a:rPr>
              <a:t> , then it is called a </a:t>
            </a:r>
            <a:r>
              <a:rPr lang="en-US" sz="5400" b="1" u="sng" dirty="0" smtClean="0">
                <a:solidFill>
                  <a:schemeClr val="accent3"/>
                </a:solidFill>
              </a:rPr>
              <a:t>CALLBACK FUNCTION </a:t>
            </a:r>
            <a:r>
              <a:rPr lang="en-US" sz="5400" dirty="0" smtClean="0">
                <a:solidFill>
                  <a:schemeClr val="tx1"/>
                </a:solidFill>
              </a:rPr>
              <a:t>and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</a:t>
            </a:r>
            <a:r>
              <a:rPr lang="en-IN" sz="5400" dirty="0" smtClean="0"/>
              <a:t>that takes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another function </a:t>
            </a:r>
            <a:r>
              <a:rPr lang="en-IN" sz="5400" dirty="0" smtClean="0"/>
              <a:t>as a </a:t>
            </a:r>
            <a:r>
              <a:rPr lang="en-IN" sz="5400" b="1" dirty="0" smtClean="0">
                <a:solidFill>
                  <a:schemeClr val="accent4"/>
                </a:solidFill>
              </a:rPr>
              <a:t>parameter</a:t>
            </a:r>
            <a:r>
              <a:rPr lang="en-IN" sz="5400" dirty="0" smtClean="0"/>
              <a:t> is called a   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HIGHER ORDER FUNCTION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Syntax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&lt;function_1&gt;(&lt;</a:t>
            </a:r>
            <a:r>
              <a:rPr lang="en-US" sz="50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some_arg</a:t>
            </a:r>
            <a:r>
              <a:rPr lang="en-US" sz="5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&gt;,&lt;function_2&gt;);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above syntax </a:t>
            </a:r>
            <a:r>
              <a:rPr lang="en-US" sz="5400" dirty="0" smtClean="0">
                <a:solidFill>
                  <a:schemeClr val="tx1"/>
                </a:solidFill>
              </a:rPr>
              <a:t>, we are calling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function_1() </a:t>
            </a:r>
            <a:r>
              <a:rPr lang="en-US" sz="5400" dirty="0" smtClean="0">
                <a:solidFill>
                  <a:schemeClr val="tx1"/>
                </a:solidFill>
              </a:rPr>
              <a:t>with some </a:t>
            </a:r>
            <a:r>
              <a:rPr lang="en-US" sz="5400" b="1" dirty="0" smtClean="0">
                <a:solidFill>
                  <a:schemeClr val="accent3"/>
                </a:solidFill>
              </a:rPr>
              <a:t>data</a:t>
            </a:r>
            <a:r>
              <a:rPr lang="en-US" sz="5400" dirty="0" smtClean="0">
                <a:solidFill>
                  <a:schemeClr val="tx1"/>
                </a:solidFill>
              </a:rPr>
              <a:t> and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rgbClr val="FFFF00"/>
                </a:solidFill>
              </a:rPr>
              <a:t>another function </a:t>
            </a:r>
            <a:r>
              <a:rPr lang="en-US" sz="5400" dirty="0" smtClean="0">
                <a:solidFill>
                  <a:schemeClr val="tx1"/>
                </a:solidFill>
              </a:rPr>
              <a:t>called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function_2</a:t>
            </a:r>
            <a:r>
              <a:rPr lang="en-US" sz="5400" dirty="0" smtClean="0">
                <a:solidFill>
                  <a:schemeClr val="tx1"/>
                </a:solidFill>
              </a:rPr>
              <a:t> as </a:t>
            </a:r>
            <a:r>
              <a:rPr lang="en-US" sz="5400" b="1" dirty="0" smtClean="0">
                <a:solidFill>
                  <a:schemeClr val="accent4"/>
                </a:solidFill>
              </a:rPr>
              <a:t>argument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Then in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function_1()</a:t>
            </a:r>
            <a:r>
              <a:rPr lang="en-US" sz="5400" dirty="0" smtClean="0">
                <a:solidFill>
                  <a:schemeClr val="tx1"/>
                </a:solidFill>
              </a:rPr>
              <a:t> , we might do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 initial processing </a:t>
            </a:r>
            <a:r>
              <a:rPr lang="en-US" sz="5400" dirty="0" smtClean="0">
                <a:solidFill>
                  <a:schemeClr val="tx1"/>
                </a:solidFill>
              </a:rPr>
              <a:t>and after that we can call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function_2() </a:t>
            </a:r>
            <a:r>
              <a:rPr lang="en-US" sz="5400" dirty="0" smtClean="0">
                <a:solidFill>
                  <a:schemeClr val="tx1"/>
                </a:solidFill>
              </a:rPr>
              <a:t>to run.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function function_1(arg,function_2){</a:t>
            </a:r>
          </a:p>
          <a:p>
            <a:pPr marL="0" lvl="0" indent="0" algn="l">
              <a:buNone/>
            </a:pPr>
            <a:r>
              <a:rPr lang="en-US" sz="50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// initial code</a:t>
            </a:r>
          </a:p>
          <a:p>
            <a:pPr marL="0" lvl="0" indent="0" algn="l">
              <a:buNone/>
            </a:pPr>
            <a:r>
              <a:rPr lang="en-US" sz="5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function_2();</a:t>
            </a:r>
          </a:p>
          <a:p>
            <a:pPr marL="0" lvl="0" indent="0" algn="l">
              <a:buNone/>
            </a:pPr>
            <a:r>
              <a:rPr lang="en-US" sz="5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10185" y="2297102"/>
            <a:ext cx="501804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21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understand 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callbacks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dirty="0" smtClean="0"/>
              <a:t>, let us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 </a:t>
            </a:r>
            <a:r>
              <a:rPr lang="en-IN" sz="5400" dirty="0" smtClean="0"/>
              <a:t>with a normal </a:t>
            </a:r>
            <a:r>
              <a:rPr lang="en-IN" sz="5400" b="1" dirty="0" smtClean="0">
                <a:solidFill>
                  <a:srgbClr val="FFC000"/>
                </a:solidFill>
              </a:rPr>
              <a:t>JS</a:t>
            </a:r>
            <a:r>
              <a:rPr lang="en-IN" sz="5400" dirty="0" smtClean="0"/>
              <a:t> function</a:t>
            </a:r>
            <a:endParaRPr lang="en-IN" sz="5400" b="1" dirty="0" smtClean="0">
              <a:solidFill>
                <a:schemeClr val="accent4"/>
              </a:solidFill>
            </a:endParaRP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regular JS Function:</a:t>
            </a:r>
          </a:p>
          <a:p>
            <a:pPr marL="0" lvl="0" indent="0" algn="l">
              <a:buNone/>
            </a:pPr>
            <a:endParaRPr lang="en-US" sz="4000" dirty="0" smtClean="0"/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multiply(a, b) { </a:t>
            </a:r>
          </a:p>
          <a:p>
            <a:pPr algn="l"/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result = a * b; 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console.log("multiply Function Result:",result); 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en-I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multiply(2, 4);</a:t>
            </a:r>
          </a:p>
          <a:p>
            <a:pPr algn="l"/>
            <a:endParaRPr lang="en-US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400" dirty="0" smtClean="0"/>
              <a:t>Here we have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simple function </a:t>
            </a:r>
            <a:r>
              <a:rPr lang="en-IN" sz="5400" dirty="0" smtClean="0"/>
              <a:t>which </a:t>
            </a:r>
            <a:r>
              <a:rPr lang="en-IN" sz="5400" b="1" dirty="0" smtClean="0">
                <a:solidFill>
                  <a:srgbClr val="FFFF00"/>
                </a:solidFill>
              </a:rPr>
              <a:t>multiplies 2 numbers</a:t>
            </a:r>
            <a:r>
              <a:rPr lang="en-IN" sz="5400" dirty="0" smtClean="0"/>
              <a:t>. We are then calling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 smtClean="0"/>
              <a:t> with inputs </a:t>
            </a:r>
            <a:r>
              <a:rPr lang="en-IN" sz="5400" b="1" dirty="0" smtClean="0">
                <a:solidFill>
                  <a:schemeClr val="accent3"/>
                </a:solidFill>
              </a:rPr>
              <a:t>2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3"/>
                </a:solidFill>
              </a:rPr>
              <a:t>4</a:t>
            </a:r>
            <a:r>
              <a:rPr lang="en-IN" sz="5400" dirty="0" smtClean="0"/>
              <a:t>.</a:t>
            </a:r>
            <a:endParaRPr lang="en-IN" sz="5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01561" y="2298690"/>
            <a:ext cx="327845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Now </a:t>
            </a:r>
            <a:r>
              <a:rPr lang="en-IN" sz="5400" b="1" dirty="0" smtClean="0">
                <a:solidFill>
                  <a:srgbClr val="FFC000"/>
                </a:solidFill>
              </a:rPr>
              <a:t>imagine</a:t>
            </a:r>
            <a:r>
              <a:rPr lang="en-IN" sz="5400" dirty="0" smtClean="0"/>
              <a:t> if we had to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run another operation </a:t>
            </a:r>
            <a:r>
              <a:rPr lang="en-IN" sz="5400" dirty="0" smtClean="0"/>
              <a:t>immediately after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</a:t>
            </a:r>
            <a:r>
              <a:rPr lang="en-IN" sz="5400" dirty="0" smtClean="0"/>
              <a:t> computes the </a:t>
            </a:r>
            <a:r>
              <a:rPr lang="en-IN" sz="5400" b="1" dirty="0" smtClean="0">
                <a:solidFill>
                  <a:schemeClr val="accent4"/>
                </a:solidFill>
              </a:rPr>
              <a:t>result</a:t>
            </a:r>
            <a:r>
              <a:rPr lang="en-IN" sz="5400" dirty="0" smtClean="0"/>
              <a:t>. 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This is where we use a </a:t>
            </a:r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sz="5400" dirty="0" smtClean="0"/>
              <a:t>. 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rgbClr val="FFFF00"/>
                </a:solidFill>
              </a:rPr>
              <a:t>code</a:t>
            </a:r>
            <a:r>
              <a:rPr lang="en-IN" sz="5400" dirty="0" smtClean="0"/>
              <a:t> on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 slide </a:t>
            </a:r>
            <a:r>
              <a:rPr lang="en-IN" sz="5400" dirty="0" smtClean="0"/>
              <a:t>shows this.</a:t>
            </a: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46166" y="2297102"/>
            <a:ext cx="336766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412275"/>
            <a:ext cx="21990205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multiply(a, b, </a:t>
            </a:r>
            <a:r>
              <a:rPr lang="en-IN" sz="4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sz="4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{ </a:t>
            </a:r>
          </a:p>
          <a:p>
            <a:pPr marL="0" lvl="0" indent="0" algn="l">
              <a:buNone/>
            </a:pPr>
            <a:r>
              <a:rPr lang="en-IN" sz="4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4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result = a * b; </a:t>
            </a:r>
          </a:p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console.log("multiply Function Result:",result); </a:t>
            </a:r>
          </a:p>
          <a:p>
            <a:pPr marL="0" lvl="0" indent="0" algn="l">
              <a:buNone/>
            </a:pPr>
            <a:r>
              <a:rPr lang="en-IN" sz="4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sz="4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(result);</a:t>
            </a:r>
          </a:p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 </a:t>
            </a:r>
          </a:p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</a:t>
            </a:r>
            <a:r>
              <a:rPr lang="en-IN" sz="4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(result){ </a:t>
            </a:r>
          </a:p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if(result%2==0){ </a:t>
            </a:r>
          </a:p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console.log('</a:t>
            </a:r>
            <a:r>
              <a:rPr lang="en-IN" sz="4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Function:',result</a:t>
            </a: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,' is Even'); </a:t>
            </a:r>
          </a:p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 </a:t>
            </a:r>
          </a:p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else { </a:t>
            </a:r>
          </a:p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console.log('</a:t>
            </a:r>
            <a:r>
              <a:rPr lang="en-IN" sz="4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Function:',result</a:t>
            </a: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,' is Odd'); </a:t>
            </a:r>
          </a:p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 </a:t>
            </a:r>
          </a:p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 </a:t>
            </a:r>
          </a:p>
          <a:p>
            <a:pPr marL="0" lvl="0" indent="0" algn="l">
              <a:buNone/>
            </a:pPr>
            <a:r>
              <a:rPr lang="en-IN" sz="4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multiply(7, 9, </a:t>
            </a:r>
            <a:r>
              <a:rPr lang="en-IN" sz="4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sz="4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23863" y="2297102"/>
            <a:ext cx="332306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84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Here in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5400" dirty="0" smtClean="0"/>
              <a:t>function, we accept a </a:t>
            </a:r>
            <a:r>
              <a:rPr lang="en-IN" sz="5400" b="1" dirty="0" err="1" smtClean="0">
                <a:solidFill>
                  <a:srgbClr val="FFC000"/>
                </a:solidFill>
              </a:rPr>
              <a:t>callback</a:t>
            </a:r>
            <a:r>
              <a:rPr lang="en-IN" sz="5400" dirty="0" smtClean="0"/>
              <a:t> as well as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</a:t>
            </a:r>
            <a:r>
              <a:rPr lang="en-IN" sz="5400" dirty="0" smtClean="0"/>
              <a:t>.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When we call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5400" dirty="0" smtClean="0"/>
              <a:t>function we pass </a:t>
            </a:r>
            <a:r>
              <a:rPr lang="en-IN" sz="5400" b="1" dirty="0" err="1" smtClean="0">
                <a:solidFill>
                  <a:srgbClr val="FFC000"/>
                </a:solidFill>
              </a:rPr>
              <a:t>callback</a:t>
            </a:r>
            <a:r>
              <a:rPr lang="en-IN" sz="5400" b="1" dirty="0" smtClean="0">
                <a:solidFill>
                  <a:srgbClr val="FFC000"/>
                </a:solidFill>
              </a:rPr>
              <a:t> </a:t>
            </a:r>
            <a:r>
              <a:rPr lang="en-IN" sz="5400" dirty="0" smtClean="0"/>
              <a:t>as </a:t>
            </a:r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5400" dirty="0" smtClean="0"/>
              <a:t>. 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So basically a </a:t>
            </a:r>
            <a:r>
              <a:rPr lang="en-IN" sz="5400" b="1" dirty="0" err="1" smtClean="0">
                <a:solidFill>
                  <a:srgbClr val="FFC000"/>
                </a:solidFill>
              </a:rPr>
              <a:t>callback</a:t>
            </a:r>
            <a:r>
              <a:rPr lang="en-IN" sz="5400" dirty="0" smtClean="0"/>
              <a:t> is nothing but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 smtClean="0"/>
              <a:t>. </a:t>
            </a:r>
          </a:p>
          <a:p>
            <a:pPr algn="l"/>
            <a:endParaRPr lang="en-IN" sz="5400" b="1" dirty="0" smtClean="0"/>
          </a:p>
          <a:p>
            <a:pPr algn="l"/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5400" dirty="0" smtClean="0"/>
              <a:t> is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 smtClean="0"/>
              <a:t> which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checks</a:t>
            </a:r>
            <a:r>
              <a:rPr lang="en-IN" sz="5400" dirty="0" smtClean="0"/>
              <a:t> whether a </a:t>
            </a:r>
            <a:r>
              <a:rPr lang="en-IN" sz="5400" b="1" dirty="0" smtClean="0">
                <a:solidFill>
                  <a:schemeClr val="accent3"/>
                </a:solidFill>
              </a:rPr>
              <a:t>number </a:t>
            </a:r>
            <a:r>
              <a:rPr lang="en-IN" sz="5400" dirty="0" smtClean="0"/>
              <a:t>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odd</a:t>
            </a:r>
            <a:r>
              <a:rPr lang="en-IN" sz="5400" dirty="0" smtClean="0"/>
              <a:t> or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</a:t>
            </a:r>
            <a:r>
              <a:rPr lang="en-IN" sz="5400" dirty="0" smtClean="0"/>
              <a:t>.</a:t>
            </a:r>
          </a:p>
          <a:p>
            <a:pPr algn="l"/>
            <a:endParaRPr lang="en-IN" sz="5400" dirty="0" smtClean="0"/>
          </a:p>
          <a:p>
            <a:pPr marL="0" lvl="0" indent="0" algn="l">
              <a:buNone/>
            </a:pPr>
            <a:endParaRPr lang="en-US" sz="40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23863" y="2298690"/>
            <a:ext cx="341227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CONCEPTS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9600" spc="-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In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5400" dirty="0" smtClean="0"/>
              <a:t>function, </a:t>
            </a:r>
            <a:r>
              <a:rPr lang="en-IN" sz="5400" b="1" dirty="0" smtClean="0">
                <a:solidFill>
                  <a:srgbClr val="FFFF00"/>
                </a:solidFill>
              </a:rPr>
              <a:t>at the end</a:t>
            </a:r>
            <a:r>
              <a:rPr lang="en-IN" sz="5400" dirty="0" smtClean="0"/>
              <a:t>, we have </a:t>
            </a:r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(result)</a:t>
            </a:r>
            <a:r>
              <a:rPr lang="en-IN" sz="5400" dirty="0" smtClean="0"/>
              <a:t>. 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This is where we ask the </a:t>
            </a:r>
            <a:r>
              <a:rPr lang="en-IN" sz="5400" b="1" dirty="0" err="1" smtClean="0">
                <a:solidFill>
                  <a:srgbClr val="FFC000"/>
                </a:solidFill>
              </a:rPr>
              <a:t>callback</a:t>
            </a:r>
            <a:r>
              <a:rPr lang="en-IN" sz="5400" dirty="0" smtClean="0"/>
              <a:t> function to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</a:t>
            </a:r>
            <a:r>
              <a:rPr lang="en-IN" sz="5400" dirty="0" smtClean="0"/>
              <a:t>.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So in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above code</a:t>
            </a:r>
            <a:r>
              <a:rPr lang="en-IN" sz="5400" dirty="0" smtClean="0"/>
              <a:t>, the </a:t>
            </a:r>
            <a:r>
              <a:rPr lang="en-IN" sz="5400" b="1" dirty="0" smtClean="0">
                <a:solidFill>
                  <a:schemeClr val="accent3"/>
                </a:solidFill>
              </a:rPr>
              <a:t>sequence</a:t>
            </a:r>
            <a:r>
              <a:rPr lang="en-IN" sz="5400" dirty="0" smtClean="0"/>
              <a:t> is as follows</a:t>
            </a:r>
          </a:p>
          <a:p>
            <a:pPr algn="l"/>
            <a:r>
              <a:rPr lang="en-IN" sz="5400" dirty="0" smtClean="0"/>
              <a:t>	</a:t>
            </a:r>
            <a:r>
              <a:rPr lang="en-IN" sz="4600" dirty="0" smtClean="0"/>
              <a:t>1.  First we </a:t>
            </a:r>
            <a:r>
              <a:rPr lang="en-IN" sz="4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</a:t>
            </a:r>
            <a:r>
              <a:rPr lang="en-IN" sz="4600" dirty="0" smtClean="0"/>
              <a:t> the </a:t>
            </a:r>
            <a:r>
              <a:rPr lang="en-IN" sz="4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4600" dirty="0" smtClean="0"/>
              <a:t>function and pass </a:t>
            </a:r>
            <a:r>
              <a:rPr lang="en-IN" sz="4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600" dirty="0" smtClean="0"/>
              <a:t> as the </a:t>
            </a:r>
            <a:r>
              <a:rPr lang="en-IN" sz="4600" b="1" dirty="0" err="1" smtClean="0">
                <a:solidFill>
                  <a:srgbClr val="FFC000"/>
                </a:solidFill>
              </a:rPr>
              <a:t>callback</a:t>
            </a:r>
            <a:endParaRPr lang="en-IN" sz="4600" b="1" dirty="0" smtClean="0">
              <a:solidFill>
                <a:srgbClr val="FFC000"/>
              </a:solidFill>
            </a:endParaRPr>
          </a:p>
          <a:p>
            <a:pPr algn="l"/>
            <a:r>
              <a:rPr lang="en-US" sz="4600" dirty="0" smtClean="0"/>
              <a:t>	2.  The </a:t>
            </a:r>
            <a:r>
              <a:rPr lang="en-IN" sz="4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4600" dirty="0" smtClean="0"/>
              <a:t>function </a:t>
            </a:r>
            <a:r>
              <a:rPr lang="en-IN" sz="4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executes</a:t>
            </a:r>
            <a:r>
              <a:rPr lang="en-IN" sz="4600" dirty="0" smtClean="0"/>
              <a:t> and </a:t>
            </a:r>
            <a:r>
              <a:rPr lang="en-IN" sz="4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computes</a:t>
            </a:r>
            <a:r>
              <a:rPr lang="en-IN" sz="4600" dirty="0" smtClean="0"/>
              <a:t> the </a:t>
            </a:r>
            <a:r>
              <a:rPr lang="en-IN" sz="4600" b="1" dirty="0" smtClean="0">
                <a:solidFill>
                  <a:schemeClr val="accent3"/>
                </a:solidFill>
              </a:rPr>
              <a:t>multiplication result</a:t>
            </a:r>
          </a:p>
          <a:p>
            <a:pPr algn="l"/>
            <a:r>
              <a:rPr lang="en-US" sz="4600" dirty="0" smtClean="0"/>
              <a:t>	3.  </a:t>
            </a:r>
            <a:r>
              <a:rPr lang="en-US" sz="4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</a:t>
            </a:r>
            <a:r>
              <a:rPr lang="en-IN" sz="4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nce</a:t>
            </a:r>
            <a:r>
              <a:rPr lang="en-IN" sz="4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600" dirty="0" smtClean="0"/>
              <a:t>the </a:t>
            </a:r>
            <a:r>
              <a:rPr lang="en-IN" sz="4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result</a:t>
            </a:r>
            <a:r>
              <a:rPr lang="en-IN" sz="4600" dirty="0" smtClean="0"/>
              <a:t> is </a:t>
            </a:r>
            <a:r>
              <a:rPr lang="en-IN" sz="4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calculated</a:t>
            </a:r>
            <a:r>
              <a:rPr lang="en-IN" sz="4600" dirty="0" smtClean="0"/>
              <a:t>, </a:t>
            </a:r>
            <a:r>
              <a:rPr lang="en-IN" sz="4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4600" dirty="0" smtClean="0"/>
              <a:t>function asks the </a:t>
            </a:r>
            <a:r>
              <a:rPr lang="en-IN" sz="4600" b="1" dirty="0" err="1" smtClean="0">
                <a:solidFill>
                  <a:srgbClr val="FFC000"/>
                </a:solidFill>
              </a:rPr>
              <a:t>callback</a:t>
            </a:r>
            <a:r>
              <a:rPr lang="en-IN" sz="4600" dirty="0" smtClean="0"/>
              <a:t> to 	 				 </a:t>
            </a:r>
            <a:r>
              <a:rPr lang="en-IN" sz="4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execute.</a:t>
            </a:r>
          </a:p>
          <a:p>
            <a:pPr algn="l"/>
            <a:r>
              <a:rPr lang="en-US" sz="4600" dirty="0" smtClean="0"/>
              <a:t>	4.  </a:t>
            </a:r>
            <a:r>
              <a:rPr lang="en-IN" sz="4600" dirty="0" smtClean="0"/>
              <a:t>In this case, the </a:t>
            </a:r>
            <a:r>
              <a:rPr lang="en-IN" sz="4600" b="1" dirty="0" err="1" smtClean="0">
                <a:solidFill>
                  <a:srgbClr val="FFC000"/>
                </a:solidFill>
              </a:rPr>
              <a:t>callback</a:t>
            </a:r>
            <a:r>
              <a:rPr lang="en-IN" sz="4600" dirty="0" smtClean="0"/>
              <a:t> is </a:t>
            </a:r>
            <a:r>
              <a:rPr lang="en-IN" sz="4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600" dirty="0" smtClean="0"/>
              <a:t> function. </a:t>
            </a:r>
          </a:p>
          <a:p>
            <a:pPr algn="l"/>
            <a:r>
              <a:rPr lang="en-US" sz="4600" dirty="0" smtClean="0"/>
              <a:t>    5. </a:t>
            </a:r>
            <a:r>
              <a:rPr lang="en-IN" sz="4600" dirty="0" smtClean="0"/>
              <a:t>So </a:t>
            </a:r>
            <a:r>
              <a:rPr lang="en-IN" sz="4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600" dirty="0" smtClean="0"/>
              <a:t> function will </a:t>
            </a:r>
            <a:r>
              <a:rPr lang="en-IN" sz="4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execute.</a:t>
            </a:r>
          </a:p>
          <a:p>
            <a:pPr marL="0" lvl="0" indent="0" algn="l">
              <a:buNone/>
            </a:pPr>
            <a:endParaRPr lang="en-US" sz="40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23863" y="2298690"/>
            <a:ext cx="341227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2810107" y="1214003"/>
            <a:ext cx="19425425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Functions As Callbacks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311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Another way </a:t>
            </a:r>
            <a:r>
              <a:rPr lang="en-IN" sz="5400" dirty="0" smtClean="0"/>
              <a:t>of passing a </a:t>
            </a:r>
            <a:r>
              <a:rPr lang="en-IN" sz="5400" b="1" dirty="0" err="1" smtClean="0">
                <a:solidFill>
                  <a:srgbClr val="FFC000"/>
                </a:solidFill>
              </a:rPr>
              <a:t>callback</a:t>
            </a:r>
            <a:r>
              <a:rPr lang="en-IN" sz="5400" b="1" dirty="0" smtClean="0">
                <a:solidFill>
                  <a:srgbClr val="FFC000"/>
                </a:solidFill>
              </a:rPr>
              <a:t> </a:t>
            </a:r>
            <a:r>
              <a:rPr lang="en-IN" sz="5400" dirty="0" smtClean="0"/>
              <a:t>is by using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anonymous functions </a:t>
            </a:r>
            <a:r>
              <a:rPr lang="en-IN" sz="5400" dirty="0" smtClean="0"/>
              <a:t>as shown below:</a:t>
            </a:r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  <a:endParaRPr lang="en-IN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 multiply(a, b, </a:t>
            </a:r>
            <a:r>
              <a:rPr lang="en-IN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 { </a:t>
            </a:r>
          </a:p>
          <a:p>
            <a:pPr algn="l"/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var</a:t>
            </a: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result = a * b; </a:t>
            </a:r>
          </a:p>
          <a:p>
            <a:pPr algn="l"/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console.log("multiply Function Result:", result); </a:t>
            </a:r>
          </a:p>
          <a:p>
            <a:pPr algn="l"/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(result); </a:t>
            </a:r>
          </a:p>
          <a:p>
            <a:pPr algn="l"/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multiply(-7, 9,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function(result) {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if (result &gt; 0) {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console.log('</a:t>
            </a:r>
            <a:r>
              <a:rPr lang="en-IN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checkPosNeg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Function:', result, ' is Positive');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}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else {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console.log('</a:t>
            </a:r>
            <a:r>
              <a:rPr lang="en-IN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checkPosNeg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Function:', result, ' is Negative');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}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});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508702" y="2298690"/>
            <a:ext cx="1427356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Order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called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area()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</a:t>
            </a:r>
            <a:r>
              <a:rPr lang="en-US" sz="5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which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 area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Then from 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area()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call the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area</a:t>
            </a:r>
            <a:endParaRPr lang="en-IN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Rewrite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setInterval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using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2810107" y="1214003"/>
            <a:ext cx="19425425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Functions As Callbacks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311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If we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prefer</a:t>
            </a:r>
            <a:r>
              <a:rPr lang="en-IN" sz="5400" dirty="0" smtClean="0"/>
              <a:t>, then we can also </a:t>
            </a:r>
            <a:r>
              <a:rPr lang="en-IN" sz="5400" b="1" dirty="0" smtClean="0">
                <a:solidFill>
                  <a:schemeClr val="accent3"/>
                </a:solidFill>
              </a:rPr>
              <a:t>write</a:t>
            </a:r>
            <a:r>
              <a:rPr lang="en-IN" sz="5400" dirty="0" smtClean="0"/>
              <a:t> the same </a:t>
            </a:r>
            <a:r>
              <a:rPr lang="en-IN" sz="5400" b="1" dirty="0" err="1" smtClean="0">
                <a:solidFill>
                  <a:srgbClr val="FFC000"/>
                </a:solidFill>
              </a:rPr>
              <a:t>callback</a:t>
            </a:r>
            <a:r>
              <a:rPr lang="en-IN" sz="5400" dirty="0" smtClean="0"/>
              <a:t> function as an ES6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</a:t>
            </a:r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  <a:endParaRPr lang="en-IN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 multiply(a, b, </a:t>
            </a:r>
            <a:r>
              <a:rPr lang="en-IN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 { </a:t>
            </a:r>
          </a:p>
          <a:p>
            <a:pPr algn="l"/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var</a:t>
            </a: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result = a * b; </a:t>
            </a:r>
          </a:p>
          <a:p>
            <a:pPr algn="l"/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console.log("multiply Function Result:", result); </a:t>
            </a:r>
          </a:p>
          <a:p>
            <a:pPr algn="l"/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(result); </a:t>
            </a:r>
          </a:p>
          <a:p>
            <a:pPr algn="l"/>
            <a:r>
              <a:rPr lang="en-IN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multiply(-7, 9,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(result)=&gt; {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if (result &gt; 0) {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console.log('</a:t>
            </a:r>
            <a:r>
              <a:rPr lang="en-IN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checkPosNeg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Function:', result, ' is Positive');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}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else {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console.log('</a:t>
            </a:r>
            <a:r>
              <a:rPr lang="en-IN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checkPosNeg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Function:', result, ' is Negative');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} </a:t>
            </a:r>
          </a:p>
          <a:p>
            <a:pPr algn="l"/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});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79941" y="2298690"/>
            <a:ext cx="1150805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Need Callback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55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 runs code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sequentially</a:t>
            </a:r>
            <a:r>
              <a:rPr lang="en-IN" sz="5400" dirty="0" smtClean="0"/>
              <a:t> in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top-down</a:t>
            </a:r>
            <a:r>
              <a:rPr lang="en-IN" sz="5400" dirty="0" smtClean="0"/>
              <a:t> order. 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However</a:t>
            </a:r>
            <a:r>
              <a:rPr lang="en-IN" sz="5400" dirty="0" smtClean="0"/>
              <a:t>, there are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 cases </a:t>
            </a:r>
            <a:r>
              <a:rPr lang="en-IN" sz="5400" dirty="0" smtClean="0"/>
              <a:t>that a </a:t>
            </a:r>
            <a:r>
              <a:rPr lang="en-IN" sz="5400" b="1" dirty="0" smtClean="0">
                <a:solidFill>
                  <a:srgbClr val="FFC000"/>
                </a:solidFill>
              </a:rPr>
              <a:t>piece of code </a:t>
            </a:r>
            <a:r>
              <a:rPr lang="en-IN" sz="5400" dirty="0" smtClean="0"/>
              <a:t>must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run</a:t>
            </a:r>
            <a:r>
              <a:rPr lang="en-IN" sz="5400" dirty="0" smtClean="0"/>
              <a:t> after </a:t>
            </a:r>
            <a:r>
              <a:rPr lang="en-IN" sz="54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something else </a:t>
            </a:r>
            <a:r>
              <a:rPr lang="en-IN" sz="5400" dirty="0" smtClean="0"/>
              <a:t>happens and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also</a:t>
            </a:r>
            <a:r>
              <a:rPr lang="en-IN" sz="5400" dirty="0" smtClean="0"/>
              <a:t> </a:t>
            </a:r>
            <a:r>
              <a:rPr lang="en-IN" sz="5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sequentially</a:t>
            </a:r>
            <a:r>
              <a:rPr lang="en-IN" sz="5400" dirty="0" smtClean="0"/>
              <a:t>. 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dirty="0" smtClean="0"/>
              <a:t>This is called </a:t>
            </a:r>
            <a:r>
              <a:rPr lang="en-IN" sz="5400" b="1" u="sng" dirty="0" smtClean="0">
                <a:solidFill>
                  <a:schemeClr val="accent3"/>
                </a:solidFill>
              </a:rPr>
              <a:t>Asynchronous Programming</a:t>
            </a:r>
            <a:r>
              <a:rPr lang="en-IN" sz="5400" dirty="0" smtClean="0"/>
              <a:t>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err="1" smtClean="0">
                <a:solidFill>
                  <a:srgbClr val="FFC000"/>
                </a:solidFill>
              </a:rPr>
              <a:t>Callbacks</a:t>
            </a:r>
            <a:r>
              <a:rPr lang="en-IN" sz="5400" dirty="0" smtClean="0"/>
              <a:t> make sure that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 smtClean="0"/>
              <a:t> is not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going to run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before</a:t>
            </a:r>
            <a:r>
              <a:rPr lang="en-IN" sz="5400" dirty="0" smtClean="0"/>
              <a:t>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task is completed</a:t>
            </a:r>
            <a:r>
              <a:rPr lang="en-IN" sz="5400" dirty="0" smtClean="0"/>
              <a:t> but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will run right after the task </a:t>
            </a:r>
            <a:r>
              <a:rPr lang="en-IN" sz="5400" dirty="0" smtClean="0"/>
              <a:t>has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completed</a:t>
            </a:r>
            <a:r>
              <a:rPr lang="en-IN" sz="5400" dirty="0" smtClean="0"/>
              <a:t>. 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dirty="0" smtClean="0"/>
              <a:t>It helps us </a:t>
            </a:r>
            <a:r>
              <a:rPr lang="en-IN" sz="5400" b="1" dirty="0" smtClean="0">
                <a:solidFill>
                  <a:schemeClr val="accent4"/>
                </a:solidFill>
              </a:rPr>
              <a:t>develop asynchronous JavaScript code </a:t>
            </a:r>
            <a:r>
              <a:rPr lang="en-IN" sz="5400" dirty="0" smtClean="0"/>
              <a:t>and keeps us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safe</a:t>
            </a:r>
            <a:r>
              <a:rPr lang="en-IN" sz="5400" dirty="0" smtClean="0"/>
              <a:t> from </a:t>
            </a:r>
            <a:r>
              <a:rPr lang="en-IN" sz="5400" b="1" dirty="0" smtClean="0">
                <a:solidFill>
                  <a:schemeClr val="accent3"/>
                </a:solidFill>
              </a:rPr>
              <a:t>problems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errors</a:t>
            </a:r>
            <a:r>
              <a:rPr lang="en-IN" sz="5400" dirty="0" smtClean="0"/>
              <a:t>.</a:t>
            </a: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426712" y="2298690"/>
            <a:ext cx="807348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Rewrite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area()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using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Rewrite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setInterval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5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5400" b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function</a:t>
            </a:r>
            <a:r>
              <a:rPr lang="en-US" sz="5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38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Typically</a:t>
            </a:r>
            <a:r>
              <a:rPr lang="en-IN" sz="5400" dirty="0" smtClean="0"/>
              <a:t>, when we want to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 every element</a:t>
            </a:r>
            <a:r>
              <a:rPr lang="en-IN" sz="5400" dirty="0" smtClean="0"/>
              <a:t> of an 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array</a:t>
            </a:r>
            <a:r>
              <a:rPr lang="en-IN" sz="5400" dirty="0" smtClean="0"/>
              <a:t>, we use a </a:t>
            </a:r>
            <a:r>
              <a:rPr lang="en-IN" sz="5400" b="1" dirty="0" smtClean="0">
                <a:solidFill>
                  <a:schemeClr val="accent3"/>
                </a:solidFill>
              </a:rPr>
              <a:t>for loop </a:t>
            </a:r>
            <a:r>
              <a:rPr lang="en-IN" sz="5400" dirty="0" smtClean="0"/>
              <a:t>statement, as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shown below</a:t>
            </a:r>
            <a:r>
              <a:rPr lang="en-IN" sz="5400" dirty="0" smtClean="0"/>
              <a:t>:</a:t>
            </a:r>
          </a:p>
          <a:p>
            <a:pPr algn="l"/>
            <a:endParaRPr lang="en-US" sz="5400" dirty="0" smtClean="0"/>
          </a:p>
          <a:p>
            <a:pPr algn="l"/>
            <a:r>
              <a:rPr lang="nn-NO" sz="48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ranks = ['A', 'B', 'C']; </a:t>
            </a:r>
          </a:p>
          <a:p>
            <a:pPr algn="l"/>
            <a:endParaRPr lang="nn-NO" sz="4800" b="1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nn-NO" sz="48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 (let i = 0; i &lt; ranks.length; i++) { </a:t>
            </a:r>
          </a:p>
          <a:p>
            <a:pPr algn="l"/>
            <a:r>
              <a:rPr lang="nn-NO" sz="48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console.log(ranks[i]); </a:t>
            </a:r>
          </a:p>
          <a:p>
            <a:pPr algn="l"/>
            <a:r>
              <a:rPr lang="nn-NO" sz="48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  <a:endParaRPr lang="en-IN" sz="4800" b="1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426712" y="2298690"/>
            <a:ext cx="807348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84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However, </a:t>
            </a:r>
            <a:r>
              <a:rPr lang="en-IN" sz="5400" dirty="0" smtClean="0">
                <a:solidFill>
                  <a:srgbClr val="FFC000"/>
                </a:solidFill>
              </a:rPr>
              <a:t>JS</a:t>
            </a:r>
            <a:r>
              <a:rPr lang="en-IN" sz="5400" dirty="0" smtClean="0"/>
              <a:t> provides a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much simpler way </a:t>
            </a:r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3"/>
                </a:solidFill>
              </a:rPr>
              <a:t>iterate</a:t>
            </a:r>
            <a:r>
              <a:rPr lang="en-IN" sz="5400" dirty="0" smtClean="0"/>
              <a:t> over </a:t>
            </a:r>
            <a:r>
              <a:rPr lang="en-IN" sz="5400" b="1" dirty="0" smtClean="0">
                <a:solidFill>
                  <a:srgbClr val="FFC000"/>
                </a:solidFill>
              </a:rPr>
              <a:t>each element</a:t>
            </a:r>
            <a:r>
              <a:rPr lang="en-IN" sz="5400" dirty="0" smtClean="0">
                <a:solidFill>
                  <a:srgbClr val="FFC000"/>
                </a:solidFill>
              </a:rPr>
              <a:t> </a:t>
            </a:r>
            <a:r>
              <a:rPr lang="en-IN" sz="5400" dirty="0" smtClean="0"/>
              <a:t>of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array </a:t>
            </a:r>
            <a:r>
              <a:rPr lang="en-IN" sz="5400" dirty="0" smtClean="0"/>
              <a:t>.</a:t>
            </a:r>
          </a:p>
          <a:p>
            <a:pPr algn="l"/>
            <a:endParaRPr lang="en-IN" sz="5400" dirty="0" smtClean="0"/>
          </a:p>
          <a:p>
            <a:pPr algn="l"/>
            <a:endParaRPr lang="en-IN" sz="5400" dirty="0" smtClean="0"/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This is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done</a:t>
            </a:r>
            <a:r>
              <a:rPr lang="en-IN" sz="5400" dirty="0" smtClean="0"/>
              <a:t> using the 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forEach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b="1" dirty="0" smtClean="0"/>
              <a:t> method</a:t>
            </a:r>
            <a:r>
              <a:rPr lang="en-IN" sz="5400" dirty="0" smtClean="0"/>
              <a:t> in </a:t>
            </a:r>
            <a:r>
              <a:rPr lang="en-IN" sz="5400" b="1" dirty="0" err="1" smtClean="0">
                <a:solidFill>
                  <a:srgbClr val="FFC000"/>
                </a:solidFill>
              </a:rPr>
              <a:t>Javascript</a:t>
            </a:r>
            <a:endParaRPr lang="en-IN" sz="5400" b="1" dirty="0" smtClean="0">
              <a:solidFill>
                <a:srgbClr val="FFC000"/>
              </a:solidFill>
            </a:endParaRPr>
          </a:p>
          <a:p>
            <a:pPr algn="l"/>
            <a:endParaRPr lang="en-US" sz="5400" dirty="0" smtClean="0"/>
          </a:p>
          <a:p>
            <a:pPr algn="l"/>
            <a:endParaRPr lang="en-IN" sz="5400" dirty="0" smtClean="0"/>
          </a:p>
          <a:p>
            <a:pPr marL="0" lvl="0" indent="0" algn="l">
              <a:buNone/>
            </a:pPr>
            <a:endParaRPr lang="en-IN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426712" y="2298690"/>
            <a:ext cx="807348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Arrow Function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05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functions </a:t>
            </a:r>
            <a:r>
              <a:rPr lang="en-IN" sz="5400" dirty="0" smtClean="0"/>
              <a:t>were introduced with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ES6</a:t>
            </a:r>
            <a:r>
              <a:rPr lang="en-IN" sz="5400" dirty="0" smtClean="0"/>
              <a:t> as a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syntax </a:t>
            </a:r>
            <a:r>
              <a:rPr lang="en-IN" sz="5400" dirty="0" smtClean="0"/>
              <a:t>for writing </a:t>
            </a:r>
            <a:r>
              <a:rPr lang="en-IN" sz="5400" b="1" dirty="0" smtClean="0">
                <a:solidFill>
                  <a:srgbClr val="FFC000"/>
                </a:solidFill>
              </a:rPr>
              <a:t>JavaScript </a:t>
            </a:r>
            <a:r>
              <a:rPr lang="en-IN" sz="5400" dirty="0" smtClean="0"/>
              <a:t>functions</a:t>
            </a:r>
            <a:endParaRPr lang="en-US" sz="5400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They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 us </a:t>
            </a:r>
            <a:r>
              <a:rPr lang="en-IN" sz="5400" dirty="0" smtClean="0"/>
              <a:t>with an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 way </a:t>
            </a:r>
            <a:r>
              <a:rPr lang="en-IN" sz="5400" dirty="0" smtClean="0"/>
              <a:t>to write a </a:t>
            </a:r>
            <a:r>
              <a:rPr lang="en-IN" sz="5400" b="1" dirty="0" smtClean="0">
                <a:solidFill>
                  <a:schemeClr val="accent3"/>
                </a:solidFill>
              </a:rPr>
              <a:t>shorter syntax </a:t>
            </a:r>
            <a:r>
              <a:rPr lang="en-IN" sz="5400" dirty="0" smtClean="0">
                <a:solidFill>
                  <a:schemeClr val="tx1"/>
                </a:solidFill>
              </a:rPr>
              <a:t>as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compared to </a:t>
            </a:r>
            <a:r>
              <a:rPr lang="en-IN" sz="5400" dirty="0" smtClean="0"/>
              <a:t>the </a:t>
            </a:r>
            <a:r>
              <a:rPr lang="en-IN" sz="5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regular function</a:t>
            </a:r>
            <a:r>
              <a:rPr lang="en-IN" sz="5400" dirty="0" smtClean="0"/>
              <a:t>.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chemeClr val="accent3"/>
                </a:solidFill>
              </a:rPr>
              <a:t>Thus</a:t>
            </a:r>
            <a:r>
              <a:rPr lang="en-IN" sz="5400" dirty="0" smtClean="0"/>
              <a:t> we can say that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Functions </a:t>
            </a:r>
            <a:r>
              <a:rPr lang="en-IN" sz="5400" dirty="0" smtClean="0"/>
              <a:t>save a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developer’s time </a:t>
            </a:r>
            <a:r>
              <a:rPr lang="en-IN" sz="5400" dirty="0" smtClean="0"/>
              <a:t>and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simplify</a:t>
            </a:r>
            <a:r>
              <a:rPr lang="en-IN" sz="5400" dirty="0" smtClean="0"/>
              <a:t> code development</a:t>
            </a:r>
            <a:endParaRPr lang="en-US" sz="5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5400" dirty="0" smtClean="0"/>
          </a:p>
          <a:p>
            <a:pPr algn="l"/>
            <a:endParaRPr lang="en-IN" sz="5400" dirty="0" smtClean="0"/>
          </a:p>
          <a:p>
            <a:pPr marL="0" lvl="0" indent="0" algn="l">
              <a:buNone/>
            </a:pPr>
            <a:endParaRPr lang="en-IN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426712" y="2298690"/>
            <a:ext cx="807348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4" descr="forE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5" y="2698595"/>
            <a:ext cx="22636976" cy="10452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ranks = ['A', 'B', 'C']; </a:t>
            </a:r>
          </a:p>
          <a:p>
            <a:pPr marL="0" lvl="0" indent="0" algn="l">
              <a:buNone/>
            </a:pPr>
            <a:endParaRPr lang="en-IN" sz="5400" b="1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IN" sz="5400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ranks.forEach</a:t>
            </a:r>
            <a:r>
              <a:rPr lang="en-IN" sz="5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(function (e) { </a:t>
            </a:r>
          </a:p>
          <a:p>
            <a:pPr marL="0" lvl="0" indent="0" algn="l">
              <a:buNone/>
            </a:pPr>
            <a:r>
              <a:rPr lang="en-IN" sz="5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console.log(e); </a:t>
            </a:r>
          </a:p>
          <a:p>
            <a:pPr marL="0" lvl="0" indent="0" algn="l">
              <a:buNone/>
            </a:pPr>
            <a:r>
              <a:rPr lang="en-IN" sz="5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});</a:t>
            </a:r>
            <a:endParaRPr lang="en-IN" sz="40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57678" y="2298690"/>
            <a:ext cx="312234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Index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34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We also can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index </a:t>
            </a:r>
            <a:r>
              <a:rPr lang="en-IN" sz="5400" dirty="0" smtClean="0"/>
              <a:t>of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current array element </a:t>
            </a:r>
            <a:r>
              <a:rPr lang="en-IN" sz="5400" dirty="0" smtClean="0"/>
              <a:t>as </a:t>
            </a:r>
            <a:r>
              <a:rPr lang="en-IN" sz="5400" b="1" dirty="0" smtClean="0">
                <a:solidFill>
                  <a:srgbClr val="FFC000"/>
                </a:solidFill>
              </a:rPr>
              <a:t>JS </a:t>
            </a:r>
            <a:r>
              <a:rPr lang="en-IN" sz="5400" dirty="0" smtClean="0"/>
              <a:t>passes the index also as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second argument </a:t>
            </a:r>
            <a:r>
              <a:rPr lang="en-IN" sz="5400" dirty="0" smtClean="0"/>
              <a:t>to the </a:t>
            </a:r>
            <a:r>
              <a:rPr lang="en-IN" sz="5400" b="1" dirty="0" err="1" smtClean="0">
                <a:solidFill>
                  <a:srgbClr val="FFC000"/>
                </a:solidFill>
              </a:rPr>
              <a:t>callback</a:t>
            </a:r>
            <a:r>
              <a:rPr lang="en-IN" sz="5400" dirty="0" smtClean="0"/>
              <a:t> function</a:t>
            </a:r>
          </a:p>
          <a:p>
            <a:pPr algn="l"/>
            <a:endParaRPr lang="en-IN" sz="5400" dirty="0" smtClean="0"/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  <a:endParaRPr lang="en-IN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5400" dirty="0" smtClean="0"/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ranks = ['A', 'B', 'C']; </a:t>
            </a:r>
          </a:p>
          <a:p>
            <a:pPr marL="0" lvl="0" indent="0" algn="l">
              <a:buNone/>
            </a:pP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ranks.forEach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(function (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e,i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{ 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i,e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 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});</a:t>
            </a:r>
            <a:endParaRPr lang="en-IN" sz="40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dirty="0" smtClean="0"/>
          </a:p>
          <a:p>
            <a:pPr algn="l"/>
            <a:endParaRPr lang="en-IN" sz="5400" dirty="0" smtClean="0"/>
          </a:p>
          <a:p>
            <a:pPr marL="0" lvl="0" indent="0" algn="l">
              <a:buNone/>
            </a:pPr>
            <a:endParaRPr lang="en-IN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426712" y="2298690"/>
            <a:ext cx="807348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Syntax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04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/>
              <a:t>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General Syntax </a:t>
            </a:r>
            <a:r>
              <a:rPr lang="en-US" sz="5400" dirty="0" smtClean="0"/>
              <a:t>of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Functions </a:t>
            </a:r>
            <a:r>
              <a:rPr lang="en-US" sz="5400" dirty="0" smtClean="0"/>
              <a:t>is :</a:t>
            </a:r>
            <a:endParaRPr lang="en-US" sz="5400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IN" sz="5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5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argument1, argument2, ... </a:t>
            </a:r>
            <a:r>
              <a:rPr lang="en-IN" sz="50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argumentN</a:t>
            </a:r>
            <a:r>
              <a:rPr lang="en-IN" sz="5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 =&gt; { </a:t>
            </a:r>
          </a:p>
          <a:p>
            <a:pPr marL="0" lvl="0" indent="0" algn="l">
              <a:buNone/>
            </a:pPr>
            <a:r>
              <a:rPr lang="en-IN" sz="5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// function body </a:t>
            </a:r>
          </a:p>
          <a:p>
            <a:pPr marL="0" lvl="0" indent="0" algn="l">
              <a:buNone/>
            </a:pPr>
            <a:r>
              <a:rPr lang="en-IN" sz="5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endParaRPr lang="en-US" sz="5000" b="1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dirty="0" smtClean="0"/>
          </a:p>
          <a:p>
            <a:pPr algn="l"/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Points to understand:</a:t>
            </a:r>
          </a:p>
          <a:p>
            <a:pPr marL="914400" indent="-914400" algn="l">
              <a:buFontTx/>
              <a:buAutoNum type="arabicPeriod"/>
            </a:pPr>
            <a:r>
              <a:rPr lang="en-US" sz="5400" dirty="0" smtClean="0"/>
              <a:t>No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 smtClean="0"/>
              <a:t> keyword </a:t>
            </a:r>
          </a:p>
          <a:p>
            <a:pPr marL="914400" indent="-914400" algn="l">
              <a:buFontTx/>
              <a:buAutoNum type="arabicPeriod"/>
            </a:pPr>
            <a:r>
              <a:rPr lang="en-US" sz="5400" dirty="0" smtClean="0"/>
              <a:t>No function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</a:p>
          <a:p>
            <a:pPr marL="914400" indent="-914400" algn="l">
              <a:buAutoNum type="arabicPeriod"/>
            </a:pPr>
            <a:r>
              <a:rPr lang="en-IN" sz="5400" dirty="0" smtClean="0"/>
              <a:t>A </a:t>
            </a:r>
            <a:r>
              <a:rPr lang="en-IN" sz="5400" b="1" dirty="0" smtClean="0">
                <a:solidFill>
                  <a:schemeClr val="accent3"/>
                </a:solidFill>
              </a:rPr>
              <a:t>list</a:t>
            </a:r>
            <a:r>
              <a:rPr lang="en-IN" sz="5400" dirty="0" smtClean="0"/>
              <a:t> of </a:t>
            </a:r>
            <a:r>
              <a:rPr lang="en-IN" sz="5400" b="1" dirty="0" smtClean="0">
                <a:solidFill>
                  <a:srgbClr val="00B0F0"/>
                </a:solidFill>
              </a:rPr>
              <a:t>arguments</a:t>
            </a:r>
            <a:r>
              <a:rPr lang="en-IN" sz="5400" dirty="0" smtClean="0"/>
              <a:t> within </a:t>
            </a:r>
            <a:r>
              <a:rPr lang="en-IN" sz="5400" b="1" dirty="0" smtClean="0">
                <a:solidFill>
                  <a:schemeClr val="accent4"/>
                </a:solidFill>
              </a:rPr>
              <a:t>parenthesis</a:t>
            </a:r>
            <a:r>
              <a:rPr lang="en-IN" sz="5400" dirty="0" smtClean="0"/>
              <a:t>, followed by a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'fat arrow' </a:t>
            </a:r>
            <a:r>
              <a:rPr lang="en-IN" sz="5400" dirty="0" smtClean="0"/>
              <a:t>(=&gt;), followed by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body</a:t>
            </a:r>
            <a:r>
              <a:rPr lang="en-IN" sz="5400" dirty="0" smtClean="0"/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 </a:t>
            </a:r>
            <a:r>
              <a:rPr lang="en-IN" sz="5400" dirty="0" smtClean="0"/>
              <a:t>, consider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following example</a:t>
            </a:r>
            <a:r>
              <a:rPr lang="en-IN" sz="5400" dirty="0" smtClean="0"/>
              <a:t> try </a:t>
            </a:r>
            <a:r>
              <a:rPr lang="en-IN" sz="5400" b="1" dirty="0" smtClean="0">
                <a:solidFill>
                  <a:schemeClr val="accent3"/>
                </a:solidFill>
              </a:rPr>
              <a:t>defining</a:t>
            </a:r>
            <a:r>
              <a:rPr lang="en-IN" sz="5400" dirty="0" smtClean="0"/>
              <a:t> a </a:t>
            </a:r>
            <a:r>
              <a:rPr lang="en-IN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 smtClean="0"/>
              <a:t> which </a:t>
            </a:r>
            <a:r>
              <a:rPr lang="en-IN" sz="5400" b="1" dirty="0" smtClean="0">
                <a:solidFill>
                  <a:schemeClr val="accent3"/>
                </a:solidFill>
              </a:rPr>
              <a:t> </a:t>
            </a:r>
            <a:r>
              <a:rPr lang="en-IN" sz="5400" b="1" dirty="0" smtClean="0">
                <a:solidFill>
                  <a:schemeClr val="accent4"/>
                </a:solidFill>
              </a:rPr>
              <a:t>adds two numbers </a:t>
            </a:r>
            <a:r>
              <a:rPr lang="en-IN" sz="5400" dirty="0" smtClean="0"/>
              <a:t>passed as </a:t>
            </a:r>
            <a:r>
              <a:rPr lang="en-IN" sz="5400" b="1" dirty="0" smtClean="0">
                <a:solidFill>
                  <a:schemeClr val="accent3">
                    <a:lumMod val="75000"/>
                  </a:schemeClr>
                </a:solidFill>
              </a:rPr>
              <a:t>argument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IN" sz="5400" dirty="0" smtClean="0"/>
              <a:t> their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sum</a:t>
            </a:r>
            <a:r>
              <a:rPr lang="en-IN" sz="5400" dirty="0" smtClean="0"/>
              <a:t>: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add = function(</a:t>
            </a:r>
            <a:r>
              <a:rPr lang="en-IN" sz="5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 { </a:t>
            </a:r>
          </a:p>
          <a:p>
            <a:pPr algn="l"/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return x + y; </a:t>
            </a:r>
          </a:p>
          <a:p>
            <a:pPr algn="l"/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endParaRPr lang="en-IN" sz="5400" b="1" dirty="0" smtClean="0"/>
          </a:p>
          <a:p>
            <a:pPr algn="l"/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console.log(add(10,20));</a:t>
            </a:r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000" b="1" i="1" dirty="0" smtClean="0">
                <a:solidFill>
                  <a:schemeClr val="accent3"/>
                </a:solidFill>
              </a:rPr>
              <a:t>// will display 30</a:t>
            </a:r>
            <a:endParaRPr lang="en-IN" sz="50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</a:t>
            </a:r>
            <a:r>
              <a:rPr lang="en-US" sz="5400" dirty="0" smtClean="0"/>
              <a:t> can be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done</a:t>
            </a:r>
            <a:r>
              <a:rPr lang="en-US" sz="5400" dirty="0" smtClean="0"/>
              <a:t> in a </a:t>
            </a:r>
            <a:r>
              <a:rPr lang="en-US" sz="5400" b="1" dirty="0" smtClean="0">
                <a:solidFill>
                  <a:schemeClr val="accent3"/>
                </a:solidFill>
              </a:rPr>
              <a:t>more concise way </a:t>
            </a:r>
            <a:r>
              <a:rPr lang="en-US" sz="5400" dirty="0" smtClean="0"/>
              <a:t>using an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</a:t>
            </a:r>
            <a:r>
              <a:rPr lang="en-US" sz="5400" dirty="0" smtClean="0"/>
              <a:t> as shown in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next slide</a:t>
            </a:r>
            <a:r>
              <a:rPr lang="en-US" sz="5400" dirty="0" smtClean="0"/>
              <a:t>.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57678" y="2298690"/>
            <a:ext cx="314464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 </a:t>
            </a:r>
            <a:r>
              <a:rPr lang="en-IN" sz="5400" dirty="0" smtClean="0"/>
              <a:t>version of the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IN" sz="5400" dirty="0" smtClean="0"/>
              <a:t>will be: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add = (</a:t>
            </a:r>
            <a:r>
              <a:rPr lang="en-IN" sz="5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)=&gt; { </a:t>
            </a:r>
          </a:p>
          <a:p>
            <a:pPr algn="l"/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return x + y; </a:t>
            </a:r>
          </a:p>
          <a:p>
            <a:pPr algn="l"/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 ;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console.log(add(10,20)); </a:t>
            </a:r>
            <a:r>
              <a:rPr lang="en-IN" sz="5400" b="1" i="1" dirty="0" smtClean="0">
                <a:solidFill>
                  <a:schemeClr val="accent3"/>
                </a:solidFill>
              </a:rPr>
              <a:t>// will display 30</a:t>
            </a: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57678" y="2298690"/>
            <a:ext cx="314464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Variations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If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 </a:t>
            </a:r>
            <a:r>
              <a:rPr lang="en-IN" sz="5400" dirty="0" smtClean="0"/>
              <a:t>has </a:t>
            </a:r>
            <a:r>
              <a:rPr lang="en-IN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only one statement</a:t>
            </a:r>
            <a:r>
              <a:rPr lang="en-IN" sz="5400" dirty="0" smtClean="0"/>
              <a:t>, and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statement returns a value</a:t>
            </a:r>
            <a:r>
              <a:rPr lang="en-IN" sz="5400" dirty="0" smtClean="0"/>
              <a:t>, we can </a:t>
            </a:r>
            <a:r>
              <a:rPr lang="en-IN" sz="5400" b="1" dirty="0" smtClean="0">
                <a:solidFill>
                  <a:schemeClr val="accent4"/>
                </a:solidFill>
              </a:rPr>
              <a:t>remove </a:t>
            </a:r>
            <a:r>
              <a:rPr lang="en-IN" sz="5400" dirty="0" smtClean="0">
                <a:solidFill>
                  <a:schemeClr val="tx1"/>
                </a:solidFill>
              </a:rPr>
              <a:t>the</a:t>
            </a:r>
            <a:r>
              <a:rPr lang="en-IN" sz="5400" b="1" dirty="0" smtClean="0">
                <a:solidFill>
                  <a:schemeClr val="accent4"/>
                </a:solidFill>
              </a:rPr>
              <a:t>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brackets</a:t>
            </a:r>
            <a:r>
              <a:rPr lang="en-IN" sz="5400" b="1" dirty="0" smtClean="0">
                <a:solidFill>
                  <a:schemeClr val="accent4"/>
                </a:solidFill>
              </a:rPr>
              <a:t> </a:t>
            </a:r>
            <a:r>
              <a:rPr lang="en-IN" sz="5400" dirty="0" smtClean="0"/>
              <a:t>as well as</a:t>
            </a:r>
            <a:r>
              <a:rPr lang="en-IN" sz="5400" i="1" dirty="0" smtClean="0"/>
              <a:t>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return</a:t>
            </a:r>
            <a:r>
              <a:rPr lang="en-IN" sz="5400" dirty="0" smtClean="0"/>
              <a:t> keyword: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algn="l"/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add = (</a:t>
            </a:r>
            <a:r>
              <a:rPr lang="en-IN" sz="5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)=&gt; x + y; </a:t>
            </a:r>
          </a:p>
          <a:p>
            <a:pPr algn="l"/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console.log(add(10,20)); </a:t>
            </a:r>
            <a:r>
              <a:rPr lang="en-IN" sz="5000" b="1" i="1" dirty="0" smtClean="0">
                <a:solidFill>
                  <a:schemeClr val="accent3"/>
                </a:solidFill>
              </a:rPr>
              <a:t>// will display 30</a:t>
            </a:r>
            <a:endParaRPr lang="en-IN" sz="50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474927" y="2298690"/>
            <a:ext cx="582093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Variations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If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 </a:t>
            </a:r>
            <a:r>
              <a:rPr lang="en-IN" sz="5400" dirty="0" smtClean="0"/>
              <a:t>has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only one parameter</a:t>
            </a:r>
            <a:r>
              <a:rPr lang="en-IN" sz="5400" dirty="0" smtClean="0"/>
              <a:t>, then we  can </a:t>
            </a:r>
            <a:r>
              <a:rPr lang="en-IN" sz="5400" b="1" dirty="0" smtClean="0">
                <a:solidFill>
                  <a:schemeClr val="accent3"/>
                </a:solidFill>
              </a:rPr>
              <a:t>skip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parentheses</a:t>
            </a:r>
            <a:r>
              <a:rPr lang="en-IN" sz="5400" dirty="0" smtClean="0"/>
              <a:t> as well:</a:t>
            </a:r>
            <a:endParaRPr lang="en-US" sz="5400" dirty="0" smtClean="0"/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algn="l"/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square = n =&gt; n*n;</a:t>
            </a:r>
          </a:p>
          <a:p>
            <a:pPr algn="l"/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console.log(square(10)); </a:t>
            </a:r>
            <a:r>
              <a:rPr lang="en-IN" sz="5000" b="1" i="1" dirty="0" smtClean="0">
                <a:solidFill>
                  <a:schemeClr val="accent3"/>
                </a:solidFill>
              </a:rPr>
              <a:t>// will display 100</a:t>
            </a:r>
            <a:endParaRPr lang="en-IN" sz="50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474927" y="2298690"/>
            <a:ext cx="582093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Function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</a:t>
            </a:r>
            <a:r>
              <a:rPr lang="en-US" sz="5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it’s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1067</Words>
  <Application>Microsoft Macintosh PowerPoint</Application>
  <PresentationFormat>Custom</PresentationFormat>
  <Paragraphs>270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307</cp:revision>
  <dcterms:modified xsi:type="dcterms:W3CDTF">2020-07-16T08:44:29Z</dcterms:modified>
</cp:coreProperties>
</file>