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87" r:id="rId2"/>
    <p:sldId id="388" r:id="rId3"/>
    <p:sldId id="389" r:id="rId4"/>
    <p:sldId id="396" r:id="rId5"/>
    <p:sldId id="419" r:id="rId6"/>
    <p:sldId id="420" r:id="rId7"/>
    <p:sldId id="417" r:id="rId8"/>
    <p:sldId id="432" r:id="rId9"/>
    <p:sldId id="397" r:id="rId10"/>
    <p:sldId id="399" r:id="rId11"/>
    <p:sldId id="434" r:id="rId12"/>
    <p:sldId id="421" r:id="rId13"/>
    <p:sldId id="422" r:id="rId14"/>
    <p:sldId id="423" r:id="rId15"/>
    <p:sldId id="424" r:id="rId16"/>
    <p:sldId id="425" r:id="rId17"/>
    <p:sldId id="435" r:id="rId18"/>
    <p:sldId id="427" r:id="rId19"/>
    <p:sldId id="426" r:id="rId20"/>
    <p:sldId id="433" r:id="rId21"/>
    <p:sldId id="400" r:id="rId22"/>
    <p:sldId id="401" r:id="rId23"/>
    <p:sldId id="428" r:id="rId24"/>
    <p:sldId id="429" r:id="rId25"/>
    <p:sldId id="430" r:id="rId26"/>
    <p:sldId id="431" r:id="rId27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-174" y="-20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=""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</a:p>
          <a:p>
            <a:pPr marL="914400" lvl="0" indent="-91440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 smtClean="0">
                <a:solidFill>
                  <a:schemeClr val="tx1"/>
                </a:solidFill>
              </a:rPr>
              <a:t> at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 index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str.charAt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5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display:</a:t>
            </a:r>
          </a:p>
          <a:p>
            <a:pPr marL="914400" lvl="0" indent="-914400">
              <a:buAutoNum type="arabicPeriod"/>
            </a:pPr>
            <a:r>
              <a:rPr 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length</a:t>
            </a:r>
          </a:p>
          <a:p>
            <a:pPr marL="914400" lvl="0" indent="-914400">
              <a:buAutoNum type="arabicPeriod"/>
            </a:pP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First Character</a:t>
            </a:r>
          </a:p>
          <a:p>
            <a:pPr marL="914400" lvl="0" indent="-914400">
              <a:buAutoNum type="arabicPeriod"/>
            </a:pP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Last Character.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 smtClean="0">
                <a:solidFill>
                  <a:schemeClr val="tx1"/>
                </a:solidFill>
              </a:rPr>
              <a:t> at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specified index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str.charCodeAt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sz="5400" dirty="0" smtClean="0">
                <a:solidFill>
                  <a:schemeClr val="tx1"/>
                </a:solidFill>
              </a:rPr>
              <a:t> of given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in the calling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=“Programming”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(“ram”));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 index </a:t>
            </a:r>
            <a:r>
              <a:rPr lang="en-US" sz="5400" dirty="0" smtClean="0">
                <a:solidFill>
                  <a:schemeClr val="tx1"/>
                </a:solidFill>
              </a:rPr>
              <a:t>of given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 smtClean="0">
                <a:solidFill>
                  <a:schemeClr val="tx1"/>
                </a:solidFill>
              </a:rPr>
              <a:t> in the calling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string.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=“Welcome User”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str.lastIndexOf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(“e”));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replace(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string,string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occurrence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5400" dirty="0" smtClean="0">
                <a:solidFill>
                  <a:schemeClr val="tx1"/>
                </a:solidFill>
              </a:rPr>
              <a:t>with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string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s1=“Welcome User”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s2=s1.replace(“</a:t>
            </a: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User”,”Sachin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60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start,length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characters </a:t>
            </a:r>
            <a:r>
              <a:rPr lang="en-US" sz="5400" dirty="0" smtClean="0">
                <a:solidFill>
                  <a:schemeClr val="tx1"/>
                </a:solidFill>
              </a:rPr>
              <a:t>from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position.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s2=s1.substr(3,4);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substring(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start,end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 smtClean="0">
                <a:solidFill>
                  <a:schemeClr val="tx1"/>
                </a:solidFill>
              </a:rPr>
              <a:t> between 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end-1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6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s2=s1.substr(3,7);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 smtClean="0">
                <a:solidFill>
                  <a:schemeClr val="tx1"/>
                </a:solidFill>
              </a:rPr>
              <a:t> after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 smtClean="0">
                <a:solidFill>
                  <a:schemeClr val="tx1"/>
                </a:solidFill>
              </a:rPr>
              <a:t> all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3"/>
                </a:solidFill>
              </a:rPr>
              <a:t>uppercase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s1=“java script”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s2=s1.toUpperCase( );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 smtClean="0">
                <a:solidFill>
                  <a:schemeClr val="tx1"/>
                </a:solidFill>
              </a:rPr>
              <a:t> after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 smtClean="0">
                <a:solidFill>
                  <a:schemeClr val="tx1"/>
                </a:solidFill>
              </a:rPr>
              <a:t> all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 smtClean="0">
                <a:solidFill>
                  <a:schemeClr val="tx1"/>
                </a:solidFill>
              </a:rPr>
              <a:t>to </a:t>
            </a:r>
            <a:r>
              <a:rPr lang="en-US" sz="5400" b="1" dirty="0" smtClean="0">
                <a:solidFill>
                  <a:schemeClr val="accent3"/>
                </a:solidFill>
              </a:rPr>
              <a:t>lowercase.</a:t>
            </a:r>
          </a:p>
          <a:p>
            <a:pPr marL="0" lvl="0" indent="0" algn="l">
              <a:buNone/>
            </a:pPr>
            <a:endParaRPr lang="en-US" sz="54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s2=s1.toLowerCase( );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n-US" sz="60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,STRING</a:t>
            </a:r>
            <a:r>
              <a:rPr lang="en-US" sz="9600" spc="-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OBJECTS </a:t>
            </a:r>
            <a:r>
              <a:rPr lang="en-US" sz="10000" spc="-200" dirty="0" smtClean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of vowels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it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92622" y="1115115"/>
            <a:ext cx="67762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484764"/>
            <a:ext cx="202819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4800" dirty="0" smtClean="0"/>
              <a:t>The </a:t>
            </a:r>
            <a:r>
              <a:rPr lang="en-IN" sz="4800" b="1" dirty="0" smtClean="0">
                <a:solidFill>
                  <a:srgbClr val="FFFF00"/>
                </a:solidFill>
              </a:rPr>
              <a:t>Math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4800" dirty="0" smtClean="0"/>
              <a:t>allows us to </a:t>
            </a:r>
            <a:r>
              <a:rPr lang="en-IN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 </a:t>
            </a:r>
            <a:r>
              <a:rPr lang="en-IN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 tasks</a:t>
            </a:r>
            <a:r>
              <a:rPr lang="en-IN" sz="4800" dirty="0" smtClean="0"/>
              <a:t>.</a:t>
            </a:r>
          </a:p>
          <a:p>
            <a:pPr algn="l"/>
            <a:endParaRPr lang="en-IN" sz="4800" b="1" dirty="0" smtClean="0">
              <a:solidFill>
                <a:srgbClr val="0070C0"/>
              </a:solidFill>
            </a:endParaRPr>
          </a:p>
          <a:p>
            <a:pPr algn="l"/>
            <a:endParaRPr lang="en-IN" sz="4800" dirty="0" smtClean="0"/>
          </a:p>
          <a:p>
            <a:pPr algn="l"/>
            <a:endParaRPr lang="en-IN" sz="4800" dirty="0" smtClean="0"/>
          </a:p>
          <a:p>
            <a:pPr algn="l"/>
            <a:r>
              <a:rPr lang="en-IN" sz="4800" dirty="0" smtClean="0"/>
              <a:t>It </a:t>
            </a:r>
            <a:r>
              <a:rPr lang="en-I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us </a:t>
            </a:r>
            <a:r>
              <a:rPr lang="en-IN" sz="4800" dirty="0" smtClean="0"/>
              <a:t>a </a:t>
            </a:r>
            <a:r>
              <a:rPr lang="en-IN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4800" dirty="0" smtClean="0"/>
              <a:t> of </a:t>
            </a:r>
            <a:r>
              <a:rPr lang="en-IN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</a:t>
            </a:r>
            <a:r>
              <a:rPr lang="en-IN" sz="4800" dirty="0" smtClean="0"/>
              <a:t>  </a:t>
            </a:r>
            <a:r>
              <a:rPr lang="en-IN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properties/methods</a:t>
            </a:r>
            <a:r>
              <a:rPr lang="en-IN" sz="4800" dirty="0" smtClean="0"/>
              <a:t> </a:t>
            </a:r>
            <a:r>
              <a:rPr lang="en-IN" sz="4800" dirty="0" smtClean="0"/>
              <a:t>which can be </a:t>
            </a:r>
            <a:r>
              <a:rPr lang="en-IN" sz="4800" dirty="0" smtClean="0"/>
              <a:t>called by using </a:t>
            </a:r>
            <a:r>
              <a:rPr lang="en-IN" sz="4800" b="1" dirty="0" smtClean="0">
                <a:solidFill>
                  <a:srgbClr val="FFFF00"/>
                </a:solidFill>
              </a:rPr>
              <a:t>Math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dirty="0" smtClean="0"/>
              <a:t>as an </a:t>
            </a:r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object.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070509" y="468349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66795" y="7517908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</a:p>
          <a:p>
            <a:pPr marL="914400" lvl="0" indent="-914400" algn="l">
              <a:buAutoNum type="arabicPeriod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value 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PI.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Value is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3.141592653589793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Math.PI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6530" y="4616605"/>
            <a:ext cx="1219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0" indent="-914400" algn="l">
              <a:buAutoNum type="arabicPeriod" startAt="2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marL="914400" lvl="0" indent="-914400" algn="l"/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Euler’s number</a:t>
            </a:r>
            <a:r>
              <a:rPr lang="en-US" sz="5400" dirty="0" smtClean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Value is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2.718281828459045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Math.E</a:t>
            </a:r>
            <a:endParaRPr lang="en-IN" sz="5400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3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SQRT2</a:t>
            </a:r>
          </a:p>
          <a:p>
            <a:pPr marL="914400" lvl="0" indent="-914400" algn="l">
              <a:buAutoNum type="arabicPeriod" startAt="3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5400" dirty="0" smtClean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Value is </a:t>
            </a:r>
            <a:r>
              <a:rPr lang="en-IN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1.4142135623730951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Math.SQRT2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4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4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larger</a:t>
            </a:r>
            <a:r>
              <a:rPr lang="en-US" sz="5400" dirty="0" smtClean="0">
                <a:solidFill>
                  <a:schemeClr val="tx1"/>
                </a:solidFill>
              </a:rPr>
              <a:t> amongst </a:t>
            </a:r>
          </a:p>
          <a:p>
            <a:pPr marL="0" lvl="0" indent="0" algn="l">
              <a:buNone/>
            </a:pPr>
            <a:r>
              <a:rPr lang="en-US" sz="5400" b="1" i="1" dirty="0" smtClean="0">
                <a:solidFill>
                  <a:schemeClr val="tx1"/>
                </a:solidFill>
              </a:rPr>
              <a:t>     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Math.max(5,12)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9995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5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5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smaller</a:t>
            </a:r>
            <a:r>
              <a:rPr lang="en-US" sz="5400" dirty="0" smtClean="0">
                <a:solidFill>
                  <a:schemeClr val="tx1"/>
                </a:solidFill>
              </a:rPr>
              <a:t>       				amongst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and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Math.min(5,12)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6"/>
            </a:pP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6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to the power</a:t>
            </a:r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b</a:t>
            </a:r>
            <a:r>
              <a:rPr lang="en-US" sz="5400" dirty="0" smtClean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Math.pow(4,2)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02630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7"/>
            </a:pP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pPr marL="914400" lvl="0" indent="-914400" algn="l">
              <a:buAutoNum type="arabicPeriod" startAt="7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 smtClean="0">
                <a:solidFill>
                  <a:schemeClr val="tx1"/>
                </a:solidFill>
              </a:rPr>
              <a:t>of  </a:t>
            </a:r>
            <a:r>
              <a:rPr lang="en-US" sz="54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 smtClean="0">
                <a:solidFill>
                  <a:srgbClr val="00B050"/>
                </a:solidFill>
              </a:rPr>
              <a:t> </a:t>
            </a: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   Calling</a:t>
            </a:r>
            <a:r>
              <a:rPr lang="en-US" sz="5400" dirty="0" smtClean="0">
                <a:solidFill>
                  <a:schemeClr val="tx1"/>
                </a:solidFill>
              </a:rPr>
              <a:t>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8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random( )</a:t>
            </a:r>
          </a:p>
          <a:p>
            <a:pPr marL="914400" lvl="0" indent="-914400" algn="l">
              <a:buAutoNum type="arabicPeriod" startAt="8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value   		</a:t>
            </a:r>
            <a:r>
              <a:rPr lang="en-US" sz="5400" dirty="0" smtClean="0">
                <a:solidFill>
                  <a:schemeClr val="tx1"/>
                </a:solidFill>
              </a:rPr>
              <a:t>	</a:t>
            </a:r>
            <a:r>
              <a:rPr lang="en-US" sz="5400" dirty="0" smtClean="0">
                <a:solidFill>
                  <a:schemeClr val="tx1"/>
                </a:solidFill>
              </a:rPr>
              <a:t>   </a:t>
            </a:r>
            <a:r>
              <a:rPr lang="en-US" sz="5400" dirty="0" smtClean="0">
                <a:solidFill>
                  <a:schemeClr val="tx1"/>
                </a:solidFill>
              </a:rPr>
              <a:t>between 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5400" b="1" dirty="0" smtClean="0">
                <a:solidFill>
                  <a:srgbClr val="00B050"/>
                </a:solidFill>
              </a:rPr>
              <a:t> 	</a:t>
            </a:r>
            <a:r>
              <a:rPr lang="en-US" sz="5400" dirty="0" smtClean="0">
                <a:solidFill>
                  <a:schemeClr val="bg1"/>
                </a:solidFill>
              </a:rPr>
              <a:t>	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dirty="0" smtClean="0">
                <a:solidFill>
                  <a:schemeClr val="tx1"/>
                </a:solidFill>
              </a:rPr>
              <a:t>Calling: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125961"/>
            <a:ext cx="102630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   floor(a)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floor</a:t>
            </a:r>
            <a:r>
              <a:rPr lang="en-US" sz="5400" dirty="0" smtClean="0">
                <a:solidFill>
                  <a:schemeClr val="tx1"/>
                </a:solidFill>
              </a:rPr>
              <a:t> value.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Calling: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04946" y="4125961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	ceil(a)</a:t>
            </a:r>
          </a:p>
          <a:p>
            <a:pPr marL="914400" lvl="0" indent="-914400" algn="l">
              <a:buAutoNum type="arabicPeriod" startAt="8"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ceil </a:t>
            </a:r>
            <a:r>
              <a:rPr lang="en-US" sz="5400" dirty="0" smtClean="0">
                <a:solidFill>
                  <a:schemeClr val="tx1"/>
                </a:solidFill>
              </a:rPr>
              <a:t>value. 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		Calling: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Math.ceil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098957" y="7541487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Date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The </a:t>
            </a:r>
            <a:r>
              <a:rPr lang="en-US" sz="5400" b="1" dirty="0" smtClean="0">
                <a:solidFill>
                  <a:srgbClr val="FFFF00"/>
                </a:solidFill>
              </a:rPr>
              <a:t>Date</a:t>
            </a:r>
            <a:r>
              <a:rPr lang="en-US" sz="5400" dirty="0" smtClean="0">
                <a:solidFill>
                  <a:schemeClr val="accent3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object is used to work with date and time.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07223" y="4714739"/>
            <a:ext cx="1219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It is used for 2 tasks: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808074" y="8453117"/>
            <a:ext cx="480131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dates 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7175" y="8581695"/>
            <a:ext cx="549381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current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and </a:t>
            </a:r>
          </a:p>
          <a:p>
            <a:pPr marL="514350" lvl="0" indent="-514350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Date( ): </a:t>
            </a:r>
            <a:r>
              <a:rPr lang="en-US" sz="5400" dirty="0" smtClean="0">
                <a:solidFill>
                  <a:schemeClr val="tx1"/>
                </a:solidFill>
              </a:rPr>
              <a:t>This creates a Date object with the current date and time of browser’s PC.</a:t>
            </a:r>
          </a:p>
          <a:p>
            <a:pPr algn="l"/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 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6190" y="6200075"/>
            <a:ext cx="1640129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Date(“Mon[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(“July 18,2020”);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Date(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Date(2020,6,18);</a:t>
            </a:r>
            <a:endParaRPr lang="en-US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counts months from 0</a:t>
            </a:r>
          </a:p>
          <a:p>
            <a:pPr marL="0" lvl="0" indent="0" algn="l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pass 2 or 1 digit year , then it will be interpreted as 19xx</a:t>
            </a:r>
          </a:p>
          <a:p>
            <a:pPr marL="0" lvl="0" indent="0" algn="l">
              <a:buNone/>
            </a:pPr>
            <a:endParaRPr lang="en-US" sz="54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Date(“Month 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hh:mm:ss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): 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(“July 18,2020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14:45:00”);</a:t>
            </a:r>
          </a:p>
          <a:p>
            <a:pPr marL="0" lvl="0" indent="0" algn="l">
              <a:buNone/>
            </a:pPr>
            <a:endParaRPr lang="en-US" sz="54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Date(</a:t>
            </a:r>
            <a:r>
              <a:rPr lang="en-US" sz="5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yyyy,mm,dd,hh,mm,ss</a:t>
            </a: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Date(2020,6,18,14,45,0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Date(milliseconds)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Creates a date object with the date value represented by number of milliseconds passed since midnight 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1,1970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now;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Date(500);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347847" y="2497892"/>
            <a:ext cx="229136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getDate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: </a:t>
            </a:r>
            <a:r>
              <a:rPr lang="en-US" sz="5400" dirty="0" smtClean="0">
                <a:solidFill>
                  <a:schemeClr val="tx1"/>
                </a:solidFill>
              </a:rPr>
              <a:t>Returns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portion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 smtClean="0">
                <a:solidFill>
                  <a:schemeClr val="tx1"/>
                </a:solidFill>
              </a:rPr>
              <a:t> 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getDay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 : </a:t>
            </a:r>
            <a:r>
              <a:rPr lang="en-US" sz="5400" dirty="0" smtClean="0">
                <a:solidFill>
                  <a:schemeClr val="tx1"/>
                </a:solidFill>
              </a:rPr>
              <a:t>Returns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</a:t>
            </a:r>
            <a:r>
              <a:rPr lang="en-US" sz="5400" dirty="0" smtClean="0">
                <a:solidFill>
                  <a:schemeClr val="tx1"/>
                </a:solidFill>
              </a:rPr>
              <a:t>of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r>
              <a:rPr lang="en-US" sz="5400" dirty="0" smtClean="0">
                <a:solidFill>
                  <a:schemeClr val="tx1"/>
                </a:solidFill>
              </a:rPr>
              <a:t> from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getFullYear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Returns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dirty="0" smtClean="0">
                <a:solidFill>
                  <a:schemeClr val="tx1"/>
                </a:solidFill>
              </a:rPr>
              <a:t> with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 digits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</a:t>
            </a:r>
            <a:r>
              <a:rPr 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Returns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 smtClean="0">
                <a:solidFill>
                  <a:schemeClr val="tx1"/>
                </a:solidFill>
              </a:rPr>
              <a:t> from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getHours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 </a:t>
            </a:r>
            <a:r>
              <a:rPr lang="en-US" sz="5400" dirty="0" smtClean="0">
                <a:solidFill>
                  <a:schemeClr val="tx1"/>
                </a:solidFill>
              </a:rPr>
              <a:t>Returns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hour</a:t>
            </a:r>
            <a:r>
              <a:rPr lang="en-US" sz="5400" dirty="0" smtClean="0">
                <a:solidFill>
                  <a:schemeClr val="tx1"/>
                </a:solidFill>
              </a:rPr>
              <a:t> (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 to 23</a:t>
            </a:r>
            <a:r>
              <a:rPr lang="en-US" sz="5400" dirty="0" smtClean="0">
                <a:solidFill>
                  <a:schemeClr val="tx1"/>
                </a:solidFill>
              </a:rPr>
              <a:t>).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getMinutes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 </a:t>
            </a:r>
            <a:r>
              <a:rPr lang="en-US" sz="5400" dirty="0" smtClean="0">
                <a:solidFill>
                  <a:schemeClr val="tx1"/>
                </a:solidFill>
              </a:rPr>
              <a:t>Returns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minute</a:t>
            </a:r>
            <a:r>
              <a:rPr lang="en-US" sz="5400" dirty="0" smtClean="0">
                <a:solidFill>
                  <a:schemeClr val="tx1"/>
                </a:solidFill>
              </a:rPr>
              <a:t> component.</a:t>
            </a:r>
          </a:p>
          <a:p>
            <a:pPr marL="514350" lvl="0" indent="-514350" algn="l">
              <a:buAutoNum type="arabicPeriod"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getSeconds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dirty="0" smtClean="0">
                <a:solidFill>
                  <a:schemeClr val="tx1"/>
                </a:solidFill>
              </a:rPr>
              <a:t>Returns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seconds</a:t>
            </a:r>
            <a:r>
              <a:rPr lang="en-US" sz="5400" dirty="0" smtClean="0">
                <a:solidFill>
                  <a:schemeClr val="tx1"/>
                </a:solidFill>
              </a:rPr>
              <a:t> component.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93882" y="2182416"/>
            <a:ext cx="82833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793882" y="3233854"/>
            <a:ext cx="200142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sz="5400" dirty="0" smtClean="0">
                <a:solidFill>
                  <a:schemeClr val="tx1"/>
                </a:solidFill>
              </a:rPr>
              <a:t>Returns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 smtClean="0">
                <a:solidFill>
                  <a:schemeClr val="tx1"/>
                </a:solidFill>
              </a:rPr>
              <a:t> representation 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 smtClean="0">
                <a:solidFill>
                  <a:schemeClr val="tx1"/>
                </a:solidFill>
              </a:rPr>
              <a:t> object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d=new Date();</a:t>
            </a:r>
            <a:b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sz="5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d.toString</a:t>
            </a:r>
            <a:r>
              <a:rPr lang="en-IN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 algn="l">
              <a:buNone/>
            </a:pPr>
            <a:endParaRPr lang="en-IN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 </a:t>
            </a:r>
            <a:r>
              <a:rPr lang="en-IN" sz="5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indent="0" algn="l">
              <a:buNone/>
            </a:pPr>
            <a:r>
              <a:rPr lang="en-IN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 Dec 11 2019 17:25:15 GMT+0530 (India Standard Time)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user’s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DOB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his </a:t>
            </a:r>
            <a:r>
              <a:rPr lang="en-US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of birth</a:t>
            </a:r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7961" y="3635298"/>
            <a:ext cx="2131368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C000"/>
                </a:solidFill>
              </a:rPr>
              <a:t>JavaScript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rgbClr val="FFFF00"/>
                </a:solidFill>
              </a:rPr>
              <a:t>String</a:t>
            </a:r>
            <a:r>
              <a:rPr lang="en-US" sz="5400" b="1" dirty="0" smtClean="0">
                <a:solidFill>
                  <a:srgbClr val="0070C0"/>
                </a:solidFill>
              </a:rPr>
              <a:t>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US" sz="5400" dirty="0" smtClean="0">
                <a:solidFill>
                  <a:schemeClr val="tx1"/>
                </a:solidFill>
              </a:rPr>
              <a:t>allows us to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5400" dirty="0" smtClean="0">
                <a:solidFill>
                  <a:schemeClr val="tx1"/>
                </a:solidFill>
              </a:rPr>
              <a:t> a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5400" dirty="0" smtClean="0">
                <a:solidFill>
                  <a:schemeClr val="tx1"/>
                </a:solidFill>
              </a:rPr>
              <a:t> 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It can be created using :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String Literal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city=“Bhopal”;</a:t>
            </a:r>
          </a:p>
          <a:p>
            <a:pPr marL="0" lvl="0" indent="0" algn="l">
              <a:buNone/>
            </a:pPr>
            <a:endParaRPr lang="en-US" sz="5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 smtClean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String Constructor</a:t>
            </a:r>
          </a:p>
          <a:p>
            <a:pPr marL="0" lvl="0" indent="0" algn="l">
              <a:buNone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city=new String(“Bhopal”);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59509" y="936700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String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4341" y="535259"/>
            <a:ext cx="9144000" cy="1984917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748</Words>
  <Application>Microsoft Macintosh PowerPoint</Application>
  <PresentationFormat>Custom</PresentationFormat>
  <Paragraphs>215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221</cp:revision>
  <dcterms:modified xsi:type="dcterms:W3CDTF">2020-07-18T08:57:36Z</dcterms:modified>
</cp:coreProperties>
</file>