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397" r:id="rId9"/>
    <p:sldId id="454" r:id="rId10"/>
    <p:sldId id="422" r:id="rId11"/>
    <p:sldId id="448" r:id="rId12"/>
    <p:sldId id="449" r:id="rId13"/>
    <p:sldId id="450" r:id="rId14"/>
    <p:sldId id="451" r:id="rId15"/>
    <p:sldId id="452" r:id="rId16"/>
    <p:sldId id="453" r:id="rId17"/>
    <p:sldId id="434" r:id="rId18"/>
    <p:sldId id="435" r:id="rId1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26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70284" y="778997"/>
            <a:ext cx="150092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Select DOM Elements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09424" y="2136224"/>
            <a:ext cx="131178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 smtClean="0">
                <a:solidFill>
                  <a:schemeClr val="tx1"/>
                </a:solidFill>
              </a:rPr>
              <a:t> Elements can be done in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 smtClean="0">
                <a:solidFill>
                  <a:schemeClr val="tx1"/>
                </a:solidFill>
              </a:rPr>
              <a:t> ways: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dot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selectors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chemeClr val="accent3"/>
                </a:solidFill>
              </a:rPr>
              <a:t>class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</a:t>
            </a:r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/>
                </a:solidFill>
              </a:rPr>
              <a:t>Selecting</a:t>
            </a: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22831" y="780585"/>
            <a:ext cx="112005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Dot Syntax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06575" y="2137812"/>
            <a:ext cx="1008070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We know that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 smtClean="0">
                <a:solidFill>
                  <a:schemeClr val="tx1"/>
                </a:solidFill>
              </a:rPr>
              <a:t> is an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 smtClean="0">
                <a:solidFill>
                  <a:schemeClr val="tx1"/>
                </a:solidFill>
              </a:rPr>
              <a:t> and thus this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 smtClean="0">
                <a:solidFill>
                  <a:schemeClr val="tx1"/>
                </a:solidFill>
              </a:rPr>
              <a:t> gives us certain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 smtClean="0">
                <a:solidFill>
                  <a:schemeClr val="tx1"/>
                </a:solidFill>
              </a:rPr>
              <a:t> for </a:t>
            </a:r>
            <a:r>
              <a:rPr lang="en-US" sz="5400" b="1" dirty="0" smtClean="0">
                <a:solidFill>
                  <a:schemeClr val="accent3"/>
                </a:solidFill>
              </a:rPr>
              <a:t>accessing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/>
                </a:solidFill>
              </a:rPr>
              <a:t>HTML ELEMENTS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These are: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document.body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  <a:p>
            <a:pPr marL="914400" indent="-914400" algn="l">
              <a:buAutoNum type="arabicPeriod"/>
            </a:pPr>
            <a:endParaRPr lang="en-US" sz="5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document.images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 smtClean="0">
                <a:solidFill>
                  <a:srgbClr val="FFFF00"/>
                </a:solidFill>
              </a:rPr>
              <a:t>array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document.links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 smtClean="0">
                <a:solidFill>
                  <a:srgbClr val="FFFF00"/>
                </a:solidFill>
              </a:rPr>
              <a:t>array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</a:p>
          <a:p>
            <a:pPr marL="914400" indent="-914400" algn="l">
              <a:buAutoNum type="arabicPeriod"/>
            </a:pPr>
            <a:endParaRPr lang="en-US" sz="5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document.forms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5000" b="1" dirty="0" smtClean="0">
                <a:solidFill>
                  <a:srgbClr val="FFFF00"/>
                </a:solidFill>
              </a:rPr>
              <a:t>array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all the </a:t>
            </a:r>
            <a:r>
              <a:rPr lang="en-US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en-US" sz="50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74617" y="778997"/>
            <a:ext cx="125646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Using CSS Selectors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7909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In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IN" sz="5400" dirty="0" smtClean="0"/>
              <a:t>, we know that ,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 smtClean="0"/>
              <a:t> are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patterns </a:t>
            </a:r>
            <a:r>
              <a:rPr lang="en-IN" sz="5400" dirty="0" smtClean="0"/>
              <a:t>used to </a:t>
            </a:r>
            <a:r>
              <a:rPr lang="en-IN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rgbClr val="FFFF00"/>
                </a:solidFill>
              </a:rPr>
              <a:t>element(s)</a:t>
            </a:r>
            <a:r>
              <a:rPr lang="en-IN" sz="5400" dirty="0" smtClean="0"/>
              <a:t> we want 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lang="en-IN" sz="5400" dirty="0" smtClean="0"/>
              <a:t>, but,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5400" dirty="0" smtClean="0"/>
              <a:t> are also </a:t>
            </a:r>
            <a:r>
              <a:rPr lang="en-IN" sz="5400" b="1" dirty="0" smtClean="0">
                <a:solidFill>
                  <a:srgbClr val="00B050"/>
                </a:solidFill>
              </a:rPr>
              <a:t>useful</a:t>
            </a:r>
            <a:r>
              <a:rPr lang="en-IN" sz="5400" dirty="0" smtClean="0"/>
              <a:t> 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b="1" dirty="0" smtClean="0"/>
              <a:t>. </a:t>
            </a: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provides us </a:t>
            </a:r>
            <a:r>
              <a:rPr lang="en-US" sz="5400" b="1" dirty="0" smtClean="0">
                <a:solidFill>
                  <a:schemeClr val="accent4"/>
                </a:solidFill>
              </a:rPr>
              <a:t>two methods </a:t>
            </a:r>
            <a:r>
              <a:rPr lang="en-US" sz="5400" dirty="0" smtClean="0">
                <a:solidFill>
                  <a:schemeClr val="tx1"/>
                </a:solidFill>
              </a:rPr>
              <a:t>which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allow</a:t>
            </a:r>
            <a:r>
              <a:rPr lang="en-US" sz="5400" dirty="0" smtClean="0">
                <a:solidFill>
                  <a:schemeClr val="tx1"/>
                </a:solidFill>
              </a:rPr>
              <a:t> us to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HTML elements</a:t>
            </a:r>
            <a:r>
              <a:rPr lang="en-US" sz="5400" dirty="0" smtClean="0">
                <a:solidFill>
                  <a:schemeClr val="tx1"/>
                </a:solidFill>
              </a:rPr>
              <a:t> via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Selectors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These methods are:</a:t>
            </a: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000" dirty="0" smtClean="0"/>
              <a:t> the </a:t>
            </a:r>
            <a:r>
              <a:rPr lang="en-IN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element </a:t>
            </a:r>
            <a:r>
              <a:rPr lang="en-IN" sz="5000" dirty="0" smtClean="0"/>
              <a:t>that </a:t>
            </a:r>
            <a:r>
              <a:rPr lang="en-IN" sz="5000" b="1" dirty="0" smtClean="0">
                <a:solidFill>
                  <a:schemeClr val="accent3"/>
                </a:solidFill>
              </a:rPr>
              <a:t>matches</a:t>
            </a:r>
            <a:r>
              <a:rPr lang="en-IN" sz="5000" dirty="0" smtClean="0"/>
              <a:t> the provided </a:t>
            </a:r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query</a:t>
            </a:r>
            <a:r>
              <a:rPr lang="en-IN" sz="5000" dirty="0" smtClean="0"/>
              <a:t>.</a:t>
            </a:r>
            <a:endParaRPr lang="en-US" sz="5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endParaRPr lang="en-US" sz="50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>
              <a:buAutoNum type="arabicPeriod"/>
            </a:pPr>
            <a:r>
              <a:rPr lang="en-US" sz="5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5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IN" sz="5000" dirty="0" smtClean="0"/>
              <a:t>returns all the elements that match the provided selector:</a:t>
            </a:r>
            <a:endParaRPr lang="en-US" sz="50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4546" y="528178"/>
            <a:ext cx="113880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7838" y="1886993"/>
            <a:ext cx="110547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 smtClean="0"/>
              <a:t> method takes an </a:t>
            </a:r>
            <a:r>
              <a:rPr lang="en-IN" sz="5400" b="1" dirty="0" smtClean="0">
                <a:solidFill>
                  <a:schemeClr val="accent3"/>
                </a:solidFill>
              </a:rPr>
              <a:t>argument</a:t>
            </a:r>
            <a:r>
              <a:rPr lang="en-IN" sz="5400" dirty="0" smtClean="0"/>
              <a:t>, which 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represents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4"/>
                </a:solidFill>
              </a:rPr>
              <a:t>CSS selector </a:t>
            </a:r>
            <a:r>
              <a:rPr lang="en-IN" sz="5400" dirty="0" smtClean="0"/>
              <a:t>for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 smtClean="0"/>
              <a:t> we wish to </a:t>
            </a:r>
            <a:r>
              <a:rPr lang="en-IN" sz="5400" b="1" dirty="0" smtClean="0">
                <a:solidFill>
                  <a:srgbClr val="FFFF00"/>
                </a:solidFill>
              </a:rPr>
              <a:t>find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marL="0" indent="0" algn="l">
              <a:buNone/>
            </a:pPr>
            <a:r>
              <a:rPr lang="en-IN" sz="5400" dirty="0" smtClean="0"/>
              <a:t> What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gets returned </a:t>
            </a:r>
            <a:r>
              <a:rPr lang="en-IN" sz="5400" dirty="0" smtClean="0"/>
              <a:t>by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 smtClean="0"/>
              <a:t> is the </a:t>
            </a:r>
            <a:r>
              <a:rPr lang="en-IN" sz="5400" b="1" dirty="0" smtClean="0">
                <a:solidFill>
                  <a:schemeClr val="accent3"/>
                </a:solidFill>
              </a:rPr>
              <a:t>first element </a:t>
            </a:r>
            <a:r>
              <a:rPr lang="en-IN" sz="5400" dirty="0" smtClean="0"/>
              <a:t>it </a:t>
            </a:r>
            <a:r>
              <a:rPr lang="en-IN" sz="5400" b="1" dirty="0" smtClean="0">
                <a:solidFill>
                  <a:srgbClr val="FFFF00"/>
                </a:solidFill>
              </a:rPr>
              <a:t>finds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</a:t>
            </a:r>
            <a:r>
              <a:rPr lang="en-IN" sz="5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element = </a:t>
            </a:r>
            <a:r>
              <a:rPr lang="en-IN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document.querySelector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("#main");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above code will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 smtClean="0">
                <a:solidFill>
                  <a:schemeClr val="tx1"/>
                </a:solidFill>
              </a:rPr>
              <a:t> 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 smtClean="0">
                <a:solidFill>
                  <a:schemeClr val="tx1"/>
                </a:solidFill>
              </a:rPr>
              <a:t>whose </a:t>
            </a:r>
            <a:r>
              <a:rPr lang="en-US" sz="5400" b="1" dirty="0" smtClean="0">
                <a:solidFill>
                  <a:schemeClr val="accent3"/>
                </a:solidFill>
              </a:rPr>
              <a:t>id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“main”</a:t>
            </a:r>
            <a:endParaRPr lang="en-US" sz="5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06988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40280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The 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querySelectorAll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 smtClean="0"/>
              <a:t>method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all elements </a:t>
            </a:r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rgbClr val="FFC000"/>
                </a:solidFill>
              </a:rPr>
              <a:t>document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 smtClean="0"/>
              <a:t> a specified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selector(s</a:t>
            </a:r>
            <a:r>
              <a:rPr lang="en-IN" sz="5400" dirty="0" smtClean="0"/>
              <a:t>), as a </a:t>
            </a:r>
            <a:r>
              <a:rPr lang="en-IN" sz="5400" b="1" dirty="0" smtClean="0">
                <a:solidFill>
                  <a:srgbClr val="00B050"/>
                </a:solidFill>
              </a:rPr>
              <a:t>static</a:t>
            </a:r>
            <a:r>
              <a:rPr lang="en-IN" sz="5400" b="1" dirty="0" smtClean="0">
                <a:solidFill>
                  <a:srgbClr val="FFFF00"/>
                </a:solidFill>
              </a:rPr>
              <a:t> </a:t>
            </a:r>
            <a:r>
              <a:rPr lang="en-IN" sz="5400" b="1" dirty="0" err="1" smtClean="0">
                <a:solidFill>
                  <a:srgbClr val="FFFF00"/>
                </a:solidFill>
              </a:rPr>
              <a:t>NodeList</a:t>
            </a:r>
            <a:r>
              <a:rPr lang="en-IN" sz="5400" b="1" dirty="0" smtClean="0">
                <a:solidFill>
                  <a:srgbClr val="FFFF00"/>
                </a:solidFill>
              </a:rPr>
              <a:t>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The </a:t>
            </a:r>
            <a:r>
              <a:rPr lang="en-IN" sz="5400" b="1" dirty="0" err="1" smtClean="0">
                <a:solidFill>
                  <a:srgbClr val="FFFF00"/>
                </a:solidFill>
              </a:rPr>
              <a:t>NodeList</a:t>
            </a:r>
            <a:r>
              <a:rPr lang="en-IN" sz="5400" dirty="0" smtClean="0"/>
              <a:t> object represents a </a:t>
            </a:r>
            <a:r>
              <a:rPr lang="en-IN" sz="5400" b="1" dirty="0" smtClean="0">
                <a:solidFill>
                  <a:schemeClr val="accent3"/>
                </a:solidFill>
              </a:rPr>
              <a:t>collection of nodes</a:t>
            </a:r>
            <a:r>
              <a:rPr lang="en-IN" sz="5400" dirty="0" smtClean="0"/>
              <a:t>. The </a:t>
            </a:r>
            <a:r>
              <a:rPr lang="en-IN" sz="5400" b="1" dirty="0" smtClean="0">
                <a:solidFill>
                  <a:schemeClr val="accent3"/>
                </a:solidFill>
              </a:rPr>
              <a:t>nodes</a:t>
            </a:r>
            <a:r>
              <a:rPr lang="en-IN" sz="5400" dirty="0" smtClean="0"/>
              <a:t> can be accessed by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IN" sz="5400" dirty="0" smtClean="0"/>
              <a:t> numbers which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</a:t>
            </a:r>
            <a:r>
              <a:rPr lang="en-IN" sz="5400" dirty="0" smtClean="0"/>
              <a:t> at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0.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17056" y="778997"/>
            <a:ext cx="124700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50348" y="2137812"/>
            <a:ext cx="119146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IN" sz="5400" b="1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element.querySelectorAll</a:t>
            </a:r>
            <a:r>
              <a:rPr lang="en-IN" sz="5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(selectors)</a:t>
            </a:r>
          </a:p>
          <a:p>
            <a:pPr marL="0" indent="0" algn="l">
              <a:buNone/>
            </a:pPr>
            <a:endParaRPr lang="en-US" sz="5400" b="1" i="1" u="sng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</a:t>
            </a:r>
            <a:r>
              <a:rPr lang="en-IN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divs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IN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document.querySelectorAll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(“div");</a:t>
            </a:r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above code will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 smtClean="0">
                <a:solidFill>
                  <a:schemeClr val="tx1"/>
                </a:solidFill>
              </a:rPr>
              <a:t> 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 </a:t>
            </a:r>
            <a:r>
              <a:rPr lang="en-US" sz="5400" b="1" dirty="0" smtClean="0">
                <a:solidFill>
                  <a:schemeClr val="tx1"/>
                </a:solidFill>
              </a:rPr>
              <a:t>t</a:t>
            </a:r>
            <a:r>
              <a:rPr lang="en-US" sz="5400" dirty="0" smtClean="0">
                <a:solidFill>
                  <a:schemeClr val="tx1"/>
                </a:solidFill>
              </a:rPr>
              <a:t>ags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 smtClean="0"/>
              <a:t>We can use the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</a:t>
            </a:r>
            <a:r>
              <a:rPr lang="en-IN" sz="5400" dirty="0" smtClean="0"/>
              <a:t> property of the </a:t>
            </a:r>
            <a:r>
              <a:rPr lang="en-IN" sz="5400" b="1" dirty="0" err="1" smtClean="0">
                <a:solidFill>
                  <a:srgbClr val="FFFF00"/>
                </a:solidFill>
              </a:rPr>
              <a:t>NodeList</a:t>
            </a:r>
            <a:r>
              <a:rPr lang="en-IN" sz="5400" dirty="0" smtClean="0"/>
              <a:t> object to determine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elements </a:t>
            </a:r>
            <a:r>
              <a:rPr lang="en-IN" sz="5400" dirty="0" smtClean="0"/>
              <a:t>that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matches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3"/>
                </a:solidFill>
              </a:rPr>
              <a:t>specified selector</a:t>
            </a:r>
            <a:r>
              <a:rPr lang="en-IN" sz="5400" dirty="0" smtClean="0"/>
              <a:t>, then we can </a:t>
            </a:r>
            <a:r>
              <a:rPr lang="en-IN" sz="5400" b="1" dirty="0" smtClean="0">
                <a:solidFill>
                  <a:srgbClr val="00B050"/>
                </a:solidFill>
              </a:rPr>
              <a:t>loop through </a:t>
            </a:r>
            <a:r>
              <a:rPr lang="en-IN" sz="5400" dirty="0" smtClean="0"/>
              <a:t>all </a:t>
            </a:r>
            <a:r>
              <a:rPr lang="en-IN" sz="5400" b="1" dirty="0" smtClean="0">
                <a:solidFill>
                  <a:schemeClr val="accent3"/>
                </a:solidFill>
              </a:rPr>
              <a:t>elements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4"/>
                </a:solidFill>
              </a:rPr>
              <a:t>extract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rgbClr val="FFC000"/>
                </a:solidFill>
              </a:rPr>
              <a:t>info</a:t>
            </a:r>
            <a:r>
              <a:rPr lang="en-IN" sz="5400" dirty="0" smtClean="0"/>
              <a:t> we want.</a:t>
            </a:r>
            <a:endParaRPr lang="en-US" sz="5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24274" y="1029816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52241" y="2387043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elements </a:t>
            </a:r>
            <a:r>
              <a:rPr lang="en-US" sz="5400" dirty="0" smtClean="0">
                <a:solidFill>
                  <a:schemeClr val="tx1"/>
                </a:solidFill>
              </a:rPr>
              <a:t>can be done by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 methods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idvalue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indent="-914400" algn="l">
              <a:buAutoNum type="arabi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only that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id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	value </a:t>
            </a:r>
            <a:r>
              <a:rPr lang="en-US" sz="5400" b="1" dirty="0" smtClean="0">
                <a:solidFill>
                  <a:srgbClr val="00B050"/>
                </a:solidFill>
              </a:rPr>
              <a:t>matches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(“p1”);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97641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5608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2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getElementsByTagName( tag name)</a:t>
            </a:r>
          </a:p>
          <a:p>
            <a:pPr marL="914400" indent="-914400" algn="l">
              <a:buAutoNum type="arabicPeriod" startAt="2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							elements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whose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tag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						   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document.getElementsByTagName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(“p”);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32906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623824" y="2137812"/>
            <a:ext cx="90547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3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class name)</a:t>
            </a:r>
          </a:p>
          <a:p>
            <a:pPr marL="914400" indent="-914400" algn="l">
              <a:buAutoNum type="arabicPeriod" startAt="3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those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     					elements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dirty="0" smtClean="0">
                <a:solidFill>
                  <a:srgbClr val="00B050"/>
                </a:solidFill>
              </a:rPr>
              <a:t>matches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passed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			</a:t>
            </a:r>
            <a:r>
              <a:rPr lang="en-US" sz="5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document.getElementsByClassName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26468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chemeClr val="bg1"/>
                </a:solidFill>
              </a:rPr>
              <a:t>(Part -1)</a:t>
            </a: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795" y="3760012"/>
            <a:ext cx="22347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 smtClean="0">
                <a:cs typeface="Calibri" pitchFamily="34" charset="0"/>
              </a:rPr>
              <a:t> 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mostly used </a:t>
            </a:r>
            <a:r>
              <a:rPr lang="en-IN" sz="5400" dirty="0" smtClean="0">
                <a:cs typeface="Calibri" pitchFamily="34" charset="0"/>
              </a:rPr>
              <a:t>to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provide</a:t>
            </a:r>
            <a:r>
              <a:rPr lang="en-IN" sz="5400" dirty="0" smtClean="0">
                <a:cs typeface="Calibri" pitchFamily="34" charset="0"/>
              </a:rPr>
              <a:t>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alibri" pitchFamily="34" charset="0"/>
              </a:rPr>
              <a:t>means</a:t>
            </a:r>
            <a:r>
              <a:rPr lang="en-IN" sz="5400" dirty="0" smtClean="0">
                <a:cs typeface="Calibri" pitchFamily="34" charset="0"/>
              </a:rPr>
              <a:t> for our </a:t>
            </a:r>
            <a:r>
              <a:rPr lang="en-IN" sz="5400" b="1" dirty="0" smtClean="0">
                <a:solidFill>
                  <a:schemeClr val="accent3"/>
                </a:solidFill>
                <a:cs typeface="Calibri" pitchFamily="34" charset="0"/>
              </a:rPr>
              <a:t>visitors</a:t>
            </a:r>
            <a:r>
              <a:rPr lang="en-IN" sz="5400" dirty="0" smtClean="0">
                <a:cs typeface="Calibri" pitchFamily="34" charset="0"/>
              </a:rPr>
              <a:t>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Calibri" pitchFamily="34" charset="0"/>
              </a:rPr>
              <a:t>interact</a:t>
            </a:r>
            <a:r>
              <a:rPr lang="en-IN" sz="5400" dirty="0" smtClean="0">
                <a:cs typeface="Calibri" pitchFamily="34" charset="0"/>
              </a:rPr>
              <a:t> with our </a:t>
            </a:r>
            <a:r>
              <a:rPr lang="en-IN" sz="5400" b="1" dirty="0" smtClean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 smtClean="0">
                <a:cs typeface="Calibri" pitchFamily="34" charset="0"/>
              </a:rPr>
              <a:t>.</a:t>
            </a:r>
            <a:endParaRPr lang="en-IN" sz="5400" dirty="0"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77" y="6739105"/>
            <a:ext cx="22703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 smtClean="0">
                <a:cs typeface="Calibri" pitchFamily="34" charset="0"/>
              </a:rPr>
              <a:t>In order to be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Calibri" pitchFamily="34" charset="0"/>
              </a:rPr>
              <a:t>able to do this </a:t>
            </a:r>
            <a:r>
              <a:rPr lang="en-IN" sz="5400" dirty="0" smtClean="0">
                <a:cs typeface="Calibri" pitchFamily="34" charset="0"/>
              </a:rPr>
              <a:t>we need to have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alibri" pitchFamily="34" charset="0"/>
              </a:rPr>
              <a:t>some means </a:t>
            </a:r>
            <a:r>
              <a:rPr lang="en-IN" sz="5400" dirty="0" smtClean="0">
                <a:cs typeface="Calibri" pitchFamily="34" charset="0"/>
              </a:rPr>
              <a:t>by which our </a:t>
            </a:r>
            <a:r>
              <a:rPr lang="en-IN" sz="5400" b="1" dirty="0" smtClean="0">
                <a:solidFill>
                  <a:srgbClr val="FFC000"/>
                </a:solidFill>
                <a:cs typeface="Calibri" pitchFamily="34" charset="0"/>
              </a:rPr>
              <a:t>JavaScript</a:t>
            </a:r>
            <a:r>
              <a:rPr lang="en-IN" sz="5400" dirty="0" smtClean="0">
                <a:cs typeface="Calibri" pitchFamily="34" charset="0"/>
              </a:rPr>
              <a:t> code can </a:t>
            </a:r>
            <a:r>
              <a:rPr lang="en-IN" sz="5400" b="1" dirty="0" smtClean="0">
                <a:solidFill>
                  <a:schemeClr val="accent4"/>
                </a:solidFill>
                <a:cs typeface="Calibri" pitchFamily="34" charset="0"/>
              </a:rPr>
              <a:t>access</a:t>
            </a:r>
            <a:r>
              <a:rPr lang="en-IN" sz="5400" dirty="0" smtClean="0">
                <a:cs typeface="Calibri" pitchFamily="34" charset="0"/>
              </a:rPr>
              <a:t>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 pitchFamily="34" charset="0"/>
              </a:rPr>
              <a:t>components</a:t>
            </a:r>
            <a:r>
              <a:rPr lang="en-IN" sz="5400" dirty="0" smtClean="0">
                <a:cs typeface="Calibri" pitchFamily="34" charset="0"/>
              </a:rPr>
              <a:t> of the </a:t>
            </a:r>
            <a:r>
              <a:rPr lang="en-IN" sz="5400" b="1" dirty="0" smtClean="0">
                <a:solidFill>
                  <a:srgbClr val="00B050"/>
                </a:solidFill>
                <a:cs typeface="Calibri" pitchFamily="34" charset="0"/>
              </a:rPr>
              <a:t>web page</a:t>
            </a:r>
            <a:r>
              <a:rPr lang="en-IN" sz="5400" dirty="0" smtClean="0">
                <a:cs typeface="Calibri" pitchFamily="34" charset="0"/>
              </a:rPr>
              <a:t>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077" y="10236820"/>
            <a:ext cx="1615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IN" sz="5400" dirty="0" smtClean="0">
                <a:solidFill>
                  <a:schemeClr val="tx1"/>
                </a:solidFill>
                <a:cs typeface="Calibri" pitchFamily="34" charset="0"/>
              </a:rPr>
              <a:t>This is done using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alibri" pitchFamily="34" charset="0"/>
              </a:rPr>
              <a:t>DOM</a:t>
            </a:r>
            <a:r>
              <a:rPr lang="en-IN" sz="5400" b="1" dirty="0" smtClean="0">
                <a:solidFill>
                  <a:schemeClr val="accent3"/>
                </a:solidFill>
                <a:cs typeface="Calibri" pitchFamily="34" charset="0"/>
              </a:rPr>
              <a:t> (Document Object Model)</a:t>
            </a:r>
            <a:endParaRPr lang="en-US" sz="5400" b="1" dirty="0" smtClean="0">
              <a:solidFill>
                <a:schemeClr val="accent3"/>
              </a:solidFill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23481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669077" y="5664820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669077" y="9190892"/>
            <a:ext cx="22703885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22185" y="822960"/>
            <a:ext cx="61606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08741" y="2180828"/>
            <a:ext cx="546409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3564128"/>
            <a:ext cx="224452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When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 smtClean="0"/>
              <a:t>loads an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 smtClean="0"/>
              <a:t> file, it </a:t>
            </a:r>
            <a:r>
              <a:rPr lang="en-IN" sz="5400" b="1" dirty="0" smtClean="0">
                <a:solidFill>
                  <a:schemeClr val="accent3"/>
                </a:solidFill>
              </a:rPr>
              <a:t>displays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 smtClean="0"/>
              <a:t> of that file on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screen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But that’s not all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 smtClean="0"/>
              <a:t>does with the </a:t>
            </a:r>
            <a:r>
              <a:rPr lang="en-IN" sz="5400" b="1" dirty="0" smtClean="0">
                <a:solidFill>
                  <a:schemeClr val="accent3"/>
                </a:solidFill>
              </a:rPr>
              <a:t>tags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3"/>
                </a:solidFill>
              </a:rPr>
              <a:t>attributes</a:t>
            </a:r>
            <a:r>
              <a:rPr lang="en-IN" sz="5400" dirty="0" smtClean="0"/>
              <a:t>, and </a:t>
            </a:r>
            <a:r>
              <a:rPr lang="en-IN" sz="5400" b="1" dirty="0" smtClean="0">
                <a:solidFill>
                  <a:schemeClr val="accent3"/>
                </a:solidFill>
              </a:rPr>
              <a:t>contents</a:t>
            </a:r>
            <a:r>
              <a:rPr lang="en-IN" sz="5400" dirty="0" smtClean="0"/>
              <a:t> of the file: it also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memorizes</a:t>
            </a:r>
            <a:r>
              <a:rPr lang="en-IN" sz="5400" dirty="0" smtClean="0"/>
              <a:t> a “</a:t>
            </a:r>
            <a:r>
              <a:rPr lang="en-IN" sz="5400" b="1" dirty="0" smtClean="0">
                <a:solidFill>
                  <a:srgbClr val="00B050"/>
                </a:solidFill>
              </a:rPr>
              <a:t>model</a:t>
            </a:r>
            <a:r>
              <a:rPr lang="en-IN" sz="5400" dirty="0" smtClean="0"/>
              <a:t>” of that page’s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 smtClean="0"/>
              <a:t>. 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chemeClr val="accent4"/>
                </a:solidFill>
              </a:rPr>
              <a:t>other words</a:t>
            </a:r>
            <a:r>
              <a:rPr lang="en-IN" sz="5400" dirty="0" smtClean="0"/>
              <a:t>,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browser </a:t>
            </a:r>
            <a:r>
              <a:rPr lang="en-IN" sz="5400" dirty="0" smtClean="0"/>
              <a:t>remembers the </a:t>
            </a:r>
            <a:r>
              <a:rPr lang="en-IN" sz="5400" b="1" dirty="0" smtClean="0">
                <a:solidFill>
                  <a:schemeClr val="accent3"/>
                </a:solidFill>
              </a:rPr>
              <a:t>HTML tags</a:t>
            </a:r>
            <a:r>
              <a:rPr lang="en-IN" sz="5400" dirty="0" smtClean="0"/>
              <a:t>, their </a:t>
            </a:r>
            <a:r>
              <a:rPr lang="en-IN" sz="5400" b="1" dirty="0" smtClean="0">
                <a:solidFill>
                  <a:schemeClr val="accent3"/>
                </a:solidFill>
              </a:rPr>
              <a:t>attributes</a:t>
            </a:r>
            <a:r>
              <a:rPr lang="en-IN" sz="5400" dirty="0" smtClean="0"/>
              <a:t>, and the </a:t>
            </a:r>
            <a:r>
              <a:rPr lang="en-IN" sz="5400" b="1" dirty="0" smtClean="0">
                <a:solidFill>
                  <a:schemeClr val="accent3"/>
                </a:solidFill>
              </a:rPr>
              <a:t>order</a:t>
            </a:r>
            <a:r>
              <a:rPr lang="en-IN" sz="5400" dirty="0" smtClean="0"/>
              <a:t> in which they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appear</a:t>
            </a:r>
            <a:r>
              <a:rPr lang="en-IN" sz="5400" dirty="0" smtClean="0"/>
              <a:t> in the file—this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representation</a:t>
            </a:r>
            <a:r>
              <a:rPr lang="en-IN" sz="5400" dirty="0" smtClean="0"/>
              <a:t> of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r>
              <a:rPr lang="en-IN" sz="5400" dirty="0" smtClean="0"/>
              <a:t> is called the </a:t>
            </a:r>
            <a:r>
              <a:rPr lang="en-IN" sz="54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  <a:r>
              <a:rPr lang="en-IN" sz="5400" dirty="0" smtClean="0">
                <a:solidFill>
                  <a:schemeClr val="tx1"/>
                </a:solidFill>
              </a:rPr>
              <a:t>,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or </a:t>
            </a:r>
            <a:r>
              <a:rPr lang="en-IN" sz="54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IN" sz="5400" dirty="0" smtClean="0"/>
              <a:t> in short</a:t>
            </a: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7074" y="5663232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901678" y="9051010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27776" y="569912"/>
            <a:ext cx="92672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(Human View)</a:t>
            </a:r>
            <a:endParaRPr lang="en-IN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50078" y="1929368"/>
            <a:ext cx="9267282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417581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&lt;head&gt;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&lt;title&gt;An Example XHTML Document&lt;/title&gt;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&lt;link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="style.css" type="text/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/&gt;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&lt;/head&gt;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&lt;body&gt;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paragraph.&lt;/p&gt;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 with 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&lt;a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="stuff.html"&gt;a hyperlink&lt;/a&gt; inside of it!&lt;/p&gt;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&lt;p&gt;And here's one with&lt;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/&gt;a line break 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and an &lt;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="image.jpg" alt="image"&gt;.&lt;/p&gt;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&lt;/body&gt;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48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79600" y="822960"/>
            <a:ext cx="5737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View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79600" y="2182416"/>
            <a:ext cx="57374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39" y="3471444"/>
            <a:ext cx="15934282" cy="8928692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8224" y="1074420"/>
            <a:ext cx="49872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88224" y="2433876"/>
            <a:ext cx="4942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595805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3"/>
                </a:solidFill>
              </a:rPr>
              <a:t>HTML DOM</a:t>
            </a:r>
            <a:r>
              <a:rPr lang="en-IN" sz="5400" dirty="0" smtClean="0"/>
              <a:t>, everything 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entire document </a:t>
            </a:r>
            <a:r>
              <a:rPr lang="en-IN" sz="5400" dirty="0" smtClean="0"/>
              <a:t>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IN" sz="5400" dirty="0" smtClean="0">
                <a:solidFill>
                  <a:srgbClr val="00B050"/>
                </a:solidFill>
              </a:rPr>
              <a:t> </a:t>
            </a:r>
            <a:r>
              <a:rPr lang="en-IN" sz="5400" dirty="0" smtClean="0"/>
              <a:t>node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/>
              <a:t>Every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element </a:t>
            </a:r>
            <a:r>
              <a:rPr lang="en-IN" sz="5400" dirty="0" smtClean="0"/>
              <a:t>is an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IN" sz="5400" dirty="0" smtClean="0"/>
              <a:t> node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IN" sz="5400" dirty="0" smtClean="0"/>
              <a:t> inside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400" dirty="0" smtClean="0"/>
              <a:t>are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nodes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Every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IN" sz="5400" dirty="0" smtClean="0"/>
              <a:t>is an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IN" sz="5400" dirty="0" smtClean="0">
                <a:solidFill>
                  <a:srgbClr val="00B050"/>
                </a:solidFill>
              </a:rPr>
              <a:t> </a:t>
            </a:r>
            <a:r>
              <a:rPr lang="en-IN" sz="5400" dirty="0" smtClean="0"/>
              <a:t>node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645" y="936700"/>
            <a:ext cx="127938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Done With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5746" y="490654"/>
            <a:ext cx="14206654" cy="2185639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215" y="3895106"/>
            <a:ext cx="21611063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With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400" dirty="0" smtClean="0"/>
              <a:t> ,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programmer</a:t>
            </a:r>
            <a:r>
              <a:rPr lang="en-IN" sz="5400" dirty="0" smtClean="0"/>
              <a:t>  gets all the </a:t>
            </a:r>
            <a:r>
              <a:rPr lang="en-IN" sz="5400" b="1" dirty="0" smtClean="0">
                <a:solidFill>
                  <a:schemeClr val="accent4"/>
                </a:solidFill>
              </a:rPr>
              <a:t>power</a:t>
            </a:r>
            <a:r>
              <a:rPr lang="en-IN" sz="5400" dirty="0" smtClean="0"/>
              <a:t> he </a:t>
            </a:r>
            <a:r>
              <a:rPr lang="en-IN" sz="5400" b="1" dirty="0" smtClean="0">
                <a:solidFill>
                  <a:srgbClr val="00B050"/>
                </a:solidFill>
              </a:rPr>
              <a:t>needs</a:t>
            </a:r>
            <a:r>
              <a:rPr lang="en-IN" sz="5400" dirty="0" smtClean="0"/>
              <a:t> to create </a:t>
            </a:r>
            <a:r>
              <a:rPr lang="en-IN" sz="5400" b="1" dirty="0" smtClean="0">
                <a:solidFill>
                  <a:schemeClr val="accent3"/>
                </a:solidFill>
              </a:rPr>
              <a:t>dynamic HTML</a:t>
            </a:r>
            <a:r>
              <a:rPr lang="en-IN" sz="5400" dirty="0" smtClean="0"/>
              <a:t>: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>
                <a:solidFill>
                  <a:schemeClr val="accent3"/>
                </a:solidFill>
              </a:rPr>
              <a:t>	</a:t>
            </a:r>
            <a:r>
              <a:rPr lang="en-IN" sz="5000" dirty="0" smtClean="0">
                <a:solidFill>
                  <a:schemeClr val="tx1"/>
                </a:solidFill>
              </a:rPr>
              <a:t>Using </a:t>
            </a:r>
            <a:r>
              <a:rPr lang="en-IN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 smtClean="0">
                <a:solidFill>
                  <a:schemeClr val="tx1"/>
                </a:solidFill>
              </a:rPr>
              <a:t> we can can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 smtClean="0">
                <a:solidFill>
                  <a:schemeClr val="tx1"/>
                </a:solidFill>
              </a:rPr>
              <a:t> all the 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5000" dirty="0" smtClean="0">
                <a:solidFill>
                  <a:schemeClr val="tx1"/>
                </a:solidFill>
              </a:rPr>
              <a:t>in the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 smtClean="0">
              <a:solidFill>
                <a:schemeClr val="tx1"/>
              </a:solidFill>
            </a:endParaRPr>
          </a:p>
          <a:p>
            <a:pPr algn="l"/>
            <a:r>
              <a:rPr lang="en-IN" sz="5000" dirty="0" smtClean="0">
                <a:solidFill>
                  <a:schemeClr val="tx1"/>
                </a:solidFill>
              </a:rPr>
              <a:t>	Using </a:t>
            </a:r>
            <a:r>
              <a:rPr lang="en-IN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 smtClean="0">
                <a:solidFill>
                  <a:schemeClr val="tx1"/>
                </a:solidFill>
              </a:rPr>
              <a:t> we can can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 smtClean="0">
                <a:solidFill>
                  <a:schemeClr val="tx1"/>
                </a:solidFill>
              </a:rPr>
              <a:t>  all the 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attributes </a:t>
            </a:r>
            <a:r>
              <a:rPr lang="en-IN" sz="5000" dirty="0" smtClean="0">
                <a:solidFill>
                  <a:schemeClr val="tx1"/>
                </a:solidFill>
              </a:rPr>
              <a:t>in the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 smtClean="0">
              <a:solidFill>
                <a:schemeClr val="tx1"/>
              </a:solidFill>
            </a:endParaRPr>
          </a:p>
          <a:p>
            <a:pPr algn="l"/>
            <a:r>
              <a:rPr lang="en-IN" sz="5000" dirty="0" smtClean="0">
                <a:solidFill>
                  <a:schemeClr val="tx1"/>
                </a:solidFill>
              </a:rPr>
              <a:t>	Using </a:t>
            </a:r>
            <a:r>
              <a:rPr lang="en-IN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 smtClean="0">
                <a:solidFill>
                  <a:schemeClr val="tx1"/>
                </a:solidFill>
              </a:rPr>
              <a:t> we can can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000" dirty="0" smtClean="0">
                <a:solidFill>
                  <a:schemeClr val="tx1"/>
                </a:solidFill>
              </a:rPr>
              <a:t> all the 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IN" sz="5000" dirty="0" smtClean="0">
                <a:solidFill>
                  <a:schemeClr val="tx1"/>
                </a:solidFill>
              </a:rPr>
              <a:t>in the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algn="l"/>
            <a:endParaRPr lang="en-IN" sz="5000" dirty="0" smtClean="0">
              <a:solidFill>
                <a:schemeClr val="tx1"/>
              </a:solidFill>
            </a:endParaRPr>
          </a:p>
          <a:p>
            <a:pPr algn="l"/>
            <a:r>
              <a:rPr lang="en-IN" sz="5000" dirty="0" smtClean="0">
                <a:solidFill>
                  <a:schemeClr val="tx1"/>
                </a:solidFill>
              </a:rPr>
              <a:t>	Using </a:t>
            </a:r>
            <a:r>
              <a:rPr lang="en-IN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5000" dirty="0" smtClean="0">
                <a:solidFill>
                  <a:schemeClr val="tx1"/>
                </a:solidFill>
              </a:rPr>
              <a:t> we can can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en-IN" sz="5000" dirty="0" smtClean="0">
                <a:solidFill>
                  <a:schemeClr val="tx1"/>
                </a:solidFill>
              </a:rPr>
              <a:t> to all the </a:t>
            </a:r>
            <a:r>
              <a:rPr lang="en-IN" sz="5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000" dirty="0" smtClean="0">
                <a:solidFill>
                  <a:schemeClr val="tx1"/>
                </a:solidFill>
              </a:rPr>
              <a:t> in the </a:t>
            </a:r>
            <a:r>
              <a:rPr lang="en-IN" sz="5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endParaRPr lang="en-US" sz="5000" b="1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137423" y="66461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3709" y="824816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2297" y="9917097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70885" y="115637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0868" y="2043108"/>
            <a:ext cx="114634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78518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96125" y="2137812"/>
            <a:ext cx="79238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work with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 smtClean="0">
                <a:solidFill>
                  <a:schemeClr val="tx1"/>
                </a:solidFill>
              </a:rPr>
              <a:t> we just have to follow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 step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approach</a:t>
            </a: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desired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Access/Change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that element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When we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5400" dirty="0" smtClean="0">
                <a:solidFill>
                  <a:schemeClr val="tx1"/>
                </a:solidFill>
              </a:rPr>
              <a:t> of these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rgbClr val="FFC000"/>
                </a:solidFill>
              </a:rPr>
              <a:t>JS</a:t>
            </a:r>
            <a:r>
              <a:rPr lang="en-US" sz="5400" dirty="0" smtClean="0">
                <a:solidFill>
                  <a:schemeClr val="tx1"/>
                </a:solidFill>
              </a:rPr>
              <a:t> updates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 smtClean="0">
                <a:solidFill>
                  <a:schemeClr val="tx1"/>
                </a:solidFill>
              </a:rPr>
              <a:t> and so we say that </a:t>
            </a:r>
            <a:r>
              <a:rPr lang="en-US" sz="5400" b="1" u="sng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is a Live Data Structure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589</Words>
  <Application>Microsoft Macintosh PowerPoint</Application>
  <PresentationFormat>Custom</PresentationFormat>
  <Paragraphs>142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306</cp:revision>
  <dcterms:modified xsi:type="dcterms:W3CDTF">2020-07-19T08:42:59Z</dcterms:modified>
</cp:coreProperties>
</file>