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447" r:id="rId4"/>
    <p:sldId id="448" r:id="rId5"/>
    <p:sldId id="449" r:id="rId6"/>
    <p:sldId id="450" r:id="rId7"/>
    <p:sldId id="462" r:id="rId8"/>
    <p:sldId id="451" r:id="rId9"/>
    <p:sldId id="452" r:id="rId10"/>
    <p:sldId id="454" r:id="rId11"/>
    <p:sldId id="453" r:id="rId12"/>
    <p:sldId id="427" r:id="rId13"/>
    <p:sldId id="455" r:id="rId14"/>
    <p:sldId id="456" r:id="rId15"/>
    <p:sldId id="440" r:id="rId16"/>
    <p:sldId id="441" r:id="rId17"/>
    <p:sldId id="457" r:id="rId18"/>
    <p:sldId id="459" r:id="rId19"/>
    <p:sldId id="460" r:id="rId20"/>
    <p:sldId id="461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C000"/>
                </a:solidFill>
              </a:rPr>
              <a:t>image </a:t>
            </a:r>
            <a:r>
              <a:rPr lang="en-US" sz="5400" dirty="0" smtClean="0">
                <a:solidFill>
                  <a:schemeClr val="tx1"/>
                </a:solidFill>
              </a:rPr>
              <a:t>from </a:t>
            </a:r>
            <a:r>
              <a:rPr lang="en-US" sz="5400" b="1" dirty="0" smtClean="0">
                <a:solidFill>
                  <a:schemeClr val="accent3"/>
                </a:solidFill>
              </a:rPr>
              <a:t>sachin.jpg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vice-versa</a:t>
            </a:r>
            <a:r>
              <a:rPr lang="en-US" sz="5400" dirty="0" smtClean="0">
                <a:solidFill>
                  <a:schemeClr val="tx1"/>
                </a:solidFill>
              </a:rPr>
              <a:t> on every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button click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showLink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prompts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</a:t>
            </a:r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3"/>
                </a:solidFill>
              </a:rPr>
              <a:t>website name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dynamic link </a:t>
            </a:r>
            <a:r>
              <a:rPr lang="en-US" sz="5400" dirty="0" smtClean="0">
                <a:solidFill>
                  <a:schemeClr val="tx1"/>
                </a:solidFill>
              </a:rPr>
              <a:t>to that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5400" dirty="0" smtClean="0">
                <a:solidFill>
                  <a:schemeClr val="tx1"/>
                </a:solidFill>
              </a:rPr>
              <a:t> on the </a:t>
            </a:r>
            <a:r>
              <a:rPr lang="en-US" sz="5400" b="1" dirty="0" smtClean="0">
                <a:solidFill>
                  <a:srgbClr val="FFC000"/>
                </a:solidFill>
              </a:rPr>
              <a:t>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Although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allows us to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CSS styles </a:t>
            </a:r>
            <a:r>
              <a:rPr lang="en-US" sz="5400" dirty="0" smtClean="0">
                <a:solidFill>
                  <a:schemeClr val="tx1"/>
                </a:solidFill>
              </a:rPr>
              <a:t>also , by setting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5400" dirty="0" smtClean="0">
                <a:solidFill>
                  <a:schemeClr val="tx1"/>
                </a:solidFill>
              </a:rPr>
              <a:t> attribute , but it has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 is that it simply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/>
                </a:solidFill>
              </a:rPr>
              <a:t>existing styles </a:t>
            </a:r>
            <a:r>
              <a:rPr lang="en-US" sz="5400" dirty="0" smtClean="0">
                <a:solidFill>
                  <a:schemeClr val="tx1"/>
                </a:solidFill>
              </a:rPr>
              <a:t>that we have set previously.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>
              <a:buNone/>
            </a:pPr>
            <a:r>
              <a:rPr lang="en-US" sz="4400" b="1" i="1" dirty="0" smtClean="0">
                <a:solidFill>
                  <a:schemeClr val="accent3"/>
                </a:solidFill>
              </a:rPr>
              <a:t>let heading=</a:t>
            </a:r>
            <a:r>
              <a:rPr lang="en-US" sz="4400" b="1" i="1" dirty="0" err="1" smtClean="0">
                <a:solidFill>
                  <a:schemeClr val="accent3"/>
                </a:solidFill>
              </a:rPr>
              <a:t>document.querySelector</a:t>
            </a:r>
            <a:r>
              <a:rPr lang="en-US" sz="4400" b="1" i="1" dirty="0" smtClean="0">
                <a:solidFill>
                  <a:schemeClr val="accent3"/>
                </a:solidFill>
              </a:rPr>
              <a:t>(“h3”);</a:t>
            </a:r>
          </a:p>
          <a:p>
            <a:pPr marL="0" indent="0" algn="l">
              <a:buNone/>
            </a:pPr>
            <a:r>
              <a:rPr lang="en-US" sz="4400" b="1" i="1" dirty="0" err="1" smtClean="0">
                <a:solidFill>
                  <a:schemeClr val="accent3"/>
                </a:solidFill>
              </a:rPr>
              <a:t>heading.setAttribute</a:t>
            </a:r>
            <a:r>
              <a:rPr lang="en-US" sz="4400" b="1" i="1" dirty="0" smtClean="0">
                <a:solidFill>
                  <a:schemeClr val="accent3"/>
                </a:solidFill>
              </a:rPr>
              <a:t>(“</a:t>
            </a:r>
            <a:r>
              <a:rPr lang="en-US" sz="4400" b="1" i="1" dirty="0" err="1" smtClean="0">
                <a:solidFill>
                  <a:schemeClr val="accent3"/>
                </a:solidFill>
              </a:rPr>
              <a:t>style”,”text-align:center</a:t>
            </a:r>
            <a:r>
              <a:rPr lang="en-US" sz="4400" b="1" i="1" dirty="0" smtClean="0">
                <a:solidFill>
                  <a:schemeClr val="accent3"/>
                </a:solidFill>
              </a:rPr>
              <a:t>;”);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 smtClean="0">
                <a:solidFill>
                  <a:schemeClr val="tx1"/>
                </a:solidFill>
              </a:rPr>
              <a:t>will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C000"/>
                </a:solidFill>
              </a:rPr>
              <a:t>alignment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3"/>
                </a:solidFill>
              </a:rPr>
              <a:t>center </a:t>
            </a:r>
            <a:r>
              <a:rPr lang="en-US" sz="5400" dirty="0" smtClean="0">
                <a:solidFill>
                  <a:schemeClr val="tx1"/>
                </a:solidFill>
              </a:rPr>
              <a:t>, but will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overwrite</a:t>
            </a:r>
            <a:r>
              <a:rPr lang="en-US" sz="5400" dirty="0" smtClean="0">
                <a:solidFill>
                  <a:schemeClr val="tx1"/>
                </a:solidFill>
              </a:rPr>
              <a:t> all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styles</a:t>
            </a:r>
            <a:r>
              <a:rPr lang="en-US" sz="5400" dirty="0" smtClean="0">
                <a:solidFill>
                  <a:schemeClr val="tx1"/>
                </a:solidFill>
              </a:rPr>
              <a:t> set </a:t>
            </a:r>
            <a:r>
              <a:rPr lang="en-US" sz="5400" b="1" dirty="0" smtClean="0">
                <a:solidFill>
                  <a:schemeClr val="accent4"/>
                </a:solidFill>
              </a:rPr>
              <a:t>previously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 smtClean="0">
                <a:solidFill>
                  <a:schemeClr val="tx1"/>
                </a:solidFill>
              </a:rPr>
              <a:t> 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recommends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to use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for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styling</a:t>
            </a:r>
            <a:r>
              <a:rPr lang="en-US" sz="5400" dirty="0" smtClean="0">
                <a:solidFill>
                  <a:schemeClr val="tx1"/>
                </a:solidFill>
              </a:rPr>
              <a:t> 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Rather it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</a:t>
            </a:r>
            <a:r>
              <a:rPr lang="en-US" sz="5400" dirty="0" smtClean="0">
                <a:solidFill>
                  <a:schemeClr val="tx1"/>
                </a:solidFill>
              </a:rPr>
              <a:t> us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US" sz="5400" dirty="0" smtClean="0">
                <a:solidFill>
                  <a:schemeClr val="tx1"/>
                </a:solidFill>
              </a:rPr>
              <a:t> called </a:t>
            </a:r>
            <a:r>
              <a:rPr lang="en-US" sz="5400" b="1" dirty="0" smtClean="0">
                <a:solidFill>
                  <a:srgbClr val="FFC000"/>
                </a:solidFill>
              </a:rPr>
              <a:t>style </a:t>
            </a:r>
            <a:r>
              <a:rPr lang="en-US" sz="5400" dirty="0" smtClean="0">
                <a:solidFill>
                  <a:schemeClr val="tx1"/>
                </a:solidFill>
              </a:rPr>
              <a:t>in every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node element</a:t>
            </a:r>
            <a:r>
              <a:rPr lang="en-US" sz="5400" dirty="0" smtClean="0">
                <a:solidFill>
                  <a:schemeClr val="tx1"/>
                </a:solidFill>
              </a:rPr>
              <a:t> which allows us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 smtClean="0">
                <a:solidFill>
                  <a:schemeClr val="tx1"/>
                </a:solidFill>
              </a:rPr>
              <a:t> it’s </a:t>
            </a:r>
            <a:r>
              <a:rPr lang="en-US" sz="5400" b="1" dirty="0" smtClean="0">
                <a:solidFill>
                  <a:schemeClr val="accent3"/>
                </a:solidFill>
              </a:rPr>
              <a:t>CSS styles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rgbClr val="FFC000"/>
                </a:solidFill>
              </a:rPr>
              <a:t>style</a:t>
            </a:r>
            <a:r>
              <a:rPr lang="en-US" sz="5400" dirty="0" smtClean="0">
                <a:solidFill>
                  <a:schemeClr val="tx1"/>
                </a:solidFill>
              </a:rPr>
              <a:t> property itself has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child properties </a:t>
            </a:r>
            <a:r>
              <a:rPr lang="en-US" sz="5400" dirty="0" smtClean="0">
                <a:solidFill>
                  <a:schemeClr val="tx1"/>
                </a:solidFill>
              </a:rPr>
              <a:t>, which are used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specific styles</a:t>
            </a:r>
            <a:r>
              <a:rPr lang="en-US" sz="54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Like: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400" dirty="0" smtClean="0">
                <a:solidFill>
                  <a:schemeClr val="tx1"/>
                </a:solidFill>
              </a:rPr>
              <a:t>bold,bolder,lighter,normal,100to 900</a:t>
            </a: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dirty="0" err="1" smtClean="0">
                <a:solidFill>
                  <a:schemeClr val="tx1"/>
                </a:solidFill>
              </a:rPr>
              <a:t>normal,italic,oblique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	</a:t>
            </a:r>
          </a:p>
          <a:p>
            <a:pPr marL="0" indent="0" algn="l">
              <a:buNone/>
            </a:pP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showDate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displays </a:t>
            </a:r>
            <a:r>
              <a:rPr lang="en-US" sz="5400" b="1" dirty="0" smtClean="0">
                <a:solidFill>
                  <a:schemeClr val="accent3"/>
                </a:solidFill>
              </a:rPr>
              <a:t>current system date </a:t>
            </a: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dirty="0" smtClean="0">
                <a:solidFill>
                  <a:schemeClr val="tx1"/>
                </a:solidFill>
              </a:rPr>
              <a:t>. Make sure the </a:t>
            </a:r>
            <a:r>
              <a:rPr lang="en-US" sz="5400" b="1" dirty="0" smtClean="0">
                <a:solidFill>
                  <a:schemeClr val="accent4"/>
                </a:solidFill>
              </a:rPr>
              <a:t>month</a:t>
            </a:r>
            <a:r>
              <a:rPr lang="en-US" sz="5400" dirty="0" smtClean="0">
                <a:solidFill>
                  <a:schemeClr val="tx1"/>
                </a:solidFill>
              </a:rPr>
              <a:t> is in </a:t>
            </a:r>
            <a:r>
              <a:rPr lang="en-US" sz="5400" b="1" dirty="0" smtClean="0">
                <a:solidFill>
                  <a:srgbClr val="00B050"/>
                </a:solidFill>
              </a:rPr>
              <a:t>actual calendar style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should be in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 smtClean="0">
                <a:solidFill>
                  <a:schemeClr val="tx1"/>
                </a:solidFill>
              </a:rPr>
              <a:t> color and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shown, write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 smtClean="0">
                <a:solidFill>
                  <a:schemeClr val="tx1"/>
                </a:solidFill>
              </a:rPr>
              <a:t>so that all the </a:t>
            </a:r>
            <a:r>
              <a:rPr lang="en-US" sz="5400" b="1" dirty="0" smtClean="0">
                <a:solidFill>
                  <a:schemeClr val="accent3"/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with the class value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highlight</a:t>
            </a:r>
            <a:r>
              <a:rPr lang="en-US" sz="5400" dirty="0" smtClean="0">
                <a:solidFill>
                  <a:schemeClr val="tx1"/>
                </a:solidFill>
              </a:rPr>
              <a:t> get a </a:t>
            </a:r>
            <a:r>
              <a:rPr lang="en-US" sz="5400" b="1" dirty="0" smtClean="0">
                <a:solidFill>
                  <a:schemeClr val="accent4"/>
                </a:solidFill>
              </a:rPr>
              <a:t>red </a:t>
            </a:r>
            <a:r>
              <a:rPr lang="en-US" sz="5400" dirty="0" smtClean="0">
                <a:solidFill>
                  <a:schemeClr val="tx1"/>
                </a:solidFill>
              </a:rPr>
              <a:t>color </a:t>
            </a:r>
            <a:r>
              <a:rPr lang="en-US" sz="5400" b="1" dirty="0" smtClean="0">
                <a:solidFill>
                  <a:schemeClr val="accent4"/>
                </a:solidFill>
              </a:rPr>
              <a:t>solid</a:t>
            </a:r>
            <a:r>
              <a:rPr lang="en-US" sz="5400" dirty="0" smtClean="0">
                <a:solidFill>
                  <a:schemeClr val="tx1"/>
                </a:solidFill>
              </a:rPr>
              <a:t> border of </a:t>
            </a:r>
            <a:r>
              <a:rPr lang="en-US" sz="5400" b="1" dirty="0" smtClean="0">
                <a:solidFill>
                  <a:schemeClr val="accent4"/>
                </a:solidFill>
              </a:rPr>
              <a:t>1 </a:t>
            </a:r>
            <a:r>
              <a:rPr lang="en-US" sz="5400" b="1" dirty="0" err="1" smtClean="0">
                <a:solidFill>
                  <a:schemeClr val="accent4"/>
                </a:solidFill>
              </a:rPr>
              <a:t>px</a:t>
            </a:r>
            <a:r>
              <a:rPr lang="en-US" sz="5400" b="1" dirty="0" smtClean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Although</a:t>
            </a:r>
            <a:r>
              <a:rPr lang="en-US" sz="5400" dirty="0" smtClean="0">
                <a:solidFill>
                  <a:schemeClr val="tx1"/>
                </a:solidFill>
              </a:rPr>
              <a:t> we can change 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US" sz="5400" dirty="0" smtClean="0">
                <a:solidFill>
                  <a:schemeClr val="tx1"/>
                </a:solidFill>
              </a:rPr>
              <a:t>using </a:t>
            </a:r>
            <a:r>
              <a:rPr lang="en-US" sz="5400" b="1" dirty="0" smtClean="0">
                <a:solidFill>
                  <a:srgbClr val="FFC000"/>
                </a:solidFill>
              </a:rPr>
              <a:t>style</a:t>
            </a:r>
            <a:r>
              <a:rPr lang="en-US" sz="5400" dirty="0" smtClean="0">
                <a:solidFill>
                  <a:schemeClr val="tx1"/>
                </a:solidFill>
              </a:rPr>
              <a:t> attribute but it becomes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lengthy</a:t>
            </a:r>
            <a:r>
              <a:rPr lang="en-US" sz="5400" dirty="0" smtClean="0">
                <a:solidFill>
                  <a:schemeClr val="tx1"/>
                </a:solidFill>
              </a:rPr>
              <a:t> when we want to set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styles </a:t>
            </a:r>
            <a:r>
              <a:rPr lang="en-US" sz="5400" smtClean="0">
                <a:solidFill>
                  <a:schemeClr val="tx1"/>
                </a:solidFill>
              </a:rPr>
              <a:t>on </a:t>
            </a:r>
            <a:r>
              <a:rPr lang="en-US" sz="5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element</a:t>
            </a:r>
            <a:r>
              <a:rPr lang="en-US" sz="5400" smtClean="0">
                <a:solidFill>
                  <a:schemeClr val="tx1"/>
                </a:solidFill>
              </a:rPr>
              <a:t>.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solve this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allows us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assign </a:t>
            </a:r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4"/>
                </a:solidFill>
              </a:rPr>
              <a:t>CSS class</a:t>
            </a:r>
            <a:r>
              <a:rPr lang="en-US" sz="5400" dirty="0" smtClean="0">
                <a:solidFill>
                  <a:schemeClr val="tx1"/>
                </a:solidFill>
              </a:rPr>
              <a:t> to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</a:t>
            </a:r>
            <a:r>
              <a:rPr lang="en-US" sz="5400" dirty="0" smtClean="0">
                <a:solidFill>
                  <a:schemeClr val="tx1"/>
                </a:solidFill>
              </a:rPr>
              <a:t>.  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This is done by using the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sz="5400" dirty="0" smtClean="0">
                <a:solidFill>
                  <a:schemeClr val="tx1"/>
                </a:solidFill>
              </a:rPr>
              <a:t> property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The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 smtClean="0"/>
              <a:t> is a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 smtClean="0"/>
              <a:t> property of 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</a:t>
            </a:r>
            <a:r>
              <a:rPr lang="en-IN" sz="5400" dirty="0" smtClean="0"/>
              <a:t>that returns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 collection</a:t>
            </a:r>
            <a:r>
              <a:rPr lang="en-IN" sz="5400" dirty="0" smtClean="0"/>
              <a:t> of </a:t>
            </a: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CSS classes</a:t>
            </a:r>
            <a:r>
              <a:rPr lang="en-IN" sz="5400" dirty="0" smtClean="0"/>
              <a:t>.</a:t>
            </a:r>
          </a:p>
          <a:p>
            <a:pPr marL="0" indent="0" algn="l">
              <a:buNone/>
            </a:pPr>
            <a:endParaRPr lang="en-US" sz="5400" dirty="0" smtClean="0"/>
          </a:p>
          <a:p>
            <a:pPr marL="0" indent="0" algn="l">
              <a:buNone/>
            </a:pPr>
            <a:endParaRPr lang="en-US" sz="54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US" sz="5400" i="1" dirty="0" err="1" smtClean="0">
                <a:solidFill>
                  <a:schemeClr val="accent3"/>
                </a:solidFill>
              </a:rPr>
              <a:t>element.classList</a:t>
            </a:r>
            <a:r>
              <a:rPr lang="en-US" sz="5400" i="1" dirty="0" smtClean="0">
                <a:solidFill>
                  <a:schemeClr val="accent3"/>
                </a:solidFill>
              </a:rPr>
              <a:t> </a:t>
            </a:r>
          </a:p>
          <a:p>
            <a:pPr marL="0" indent="0" algn="l">
              <a:buNone/>
            </a:pPr>
            <a:endParaRPr lang="en-US" sz="5400" i="1" dirty="0" smtClean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 smtClean="0"/>
              <a:t>The </a:t>
            </a:r>
            <a:r>
              <a:rPr lang="en-IN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 smtClean="0"/>
              <a:t> 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 smtClean="0"/>
              <a:t> of 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DOMTokenList</a:t>
            </a:r>
            <a:r>
              <a:rPr lang="en-IN" sz="5400" dirty="0" smtClean="0"/>
              <a:t> 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 smtClean="0"/>
              <a:t> that </a:t>
            </a:r>
            <a:r>
              <a:rPr lang="en-IN" sz="5400" b="1" dirty="0" smtClean="0">
                <a:solidFill>
                  <a:schemeClr val="accent3">
                    <a:lumMod val="75000"/>
                  </a:schemeClr>
                </a:solidFill>
              </a:rPr>
              <a:t>represents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 smtClean="0"/>
              <a:t> of the element’s </a:t>
            </a:r>
            <a:r>
              <a:rPr lang="en-IN" sz="5400" b="1" dirty="0" smtClean="0">
                <a:solidFill>
                  <a:schemeClr val="accent4"/>
                </a:solidFill>
              </a:rPr>
              <a:t>class</a:t>
            </a:r>
            <a:r>
              <a:rPr lang="en-IN" sz="5400" dirty="0" smtClean="0"/>
              <a:t> attribute.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Even though the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 smtClean="0"/>
              <a:t> is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 smtClean="0"/>
              <a:t>, but we can </a:t>
            </a:r>
            <a:r>
              <a:rPr lang="en-IN" sz="5400" b="1" dirty="0" smtClean="0">
                <a:solidFill>
                  <a:srgbClr val="FFC000"/>
                </a:solidFill>
              </a:rPr>
              <a:t>manipulate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classes</a:t>
            </a:r>
            <a:r>
              <a:rPr lang="en-IN" sz="5400" dirty="0" smtClean="0"/>
              <a:t> it contains by using it’s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various methods</a:t>
            </a:r>
            <a:r>
              <a:rPr lang="en-IN" sz="5400" dirty="0" smtClean="0"/>
              <a:t>.</a:t>
            </a:r>
          </a:p>
          <a:p>
            <a:pPr marL="0" indent="0" algn="l">
              <a:buNone/>
            </a:pPr>
            <a:endParaRPr lang="en-IN" sz="5400" i="1" dirty="0" smtClean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4651" y="4973444"/>
          <a:ext cx="22208304" cy="81545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4152"/>
                <a:gridCol w="11104152"/>
              </a:tblGrid>
              <a:tr h="1543329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Method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Description</a:t>
                      </a:r>
                      <a:endParaRPr lang="en-IN" sz="5400" dirty="0"/>
                    </a:p>
                  </a:txBody>
                  <a:tcPr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add(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Adds one or more class names to an element</a:t>
                      </a:r>
                      <a:r>
                        <a:rPr lang="en-IN" sz="4000" b="1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IN" sz="4000" b="1" dirty="0">
                        <a:solidFill>
                          <a:schemeClr val="bg2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remove(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Removes one or more class names from an element.</a:t>
                      </a:r>
                    </a:p>
                  </a:txBody>
                  <a:tcPr marL="76200" marR="76200" marT="76200" marB="76200"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item(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Returns the class name with a specified index number from an element. Index starts at </a:t>
                      </a:r>
                      <a:r>
                        <a:rPr lang="en-IN" sz="4000" b="1" dirty="0" smtClean="0">
                          <a:solidFill>
                            <a:schemeClr val="bg2"/>
                          </a:solidFill>
                        </a:rPr>
                        <a:t>0.Returns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</a:t>
                      </a:r>
                      <a:r>
                        <a:rPr lang="en-IN" sz="4000" b="1" i="1" dirty="0">
                          <a:solidFill>
                            <a:schemeClr val="bg2"/>
                          </a:solidFill>
                        </a:rPr>
                        <a:t>null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if the index is out of range</a:t>
                      </a:r>
                    </a:p>
                  </a:txBody>
                  <a:tcPr marL="76200" marR="76200" marT="76200" marB="76200"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 smtClean="0">
                          <a:solidFill>
                            <a:schemeClr val="accent5"/>
                          </a:solidFill>
                        </a:rPr>
                        <a:t>toggle(</a:t>
                      </a:r>
                      <a:r>
                        <a:rPr lang="en-IN" sz="4000" b="1" i="1" dirty="0" smtClean="0">
                          <a:solidFill>
                            <a:schemeClr val="accent5"/>
                          </a:solidFill>
                        </a:rPr>
                        <a:t>class)</a:t>
                      </a:r>
                      <a:endParaRPr lang="en-IN" sz="4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Toggles between a class name for an element.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 smtClean="0">
                <a:solidFill>
                  <a:schemeClr val="bg1"/>
                </a:solidFill>
              </a:rPr>
              <a:t>(Part-2)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shown, write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 smtClean="0">
                <a:solidFill>
                  <a:schemeClr val="tx1"/>
                </a:solidFill>
              </a:rPr>
              <a:t>so that all the </a:t>
            </a:r>
            <a:r>
              <a:rPr lang="en-US" sz="5400" b="1" dirty="0" smtClean="0">
                <a:solidFill>
                  <a:srgbClr val="00B050"/>
                </a:solidFill>
              </a:rPr>
              <a:t>paragraphs</a:t>
            </a:r>
            <a:r>
              <a:rPr lang="en-US" sz="5400" dirty="0" smtClean="0">
                <a:solidFill>
                  <a:schemeClr val="tx1"/>
                </a:solidFill>
              </a:rPr>
              <a:t> with the word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5400" dirty="0" smtClean="0">
                <a:solidFill>
                  <a:schemeClr val="tx1"/>
                </a:solidFill>
              </a:rPr>
              <a:t> get the class </a:t>
            </a:r>
            <a:r>
              <a:rPr lang="en-US" sz="5400" b="1" dirty="0" smtClean="0">
                <a:solidFill>
                  <a:schemeClr val="accent3"/>
                </a:solidFill>
              </a:rPr>
              <a:t>error </a:t>
            </a:r>
            <a:r>
              <a:rPr lang="en-US" sz="5400" dirty="0" smtClean="0">
                <a:solidFill>
                  <a:schemeClr val="tx1"/>
                </a:solidFill>
              </a:rPr>
              <a:t>and all the </a:t>
            </a:r>
            <a:r>
              <a:rPr lang="en-US" sz="5400" b="1" dirty="0" smtClean="0">
                <a:solidFill>
                  <a:srgbClr val="00B050"/>
                </a:solidFill>
              </a:rPr>
              <a:t>paragraphs</a:t>
            </a:r>
            <a:r>
              <a:rPr lang="en-US" sz="5400" dirty="0" smtClean="0">
                <a:solidFill>
                  <a:schemeClr val="tx1"/>
                </a:solidFill>
              </a:rPr>
              <a:t> with the word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</a:t>
            </a:r>
            <a:r>
              <a:rPr lang="en-US" sz="5400" dirty="0" smtClean="0">
                <a:solidFill>
                  <a:schemeClr val="tx1"/>
                </a:solidFill>
              </a:rPr>
              <a:t> get the class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16701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Text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element’s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textual content </a:t>
            </a:r>
            <a:r>
              <a:rPr lang="en-US" sz="5400" dirty="0" smtClean="0">
                <a:solidFill>
                  <a:schemeClr val="tx1"/>
                </a:solidFill>
              </a:rPr>
              <a:t>we use a </a:t>
            </a:r>
            <a:r>
              <a:rPr lang="en-US" sz="5400" b="1" dirty="0" smtClean="0">
                <a:solidFill>
                  <a:srgbClr val="FFC000"/>
                </a:solidFill>
              </a:rPr>
              <a:t>property</a:t>
            </a:r>
            <a:r>
              <a:rPr lang="en-US" sz="5400" dirty="0" smtClean="0">
                <a:solidFill>
                  <a:schemeClr val="tx1"/>
                </a:solidFill>
              </a:rPr>
              <a:t> called 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nnerText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This </a:t>
            </a:r>
            <a:r>
              <a:rPr lang="en-IN" sz="5400" b="1" dirty="0" smtClean="0">
                <a:solidFill>
                  <a:srgbClr val="FFC000"/>
                </a:solidFill>
              </a:rPr>
              <a:t>property</a:t>
            </a:r>
            <a:r>
              <a:rPr lang="en-IN" sz="5400" dirty="0" smtClean="0"/>
              <a:t> can </a:t>
            </a:r>
            <a:r>
              <a:rPr lang="en-IN" sz="5400" b="1" dirty="0" smtClean="0">
                <a:solidFill>
                  <a:schemeClr val="accent3"/>
                </a:solidFill>
              </a:rPr>
              <a:t>write</a:t>
            </a:r>
            <a:r>
              <a:rPr lang="en-IN" sz="5400" dirty="0" smtClean="0">
                <a:solidFill>
                  <a:schemeClr val="accent3"/>
                </a:solidFill>
              </a:rPr>
              <a:t> </a:t>
            </a:r>
            <a:r>
              <a:rPr lang="en-IN" sz="5400" b="1" dirty="0" smtClean="0">
                <a:solidFill>
                  <a:schemeClr val="accent3"/>
                </a:solidFill>
              </a:rPr>
              <a:t>dynamic text </a:t>
            </a:r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 smtClean="0"/>
              <a:t> element, but  the </a:t>
            </a:r>
            <a:r>
              <a:rPr lang="en-IN" sz="5400" b="1" dirty="0" smtClean="0">
                <a:solidFill>
                  <a:srgbClr val="00B050"/>
                </a:solidFill>
              </a:rPr>
              <a:t>text </a:t>
            </a:r>
            <a:r>
              <a:rPr lang="en-IN" sz="5400" dirty="0" smtClean="0"/>
              <a:t>will </a:t>
            </a:r>
            <a:r>
              <a:rPr lang="en-IN" sz="5400" b="1" dirty="0" smtClean="0">
                <a:solidFill>
                  <a:schemeClr val="accent4"/>
                </a:solidFill>
              </a:rPr>
              <a:t>not be interpreted </a:t>
            </a:r>
            <a:r>
              <a:rPr lang="en-IN" sz="5400" dirty="0" smtClean="0"/>
              <a:t>as </a:t>
            </a:r>
            <a:r>
              <a:rPr lang="en-IN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  <a:r>
              <a:rPr lang="en-IN" sz="5400" dirty="0" smtClean="0"/>
              <a:t>but as </a:t>
            </a:r>
            <a:r>
              <a:rPr lang="en-IN" sz="5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 text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innerText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coverts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of all </a:t>
            </a:r>
            <a:r>
              <a:rPr lang="en-US" sz="5400" b="1" dirty="0" smtClean="0">
                <a:solidFill>
                  <a:srgbClr val="00B050"/>
                </a:solidFill>
              </a:rPr>
              <a:t>course names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4"/>
                </a:solidFill>
              </a:rPr>
              <a:t>upper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2793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element’s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content </a:t>
            </a:r>
            <a:r>
              <a:rPr lang="en-US" sz="5400" dirty="0" smtClean="0">
                <a:solidFill>
                  <a:schemeClr val="tx1"/>
                </a:solidFill>
              </a:rPr>
              <a:t>we use a </a:t>
            </a:r>
            <a:r>
              <a:rPr lang="en-US" sz="5400" b="1" dirty="0" smtClean="0">
                <a:solidFill>
                  <a:srgbClr val="FFC000"/>
                </a:solidFill>
              </a:rPr>
              <a:t>property</a:t>
            </a:r>
            <a:r>
              <a:rPr lang="en-US" sz="5400" dirty="0" smtClean="0">
                <a:solidFill>
                  <a:schemeClr val="tx1"/>
                </a:solidFill>
              </a:rPr>
              <a:t> called 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nnerHTML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algn="l"/>
            <a:r>
              <a:rPr lang="en-IN" sz="5400" dirty="0" smtClean="0"/>
              <a:t>This </a:t>
            </a:r>
            <a:r>
              <a:rPr lang="en-IN" sz="5400" b="1" dirty="0" smtClean="0">
                <a:solidFill>
                  <a:srgbClr val="FFC000"/>
                </a:solidFill>
              </a:rPr>
              <a:t>property</a:t>
            </a:r>
            <a:r>
              <a:rPr lang="en-IN" sz="5400" dirty="0" smtClean="0"/>
              <a:t> can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 smtClean="0"/>
              <a:t>in the page, and the </a:t>
            </a:r>
            <a:r>
              <a:rPr lang="en-IN" sz="5400" b="1" dirty="0" smtClean="0">
                <a:solidFill>
                  <a:srgbClr val="00B050"/>
                </a:solidFill>
              </a:rPr>
              <a:t>text            </a:t>
            </a:r>
            <a:r>
              <a:rPr lang="en-IN" sz="5400" dirty="0" smtClean="0"/>
              <a:t>will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 interpreted </a:t>
            </a:r>
            <a:r>
              <a:rPr lang="en-IN" sz="5400" dirty="0" smtClean="0"/>
              <a:t>as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</a:p>
          <a:p>
            <a:pPr algn="l"/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 smtClean="0">
                <a:solidFill>
                  <a:schemeClr val="tx1"/>
                </a:solidFill>
              </a:rPr>
              <a:t>This </a:t>
            </a:r>
            <a:r>
              <a:rPr lang="en-IN" sz="5400" b="1" dirty="0" smtClean="0">
                <a:solidFill>
                  <a:srgbClr val="FFC000"/>
                </a:solidFill>
              </a:rPr>
              <a:t>property</a:t>
            </a:r>
            <a:r>
              <a:rPr lang="en-IN" sz="5400" dirty="0" smtClean="0">
                <a:solidFill>
                  <a:schemeClr val="tx1"/>
                </a:solidFill>
              </a:rPr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 smtClean="0"/>
              <a:t>such as </a:t>
            </a:r>
            <a:r>
              <a:rPr lang="en-IN" sz="5400" b="1" dirty="0" smtClean="0">
                <a:solidFill>
                  <a:schemeClr val="accent3"/>
                </a:solidFill>
              </a:rPr>
              <a:t>registration form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comment form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4"/>
                </a:solidFill>
              </a:rPr>
              <a:t>links</a:t>
            </a:r>
            <a:r>
              <a:rPr lang="en-IN" sz="5400" dirty="0" smtClean="0"/>
              <a:t> etc.</a:t>
            </a:r>
          </a:p>
          <a:p>
            <a:pPr algn="l"/>
            <a:endParaRPr lang="en-IN" sz="5400" dirty="0" smtClean="0"/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innerHTML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showContactForm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generates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inside the existing </a:t>
            </a:r>
            <a:r>
              <a:rPr lang="en-US" sz="5400" b="1" dirty="0" smtClean="0">
                <a:solidFill>
                  <a:srgbClr val="00B050"/>
                </a:solidFill>
              </a:rPr>
              <a:t>&lt;div&gt; </a:t>
            </a:r>
            <a:r>
              <a:rPr lang="en-US" sz="5400" dirty="0" smtClean="0">
                <a:solidFill>
                  <a:schemeClr val="tx1"/>
                </a:solidFill>
              </a:rPr>
              <a:t>tag</a:t>
            </a:r>
            <a:r>
              <a:rPr lang="en-US" sz="5400" b="1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for accepting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contact no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b="1" dirty="0" smtClean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addNewCourse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 </a:t>
            </a:r>
            <a:r>
              <a:rPr lang="en-US" sz="5400" b="1" dirty="0" smtClean="0">
                <a:solidFill>
                  <a:srgbClr val="FFC000"/>
                </a:solidFill>
              </a:rPr>
              <a:t>accepts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course name</a:t>
            </a:r>
            <a:r>
              <a:rPr lang="en-US" sz="5400" dirty="0" smtClean="0">
                <a:solidFill>
                  <a:schemeClr val="tx1"/>
                </a:solidFill>
              </a:rPr>
              <a:t> from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3"/>
                </a:solidFill>
              </a:rPr>
              <a:t>adds</a:t>
            </a:r>
            <a:r>
              <a:rPr lang="en-US" sz="5400" dirty="0" smtClean="0">
                <a:solidFill>
                  <a:schemeClr val="tx1"/>
                </a:solidFill>
              </a:rPr>
              <a:t> it 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b="1" dirty="0" smtClean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6079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Attribute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element’s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US" sz="5400" dirty="0" smtClean="0">
                <a:solidFill>
                  <a:schemeClr val="tx1"/>
                </a:solidFill>
              </a:rPr>
              <a:t>we use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getAttribute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and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methods.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node_ref</a:t>
            </a:r>
            <a:r>
              <a:rPr lang="en-US" sz="5400" b="1" i="1" dirty="0" smtClean="0">
                <a:solidFill>
                  <a:schemeClr val="accent3"/>
                </a:solidFill>
              </a:rPr>
              <a:t>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getAttribute</a:t>
            </a:r>
            <a:r>
              <a:rPr lang="en-US" sz="5400" b="1" i="1" dirty="0" smtClean="0">
                <a:solidFill>
                  <a:schemeClr val="accent3"/>
                </a:solidFill>
              </a:rPr>
              <a:t>(‘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attr_name</a:t>
            </a:r>
            <a:r>
              <a:rPr lang="en-US" sz="5400" b="1" i="1" dirty="0" smtClean="0">
                <a:solidFill>
                  <a:schemeClr val="accent3"/>
                </a:solidFill>
              </a:rPr>
              <a:t>’);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node_ref</a:t>
            </a:r>
            <a:r>
              <a:rPr lang="en-US" sz="5400" b="1" i="1" dirty="0" smtClean="0">
                <a:solidFill>
                  <a:schemeClr val="accent3"/>
                </a:solidFill>
              </a:rPr>
              <a:t>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setAttribute</a:t>
            </a:r>
            <a:r>
              <a:rPr lang="en-US" sz="5400" b="1" i="1" dirty="0" smtClean="0">
                <a:solidFill>
                  <a:schemeClr val="accent3"/>
                </a:solidFill>
              </a:rPr>
              <a:t>(‘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attr_name’,’value</a:t>
            </a:r>
            <a:r>
              <a:rPr lang="en-US" sz="5400" b="1" i="1" dirty="0" smtClean="0">
                <a:solidFill>
                  <a:schemeClr val="accent3"/>
                </a:solidFill>
              </a:rPr>
              <a:t>’);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chageLogo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changes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shown on the </a:t>
            </a:r>
            <a:r>
              <a:rPr lang="en-US" sz="5400" b="1" dirty="0" smtClean="0">
                <a:solidFill>
                  <a:schemeClr val="accent4"/>
                </a:solidFill>
              </a:rPr>
              <a:t>page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622</Words>
  <Application>Microsoft Macintosh PowerPoint</Application>
  <PresentationFormat>Custom</PresentationFormat>
  <Paragraphs>104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296</cp:revision>
  <dcterms:modified xsi:type="dcterms:W3CDTF">2020-09-28T09:56:39Z</dcterms:modified>
</cp:coreProperties>
</file>