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88" r:id="rId3"/>
    <p:sldId id="389" r:id="rId4"/>
    <p:sldId id="396" r:id="rId5"/>
    <p:sldId id="419" r:id="rId6"/>
    <p:sldId id="417" r:id="rId7"/>
    <p:sldId id="440" r:id="rId8"/>
    <p:sldId id="441" r:id="rId9"/>
    <p:sldId id="442" r:id="rId10"/>
    <p:sldId id="443" r:id="rId11"/>
    <p:sldId id="399" r:id="rId12"/>
    <p:sldId id="432" r:id="rId13"/>
    <p:sldId id="433" r:id="rId14"/>
    <p:sldId id="421" r:id="rId15"/>
    <p:sldId id="422" r:id="rId16"/>
    <p:sldId id="444" r:id="rId17"/>
    <p:sldId id="434" r:id="rId18"/>
    <p:sldId id="435" r:id="rId19"/>
    <p:sldId id="423" r:id="rId20"/>
    <p:sldId id="445" r:id="rId21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94704"/>
  </p:normalViewPr>
  <p:slideViewPr>
    <p:cSldViewPr snapToGrid="0" snapToObjects="1">
      <p:cViewPr varScale="1">
        <p:scale>
          <a:sx n="43" d="100"/>
          <a:sy n="43" d="100"/>
        </p:scale>
        <p:origin x="-714" y="-11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xmlns="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008824" y="568324"/>
            <a:ext cx="1044709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Ways Of Handling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008824" y="1927780"/>
            <a:ext cx="1044709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2826097"/>
            <a:ext cx="21566459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IN" sz="5400" dirty="0" smtClean="0"/>
              <a:t>When an 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occurs, we can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an event handler </a:t>
            </a:r>
            <a:r>
              <a:rPr lang="en-IN" sz="5400" dirty="0" smtClean="0"/>
              <a:t>which is a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piece of code </a:t>
            </a:r>
            <a:r>
              <a:rPr lang="en-IN" sz="5400" dirty="0" smtClean="0"/>
              <a:t>that will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execute</a:t>
            </a:r>
            <a:r>
              <a:rPr lang="en-IN" sz="5400" dirty="0" smtClean="0"/>
              <a:t> to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respond</a:t>
            </a:r>
            <a:r>
              <a:rPr lang="en-IN" sz="5400" dirty="0" smtClean="0"/>
              <a:t> to that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. </a:t>
            </a:r>
          </a:p>
          <a:p>
            <a:pPr marL="0" indent="0" algn="l" fontAlgn="base">
              <a:buNone/>
            </a:pPr>
            <a:endParaRPr lang="en-IN" sz="5400" dirty="0" smtClean="0"/>
          </a:p>
          <a:p>
            <a:pPr marL="0" indent="0" algn="l" fontAlgn="base">
              <a:buNone/>
            </a:pPr>
            <a:r>
              <a:rPr lang="en-IN" sz="5400" dirty="0" smtClean="0"/>
              <a:t>An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IN" sz="5400" dirty="0" smtClean="0"/>
              <a:t>is also known as an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listener</a:t>
            </a:r>
            <a:r>
              <a:rPr lang="en-IN" sz="5400" dirty="0" smtClean="0"/>
              <a:t>. It </a:t>
            </a:r>
            <a:r>
              <a:rPr lang="en-IN" sz="5400" b="1" dirty="0" smtClean="0">
                <a:solidFill>
                  <a:schemeClr val="accent3"/>
                </a:solidFill>
              </a:rPr>
              <a:t>listens</a:t>
            </a:r>
            <a:r>
              <a:rPr lang="en-IN" sz="5400" dirty="0" smtClean="0"/>
              <a:t> to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and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responds accordingly</a:t>
            </a:r>
            <a:r>
              <a:rPr lang="en-IN" sz="5400" dirty="0" smtClean="0"/>
              <a:t>.</a:t>
            </a:r>
            <a:endParaRPr lang="en-US" sz="5400" dirty="0" smtClean="0"/>
          </a:p>
          <a:p>
            <a:pPr marL="0" indent="0" algn="l" fontAlgn="base">
              <a:buNone/>
            </a:pPr>
            <a:endParaRPr lang="en-US" sz="5400" dirty="0" smtClean="0"/>
          </a:p>
          <a:p>
            <a:pPr marL="0" indent="0" algn="l" fontAlgn="base">
              <a:buNone/>
            </a:pPr>
            <a:r>
              <a:rPr lang="en-IN" sz="5400" dirty="0" smtClean="0"/>
              <a:t>There are </a:t>
            </a:r>
            <a:r>
              <a:rPr lang="en-IN" sz="5400" b="1" dirty="0" smtClean="0">
                <a:solidFill>
                  <a:schemeClr val="accent3"/>
                </a:solidFill>
              </a:rPr>
              <a:t>three ways </a:t>
            </a:r>
            <a:r>
              <a:rPr lang="en-IN" sz="5400" dirty="0" smtClean="0"/>
              <a:t>to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assign event handlers:</a:t>
            </a:r>
          </a:p>
          <a:p>
            <a:pPr marL="0" indent="0" algn="l" fontAlgn="base">
              <a:buNone/>
            </a:pPr>
            <a:endParaRPr lang="en-US" sz="5400" dirty="0" smtClean="0"/>
          </a:p>
          <a:p>
            <a:pPr marL="514350" indent="-514350" algn="l" fontAlgn="base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Using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Event Attributes</a:t>
            </a:r>
          </a:p>
          <a:p>
            <a:pPr marL="514350" indent="-514350" algn="l" fontAlgn="base">
              <a:buAutoNum type="arabicPeriod"/>
            </a:pPr>
            <a:endParaRPr lang="en-US" sz="5400" b="1" dirty="0" smtClean="0">
              <a:solidFill>
                <a:schemeClr val="accent3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Using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DOM Level 0 Event Handler</a:t>
            </a:r>
          </a:p>
          <a:p>
            <a:pPr marL="514350" indent="-514350" algn="l" fontAlgn="base">
              <a:buAutoNum type="arabicPeriod"/>
            </a:pPr>
            <a:endParaRPr lang="en-US" sz="5400" b="1" dirty="0" smtClean="0">
              <a:solidFill>
                <a:schemeClr val="accent3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Using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DOM  Level 2 Event Handler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52550" y="529766"/>
            <a:ext cx="67714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Attributes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902819" y="1886993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/>
              <a:t>In this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approach</a:t>
            </a:r>
            <a:r>
              <a:rPr lang="en-US" sz="5400" dirty="0" smtClean="0"/>
              <a:t> ,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handling co</a:t>
            </a:r>
            <a:r>
              <a:rPr lang="en-US" sz="5400" dirty="0" smtClean="0"/>
              <a:t>de is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assigned</a:t>
            </a:r>
            <a:r>
              <a:rPr lang="en-US" sz="5400" dirty="0" smtClean="0"/>
              <a:t> to an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 </a:t>
            </a:r>
            <a:r>
              <a:rPr lang="en-US" sz="5400" dirty="0" smtClean="0"/>
              <a:t>of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HTML tags</a:t>
            </a:r>
            <a:r>
              <a:rPr lang="en-US" sz="5400" dirty="0" smtClean="0"/>
              <a:t>.</a:t>
            </a:r>
          </a:p>
          <a:p>
            <a:pPr algn="l" fontAlgn="base"/>
            <a:endParaRPr lang="en-US" sz="5400" dirty="0" smtClean="0"/>
          </a:p>
          <a:p>
            <a:pPr algn="l" fontAlgn="base"/>
            <a:r>
              <a:rPr lang="en-US" sz="5400" dirty="0" smtClean="0"/>
              <a:t>For example , if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 smtClean="0"/>
              <a:t> is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associated</a:t>
            </a:r>
            <a:r>
              <a:rPr lang="en-US" sz="5400" dirty="0" smtClean="0"/>
              <a:t> with a </a:t>
            </a:r>
            <a:r>
              <a:rPr lang="en-US" sz="5400" b="1" dirty="0" smtClean="0">
                <a:solidFill>
                  <a:srgbClr val="FFC000"/>
                </a:solidFill>
              </a:rPr>
              <a:t>&lt;form&gt; </a:t>
            </a:r>
            <a:r>
              <a:rPr lang="en-US" sz="5400" dirty="0" smtClean="0"/>
              <a:t>then it will be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assigned</a:t>
            </a:r>
            <a:r>
              <a:rPr lang="en-US" sz="5400" dirty="0" smtClean="0"/>
              <a:t> to the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sz="5400" dirty="0" smtClean="0"/>
              <a:t> of the </a:t>
            </a:r>
            <a:r>
              <a:rPr lang="en-US" sz="5400" b="1" dirty="0" smtClean="0">
                <a:solidFill>
                  <a:srgbClr val="FFC000"/>
                </a:solidFill>
              </a:rPr>
              <a:t>&lt;form&gt; </a:t>
            </a:r>
            <a:r>
              <a:rPr lang="en-US" sz="5400" dirty="0" smtClean="0"/>
              <a:t>tag and if it is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associated </a:t>
            </a:r>
            <a:r>
              <a:rPr lang="en-US" sz="5400" dirty="0" smtClean="0"/>
              <a:t>with </a:t>
            </a:r>
            <a:r>
              <a:rPr lang="en-US" sz="5400" b="1" dirty="0" smtClean="0">
                <a:solidFill>
                  <a:srgbClr val="FFC000"/>
                </a:solidFill>
              </a:rPr>
              <a:t>&lt;a&gt;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dirty="0" smtClean="0"/>
              <a:t>then it is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assigned</a:t>
            </a:r>
            <a:r>
              <a:rPr lang="en-US" sz="5400" dirty="0" smtClean="0"/>
              <a:t> to the 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sz="5400" dirty="0" smtClean="0"/>
              <a:t> of </a:t>
            </a:r>
            <a:r>
              <a:rPr lang="en-US" sz="5400" b="1" dirty="0" smtClean="0">
                <a:solidFill>
                  <a:srgbClr val="FFC000"/>
                </a:solidFill>
              </a:rPr>
              <a:t>&lt;a&gt;</a:t>
            </a:r>
            <a:r>
              <a:rPr lang="en-US" sz="5400" b="1" dirty="0" smtClean="0">
                <a:solidFill>
                  <a:srgbClr val="002060"/>
                </a:solidFill>
              </a:rPr>
              <a:t> </a:t>
            </a:r>
            <a:r>
              <a:rPr lang="en-US" sz="5400" dirty="0" smtClean="0"/>
              <a:t>tag.</a:t>
            </a:r>
          </a:p>
          <a:p>
            <a:pPr marL="0" indent="0" algn="l" fontAlgn="base">
              <a:buNone/>
            </a:pPr>
            <a:endParaRPr lang="en-US" sz="5400" dirty="0" smtClean="0"/>
          </a:p>
          <a:p>
            <a:pPr marL="0" indent="0" algn="l" fontAlgn="base">
              <a:buNone/>
            </a:pPr>
            <a:r>
              <a:rPr lang="en-US" sz="5400" dirty="0" smtClean="0"/>
              <a:t>This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sz="5400" dirty="0" smtClean="0"/>
              <a:t> is the word </a:t>
            </a:r>
            <a:r>
              <a:rPr lang="en-US" sz="5400" b="1" dirty="0" smtClean="0">
                <a:solidFill>
                  <a:schemeClr val="accent3"/>
                </a:solidFill>
              </a:rPr>
              <a:t>“on” </a:t>
            </a:r>
            <a:r>
              <a:rPr lang="en-US" sz="5400" dirty="0" smtClean="0"/>
              <a:t>followed by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 smtClean="0"/>
              <a:t> of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 smtClean="0"/>
              <a:t>.</a:t>
            </a:r>
          </a:p>
          <a:p>
            <a:pPr marL="0" indent="0" algn="l" fontAlgn="base">
              <a:buNone/>
            </a:pPr>
            <a:endParaRPr lang="en-US" sz="5400" dirty="0" smtClean="0"/>
          </a:p>
          <a:p>
            <a:pPr marL="0" indent="0" algn="l" fontAlgn="base">
              <a:buNone/>
            </a:pPr>
            <a:r>
              <a:rPr lang="en-US" sz="5400" dirty="0" smtClean="0"/>
              <a:t>For example: </a:t>
            </a:r>
            <a:r>
              <a:rPr lang="en-US" sz="5400" b="1" dirty="0" err="1" smtClean="0">
                <a:solidFill>
                  <a:schemeClr val="accent3"/>
                </a:solidFill>
              </a:rPr>
              <a:t>onclick</a:t>
            </a:r>
            <a:r>
              <a:rPr lang="en-US" sz="5400" dirty="0" err="1" smtClean="0">
                <a:solidFill>
                  <a:schemeClr val="bg1"/>
                </a:solidFill>
              </a:rPr>
              <a:t>,</a:t>
            </a:r>
            <a:r>
              <a:rPr lang="en-US" sz="5400" b="1" dirty="0" err="1" smtClean="0">
                <a:solidFill>
                  <a:schemeClr val="accent3"/>
                </a:solidFill>
              </a:rPr>
              <a:t>onmouseover</a:t>
            </a:r>
            <a:r>
              <a:rPr lang="en-US" sz="5400" dirty="0" err="1" smtClean="0">
                <a:solidFill>
                  <a:schemeClr val="bg1"/>
                </a:solidFill>
              </a:rPr>
              <a:t>,</a:t>
            </a:r>
            <a:r>
              <a:rPr lang="en-US" sz="5400" b="1" dirty="0" err="1" smtClean="0">
                <a:solidFill>
                  <a:schemeClr val="accent3"/>
                </a:solidFill>
              </a:rPr>
              <a:t>onkeypress</a:t>
            </a: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617227" y="780585"/>
            <a:ext cx="39036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567496" y="2137812"/>
            <a:ext cx="395336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 smtClean="0">
                <a:solidFill>
                  <a:schemeClr val="tx1"/>
                </a:solidFill>
              </a:rPr>
              <a:t>For example, to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</a:t>
            </a:r>
            <a:r>
              <a:rPr lang="en-IN" sz="5400" dirty="0" smtClean="0">
                <a:solidFill>
                  <a:schemeClr val="tx1"/>
                </a:solidFill>
              </a:rPr>
              <a:t> a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 event </a:t>
            </a:r>
            <a:r>
              <a:rPr lang="en-IN" sz="5400" dirty="0" smtClean="0">
                <a:solidFill>
                  <a:schemeClr val="tx1"/>
                </a:solidFill>
              </a:rPr>
              <a:t>on 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 button</a:t>
            </a:r>
            <a:r>
              <a:rPr lang="en-IN" sz="5400" dirty="0" smtClean="0">
                <a:solidFill>
                  <a:schemeClr val="tx1"/>
                </a:solidFill>
              </a:rPr>
              <a:t>, it is possible to assign an </a:t>
            </a:r>
            <a:r>
              <a:rPr lang="en-IN" sz="5400" b="1" dirty="0" err="1" smtClean="0">
                <a:solidFill>
                  <a:schemeClr val="accent3"/>
                </a:solidFill>
              </a:rPr>
              <a:t>onclick</a:t>
            </a:r>
            <a:r>
              <a:rPr lang="en-IN" sz="5400" dirty="0" smtClean="0">
                <a:solidFill>
                  <a:srgbClr val="FFFF00"/>
                </a:solidFill>
              </a:rPr>
              <a:t> </a:t>
            </a:r>
            <a:r>
              <a:rPr lang="en-IN" sz="5400" dirty="0" smtClean="0">
                <a:solidFill>
                  <a:schemeClr val="tx1"/>
                </a:solidFill>
              </a:rPr>
              <a:t>handler like this:</a:t>
            </a:r>
          </a:p>
          <a:p>
            <a:pPr marL="0" indent="0" algn="l" fontAlgn="base">
              <a:buNone/>
            </a:pPr>
            <a:endParaRPr lang="en-IN" sz="5400" dirty="0" smtClean="0">
              <a:solidFill>
                <a:schemeClr val="bg1"/>
              </a:solidFill>
            </a:endParaRPr>
          </a:p>
          <a:p>
            <a:pPr marL="0" indent="0" algn="l" fontAlgn="base">
              <a:buNone/>
            </a:pPr>
            <a:r>
              <a:rPr lang="en-IN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 id="b1" type=“button” value="Click me" </a:t>
            </a:r>
            <a:r>
              <a:rPr lang="en-IN" sz="4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IN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IN" sz="4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alert('Thanks!');</a:t>
            </a:r>
            <a:r>
              <a:rPr lang="en-IN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&gt;</a:t>
            </a:r>
          </a:p>
          <a:p>
            <a:pPr algn="l" fontAlgn="base"/>
            <a:endParaRPr lang="en-IN" sz="5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79699" y="529766"/>
            <a:ext cx="1133836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Multiple Statements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29968" y="1886993"/>
            <a:ext cx="1138809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02040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event attribute </a:t>
            </a:r>
            <a:r>
              <a:rPr lang="en-US" sz="5400" dirty="0" smtClean="0">
                <a:solidFill>
                  <a:schemeClr val="tx1"/>
                </a:solidFill>
              </a:rPr>
              <a:t>allows us to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multiple JavaScript statements </a:t>
            </a:r>
            <a:r>
              <a:rPr lang="en-US" sz="5400" dirty="0" smtClean="0">
                <a:solidFill>
                  <a:schemeClr val="tx1"/>
                </a:solidFill>
              </a:rPr>
              <a:t>against an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  <a:p>
            <a:pPr algn="l" fontAlgn="base"/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 do this </a:t>
            </a:r>
            <a:r>
              <a:rPr lang="en-US" sz="5400" dirty="0" smtClean="0">
                <a:solidFill>
                  <a:schemeClr val="tx1"/>
                </a:solidFill>
              </a:rPr>
              <a:t>we have to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separate  them </a:t>
            </a:r>
            <a:r>
              <a:rPr lang="en-US" sz="5400" dirty="0" smtClean="0">
                <a:solidFill>
                  <a:schemeClr val="tx1"/>
                </a:solidFill>
              </a:rPr>
              <a:t>with a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semicolon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927996" y="778997"/>
            <a:ext cx="143536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Function For Event Handling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855963" y="2136224"/>
            <a:ext cx="1442564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945926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 smtClean="0">
                <a:solidFill>
                  <a:schemeClr val="tx1"/>
                </a:solidFill>
              </a:rPr>
              <a:t>If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statements </a:t>
            </a:r>
            <a:r>
              <a:rPr lang="en-US" sz="5400" dirty="0" smtClean="0">
                <a:solidFill>
                  <a:schemeClr val="tx1"/>
                </a:solidFill>
              </a:rPr>
              <a:t>against an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 smtClean="0">
                <a:solidFill>
                  <a:schemeClr val="tx1"/>
                </a:solidFill>
              </a:rPr>
              <a:t> are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sz="5400" dirty="0" smtClean="0">
                <a:solidFill>
                  <a:schemeClr val="tx1"/>
                </a:solidFill>
              </a:rPr>
              <a:t> then we can </a:t>
            </a:r>
            <a:r>
              <a:rPr lang="en-US" sz="5400" b="1" dirty="0" smtClean="0">
                <a:solidFill>
                  <a:schemeClr val="accent3"/>
                </a:solidFill>
              </a:rPr>
              <a:t>group them</a:t>
            </a:r>
            <a:r>
              <a:rPr lang="en-US" sz="5400" dirty="0" smtClean="0">
                <a:solidFill>
                  <a:schemeClr val="tx1"/>
                </a:solidFill>
              </a:rPr>
              <a:t> inside a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 the function </a:t>
            </a:r>
            <a:r>
              <a:rPr lang="en-US" sz="5400" dirty="0" smtClean="0">
                <a:solidFill>
                  <a:schemeClr val="tx1"/>
                </a:solidFill>
              </a:rPr>
              <a:t>via </a:t>
            </a:r>
            <a:r>
              <a:rPr lang="en-US" sz="5400" b="1" dirty="0" smtClean="0">
                <a:solidFill>
                  <a:schemeClr val="accent3"/>
                </a:solidFill>
              </a:rPr>
              <a:t>attribute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algn="l" fontAlgn="base"/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</a:t>
            </a:r>
          </a:p>
          <a:p>
            <a:pPr marL="0" indent="0" algn="l" fontAlgn="base">
              <a:buNone/>
            </a:pPr>
            <a:endParaRPr lang="en-US" sz="5400" b="1" u="sng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i="1" dirty="0" smtClean="0">
                <a:solidFill>
                  <a:schemeClr val="accent3"/>
                </a:solidFill>
              </a:rPr>
              <a:t>function &lt;name&gt;(arguments)</a:t>
            </a:r>
          </a:p>
          <a:p>
            <a:pPr marL="0" indent="0" algn="l" fontAlgn="base">
              <a:buNone/>
            </a:pPr>
            <a:r>
              <a:rPr lang="en-US" sz="5400" b="1" i="1" dirty="0" smtClean="0">
                <a:solidFill>
                  <a:schemeClr val="accent3"/>
                </a:solidFill>
              </a:rPr>
              <a:t>{</a:t>
            </a:r>
          </a:p>
          <a:p>
            <a:pPr marL="0" indent="0" algn="l" fontAlgn="base">
              <a:buNone/>
            </a:pPr>
            <a:r>
              <a:rPr lang="en-US" sz="5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//some code</a:t>
            </a:r>
          </a:p>
          <a:p>
            <a:pPr marL="0" indent="0" algn="l" fontAlgn="base">
              <a:buNone/>
            </a:pPr>
            <a:r>
              <a:rPr lang="en-US" sz="5400" b="1" i="1" dirty="0" smtClean="0">
                <a:solidFill>
                  <a:schemeClr val="accent3"/>
                </a:solidFill>
              </a:rPr>
              <a:t>}</a:t>
            </a:r>
          </a:p>
          <a:p>
            <a:pPr marL="0" indent="0" algn="l" fontAlgn="base">
              <a:buNone/>
            </a:pPr>
            <a:endParaRPr lang="en-US" sz="5400" b="1" i="1" dirty="0" smtClean="0">
              <a:solidFill>
                <a:schemeClr val="accent3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endParaRPr lang="en-US" sz="5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l" fontAlgn="base">
              <a:buNone/>
            </a:pPr>
            <a:r>
              <a:rPr lang="en-US" sz="5400" b="1" i="1" dirty="0" smtClean="0">
                <a:solidFill>
                  <a:schemeClr val="accent3"/>
                </a:solidFill>
              </a:rPr>
              <a:t>&lt;tag   attribute=“</a:t>
            </a:r>
            <a:r>
              <a:rPr lang="en-US" sz="5400" b="1" i="1" dirty="0" err="1" smtClean="0">
                <a:solidFill>
                  <a:schemeClr val="accent3"/>
                </a:solidFill>
              </a:rPr>
              <a:t>function_name</a:t>
            </a:r>
            <a:r>
              <a:rPr lang="en-US" sz="5400" b="1" i="1" dirty="0" smtClean="0">
                <a:solidFill>
                  <a:schemeClr val="accent3"/>
                </a:solidFill>
              </a:rPr>
              <a:t>( );” 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16673" y="780585"/>
            <a:ext cx="51267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“this”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401908" y="2139400"/>
            <a:ext cx="424375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US" sz="5400" dirty="0" smtClean="0">
                <a:solidFill>
                  <a:schemeClr val="tx1"/>
                </a:solidFill>
              </a:rPr>
              <a:t>we had to write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 functions </a:t>
            </a:r>
            <a:r>
              <a:rPr lang="en-US" sz="5400" dirty="0" smtClean="0">
                <a:solidFill>
                  <a:schemeClr val="tx1"/>
                </a:solidFill>
              </a:rPr>
              <a:t>because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 had to run </a:t>
            </a:r>
            <a:r>
              <a:rPr lang="en-US" sz="5400" dirty="0" smtClean="0">
                <a:solidFill>
                  <a:schemeClr val="tx1"/>
                </a:solidFill>
              </a:rPr>
              <a:t>on </a:t>
            </a:r>
            <a:r>
              <a:rPr lang="en-US" sz="5400" b="1" dirty="0" smtClean="0">
                <a:solidFill>
                  <a:schemeClr val="accent3"/>
                </a:solidFill>
              </a:rPr>
              <a:t>different div elements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But we can use a </a:t>
            </a:r>
            <a:r>
              <a:rPr lang="en-US" sz="5400" b="1" dirty="0" smtClean="0">
                <a:solidFill>
                  <a:srgbClr val="FFC000"/>
                </a:solidFill>
              </a:rPr>
              <a:t>single function </a:t>
            </a:r>
            <a:r>
              <a:rPr lang="en-US" sz="5400" dirty="0" smtClean="0">
                <a:solidFill>
                  <a:schemeClr val="tx1"/>
                </a:solidFill>
              </a:rPr>
              <a:t>also by making use of “</a:t>
            </a:r>
            <a:r>
              <a:rPr lang="en-US" sz="5400" b="1" dirty="0" smtClean="0">
                <a:solidFill>
                  <a:schemeClr val="accent3"/>
                </a:solidFill>
              </a:rPr>
              <a:t>this</a:t>
            </a:r>
            <a:r>
              <a:rPr lang="en-US" sz="5400" dirty="0" smtClean="0">
                <a:solidFill>
                  <a:schemeClr val="tx1"/>
                </a:solidFill>
              </a:rPr>
              <a:t>” as argument.</a:t>
            </a:r>
          </a:p>
          <a:p>
            <a:pPr marL="0" indent="0" algn="l" fontAlgn="base">
              <a:buNone/>
            </a:pPr>
            <a:endParaRPr lang="en-IN" sz="5400" b="1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Inside</a:t>
            </a:r>
            <a:r>
              <a:rPr lang="en-IN" sz="5400" dirty="0" smtClean="0">
                <a:solidFill>
                  <a:schemeClr val="bg1"/>
                </a:solidFill>
              </a:rPr>
              <a:t> an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handler</a:t>
            </a:r>
            <a:r>
              <a:rPr lang="en-IN" sz="5400" dirty="0" smtClean="0">
                <a:solidFill>
                  <a:schemeClr val="bg1"/>
                </a:solidFill>
              </a:rPr>
              <a:t>, </a:t>
            </a:r>
            <a:r>
              <a:rPr lang="en-IN" sz="5400" b="1" dirty="0" smtClean="0">
                <a:solidFill>
                  <a:schemeClr val="accent3"/>
                </a:solidFill>
              </a:rPr>
              <a:t>this</a:t>
            </a:r>
            <a:r>
              <a:rPr lang="en-IN" sz="5400" dirty="0" smtClean="0">
                <a:solidFill>
                  <a:schemeClr val="bg1"/>
                </a:solidFill>
              </a:rPr>
              <a:t> always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references</a:t>
            </a:r>
            <a:r>
              <a:rPr lang="en-IN" sz="5400" dirty="0" smtClean="0">
                <a:solidFill>
                  <a:schemeClr val="bg1"/>
                </a:solidFill>
              </a:rPr>
              <a:t>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current element</a:t>
            </a:r>
            <a:r>
              <a:rPr lang="en-IN" sz="5400" dirty="0" smtClean="0">
                <a:solidFill>
                  <a:schemeClr val="bg1"/>
                </a:solidFill>
              </a:rPr>
              <a:t>. </a:t>
            </a:r>
          </a:p>
          <a:p>
            <a:pPr marL="0" indent="0" algn="l">
              <a:buNone/>
            </a:pPr>
            <a:endParaRPr lang="en-US" sz="5400" b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3"/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changeColor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5400" dirty="0" smtClean="0">
                <a:solidFill>
                  <a:schemeClr val="tx1"/>
                </a:solidFill>
              </a:rPr>
              <a:t>so that it </a:t>
            </a:r>
            <a:r>
              <a:rPr lang="en-US" sz="5400" b="1" dirty="0" smtClean="0">
                <a:solidFill>
                  <a:srgbClr val="FFC000"/>
                </a:solidFill>
              </a:rPr>
              <a:t>changes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background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dirty="0" smtClean="0">
                <a:solidFill>
                  <a:schemeClr val="tx1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of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page</a:t>
            </a:r>
            <a:r>
              <a:rPr lang="en-US" sz="5400" dirty="0" smtClean="0">
                <a:solidFill>
                  <a:schemeClr val="tx1"/>
                </a:solidFill>
              </a:rPr>
              <a:t> based upon the </a:t>
            </a:r>
            <a:r>
              <a:rPr lang="en-US" sz="5400" b="1" dirty="0" smtClean="0">
                <a:solidFill>
                  <a:schemeClr val="accent3"/>
                </a:solidFill>
              </a:rPr>
              <a:t>radio button clicked </a:t>
            </a:r>
            <a:r>
              <a:rPr lang="en-US" sz="5400" dirty="0" smtClean="0">
                <a:solidFill>
                  <a:schemeClr val="tx1"/>
                </a:solidFill>
              </a:rPr>
              <a:t>by the </a:t>
            </a:r>
            <a:r>
              <a:rPr lang="en-US" sz="5400" b="1" dirty="0" smtClean="0">
                <a:solidFill>
                  <a:schemeClr val="accent4"/>
                </a:solidFill>
              </a:rPr>
              <a:t>user</a:t>
            </a:r>
            <a:endParaRPr lang="en-US" sz="5400" b="1" dirty="0" smtClean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18396" y="778997"/>
            <a:ext cx="136963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Behavior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246363" y="2136224"/>
            <a:ext cx="14148753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Some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 elements </a:t>
            </a:r>
            <a:r>
              <a:rPr lang="en-US" sz="5400" dirty="0" smtClean="0">
                <a:solidFill>
                  <a:schemeClr val="tx1"/>
                </a:solidFill>
              </a:rPr>
              <a:t>have some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predefined default 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behaviour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Like the </a:t>
            </a:r>
            <a:r>
              <a:rPr lang="en-US" sz="5400" b="1" dirty="0" smtClean="0">
                <a:solidFill>
                  <a:srgbClr val="FFC000"/>
                </a:solidFill>
              </a:rPr>
              <a:t>&lt;a&gt;</a:t>
            </a:r>
            <a:r>
              <a:rPr lang="en-US" sz="5400" dirty="0" smtClean="0">
                <a:solidFill>
                  <a:schemeClr val="tx1"/>
                </a:solidFill>
              </a:rPr>
              <a:t> tag has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default </a:t>
            </a:r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behaviour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of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navigating</a:t>
            </a:r>
            <a:r>
              <a:rPr lang="en-US" sz="5400" dirty="0" smtClean="0">
                <a:solidFill>
                  <a:schemeClr val="tx1"/>
                </a:solidFill>
              </a:rPr>
              <a:t> to a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different page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indent="0" algn="l" fontAlgn="base">
              <a:buNone/>
            </a:pPr>
            <a:endParaRPr lang="en-US" sz="5400" b="1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 smtClean="0">
                <a:solidFill>
                  <a:schemeClr val="accent3"/>
                </a:solidFill>
              </a:rPr>
              <a:t>&lt;a </a:t>
            </a:r>
            <a:r>
              <a:rPr lang="en-US" sz="5400" b="1" dirty="0" err="1" smtClean="0">
                <a:solidFill>
                  <a:schemeClr val="accent3"/>
                </a:solidFill>
              </a:rPr>
              <a:t>href</a:t>
            </a:r>
            <a:r>
              <a:rPr lang="en-US" sz="5400" b="1" dirty="0" smtClean="0">
                <a:solidFill>
                  <a:schemeClr val="accent3"/>
                </a:solidFill>
              </a:rPr>
              <a:t>=“http://www.google.com”&gt;</a:t>
            </a:r>
          </a:p>
          <a:p>
            <a:pPr marL="0" indent="0" algn="l" fontAlgn="base">
              <a:buNone/>
            </a:pPr>
            <a:r>
              <a:rPr lang="en-US" sz="5400" b="1" dirty="0" smtClean="0">
                <a:solidFill>
                  <a:schemeClr val="accent3"/>
                </a:solidFill>
              </a:rPr>
              <a:t> </a:t>
            </a:r>
            <a:r>
              <a:rPr lang="en-US" sz="5400" b="1" dirty="0" err="1" smtClean="0">
                <a:solidFill>
                  <a:schemeClr val="accent3"/>
                </a:solidFill>
              </a:rPr>
              <a:t>onclick</a:t>
            </a:r>
            <a:r>
              <a:rPr lang="en-US" sz="5400" b="1" dirty="0" smtClean="0">
                <a:solidFill>
                  <a:schemeClr val="accent3"/>
                </a:solidFill>
              </a:rPr>
              <a:t>=“</a:t>
            </a:r>
            <a:r>
              <a:rPr lang="en-US" sz="5400" b="1" dirty="0" err="1" smtClean="0">
                <a:solidFill>
                  <a:schemeClr val="accent3"/>
                </a:solidFill>
              </a:rPr>
              <a:t>changeColor</a:t>
            </a:r>
            <a:r>
              <a:rPr lang="en-US" sz="5400" b="1" dirty="0" smtClean="0">
                <a:solidFill>
                  <a:schemeClr val="accent3"/>
                </a:solidFill>
              </a:rPr>
              <a:t>(this)”&gt;Click Me&lt;/a&gt;</a:t>
            </a:r>
            <a:endParaRPr lang="en-IN" sz="54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93535" y="529766"/>
            <a:ext cx="131786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Behavior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621502" y="1886993"/>
            <a:ext cx="1356889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70382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this case when </a:t>
            </a:r>
            <a:r>
              <a:rPr lang="en-US" sz="5400" b="1" dirty="0" smtClean="0">
                <a:solidFill>
                  <a:srgbClr val="FFC000"/>
                </a:solidFill>
              </a:rPr>
              <a:t>&lt;a&gt;</a:t>
            </a:r>
            <a:r>
              <a:rPr lang="en-US" sz="5400" dirty="0" smtClean="0">
                <a:solidFill>
                  <a:schemeClr val="tx1"/>
                </a:solidFill>
              </a:rPr>
              <a:t> is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clicked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browser</a:t>
            </a:r>
            <a:r>
              <a:rPr lang="en-US" sz="5400" dirty="0" smtClean="0">
                <a:solidFill>
                  <a:schemeClr val="tx1"/>
                </a:solidFill>
              </a:rPr>
              <a:t> does the following:</a:t>
            </a:r>
          </a:p>
          <a:p>
            <a:pPr marL="0" indent="0" algn="l" fontAlgn="base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 smtClean="0">
                <a:solidFill>
                  <a:schemeClr val="accent3"/>
                </a:solidFill>
              </a:rPr>
              <a:t>It executes </a:t>
            </a:r>
            <a:r>
              <a:rPr lang="en-US" sz="5400" b="1" dirty="0" err="1" smtClean="0">
                <a:solidFill>
                  <a:schemeClr val="accent3"/>
                </a:solidFill>
              </a:rPr>
              <a:t>changeColor</a:t>
            </a:r>
            <a:r>
              <a:rPr lang="en-US" sz="5400" b="1" dirty="0" smtClean="0">
                <a:solidFill>
                  <a:schemeClr val="accent3"/>
                </a:solidFill>
              </a:rPr>
              <a:t>( ) </a:t>
            </a:r>
            <a:r>
              <a:rPr lang="en-US" sz="5400" dirty="0" smtClean="0">
                <a:solidFill>
                  <a:schemeClr val="accent3"/>
                </a:solidFill>
              </a:rPr>
              <a:t>function.</a:t>
            </a:r>
          </a:p>
          <a:p>
            <a:pPr marL="514350" indent="-514350" algn="l" fontAlgn="base">
              <a:buAutoNum type="arabicPeriod"/>
            </a:pPr>
            <a:endParaRPr lang="en-US" sz="5400" dirty="0" smtClean="0">
              <a:solidFill>
                <a:srgbClr val="00B05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 smtClean="0">
                <a:solidFill>
                  <a:schemeClr val="accent3"/>
                </a:solidFill>
              </a:rPr>
              <a:t>The color of </a:t>
            </a:r>
            <a:r>
              <a:rPr lang="en-US" sz="5400" b="1" dirty="0" smtClean="0">
                <a:solidFill>
                  <a:schemeClr val="accent3"/>
                </a:solidFill>
              </a:rPr>
              <a:t>&lt;a&gt;</a:t>
            </a:r>
            <a:r>
              <a:rPr lang="en-US" sz="5400" dirty="0" smtClean="0">
                <a:solidFill>
                  <a:schemeClr val="accent3"/>
                </a:solidFill>
              </a:rPr>
              <a:t> changes to red.</a:t>
            </a:r>
          </a:p>
          <a:p>
            <a:pPr marL="514350" indent="-514350" algn="l" fontAlgn="base">
              <a:buAutoNum type="arabicPeriod"/>
            </a:pPr>
            <a:endParaRPr lang="en-US" sz="5400" dirty="0" smtClean="0">
              <a:solidFill>
                <a:srgbClr val="FF000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 smtClean="0">
                <a:solidFill>
                  <a:schemeClr val="accent3"/>
                </a:solidFill>
              </a:rPr>
              <a:t>An alert box appears and browser stays on the page until OK is pressed.</a:t>
            </a:r>
          </a:p>
          <a:p>
            <a:pPr marL="514350" indent="-514350" algn="l" fontAlgn="base">
              <a:buAutoNum type="arabicPeriod"/>
            </a:pPr>
            <a:endParaRPr lang="en-US" sz="5400" dirty="0" smtClean="0">
              <a:solidFill>
                <a:srgbClr val="0070C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 smtClean="0">
                <a:solidFill>
                  <a:schemeClr val="accent3"/>
                </a:solidFill>
              </a:rPr>
              <a:t>The browser navigates to the new page when OK is clicked</a:t>
            </a:r>
            <a:endParaRPr lang="en-IN" sz="5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201165" y="780585"/>
            <a:ext cx="131786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Behavior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84528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If we want to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cancel step 4 </a:t>
            </a:r>
            <a:r>
              <a:rPr lang="en-US" sz="5400" dirty="0" smtClean="0">
                <a:solidFill>
                  <a:schemeClr val="tx1"/>
                </a:solidFill>
              </a:rPr>
              <a:t>then we’ll have to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ensure</a:t>
            </a:r>
            <a:r>
              <a:rPr lang="en-US" sz="5400" dirty="0" smtClean="0">
                <a:solidFill>
                  <a:schemeClr val="tx1"/>
                </a:solidFill>
              </a:rPr>
              <a:t> that the </a:t>
            </a:r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</a:t>
            </a:r>
            <a:r>
              <a:rPr lang="en-US" sz="5400" dirty="0" smtClean="0">
                <a:solidFill>
                  <a:schemeClr val="tx1"/>
                </a:solidFill>
              </a:rPr>
              <a:t> must return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“false”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This can be done in 2 steps:</a:t>
            </a:r>
          </a:p>
          <a:p>
            <a:pPr marL="0" indent="0" algn="l" fontAlgn="base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1. Write a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 false </a:t>
            </a:r>
            <a:r>
              <a:rPr lang="en-US" sz="5400" dirty="0" smtClean="0">
                <a:solidFill>
                  <a:schemeClr val="tx1"/>
                </a:solidFill>
              </a:rPr>
              <a:t>statement in the </a:t>
            </a:r>
            <a:r>
              <a:rPr lang="en-US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event attribute </a:t>
            </a:r>
            <a:r>
              <a:rPr lang="en-US" sz="5400" dirty="0" smtClean="0">
                <a:solidFill>
                  <a:schemeClr val="tx1"/>
                </a:solidFill>
              </a:rPr>
              <a:t>after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 call</a:t>
            </a:r>
            <a:r>
              <a:rPr lang="en-US" sz="5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2. Write a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 false </a:t>
            </a:r>
            <a:r>
              <a:rPr lang="en-US" sz="5400" dirty="0" smtClean="0">
                <a:solidFill>
                  <a:schemeClr val="tx1"/>
                </a:solidFill>
              </a:rPr>
              <a:t>statement in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 body</a:t>
            </a:r>
            <a:endParaRPr lang="en-IN" sz="5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354765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chemeClr val="bg1"/>
                </a:solidFill>
              </a:rPr>
              <a:t>EVENT HANDLING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 smtClean="0">
                <a:solidFill>
                  <a:schemeClr val="bg1"/>
                </a:solidFill>
              </a:rPr>
              <a:t>(Part 1)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chemeClr val="bg1"/>
                </a:solidFill>
              </a:rPr>
              <a:t>(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In the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 smtClean="0">
                <a:solidFill>
                  <a:schemeClr val="tx1"/>
                </a:solidFill>
              </a:rPr>
              <a:t> shown ,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3"/>
                </a:solidFill>
              </a:rPr>
              <a:t>body</a:t>
            </a:r>
            <a:r>
              <a:rPr lang="en-US" sz="5400" dirty="0" smtClean="0">
                <a:solidFill>
                  <a:schemeClr val="tx1"/>
                </a:solidFill>
              </a:rPr>
              <a:t> of the function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check(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5400" dirty="0" smtClean="0">
                <a:solidFill>
                  <a:schemeClr val="tx1"/>
                </a:solidFill>
              </a:rPr>
              <a:t>so that </a:t>
            </a:r>
            <a:r>
              <a:rPr lang="en-US" sz="5400" dirty="0" smtClean="0">
                <a:solidFill>
                  <a:schemeClr val="tx1"/>
                </a:solidFill>
              </a:rPr>
              <a:t>it </a:t>
            </a:r>
            <a:r>
              <a:rPr lang="en-US" sz="5400" b="1" dirty="0" smtClean="0">
                <a:solidFill>
                  <a:schemeClr val="accent4"/>
                </a:solidFill>
              </a:rPr>
              <a:t>asks</a:t>
            </a:r>
            <a:r>
              <a:rPr lang="en-US" sz="5400" dirty="0" smtClean="0">
                <a:solidFill>
                  <a:schemeClr val="tx1"/>
                </a:solidFill>
              </a:rPr>
              <a:t> the </a:t>
            </a:r>
            <a:r>
              <a:rPr lang="en-US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 smtClean="0">
                <a:solidFill>
                  <a:schemeClr val="tx1"/>
                </a:solidFill>
              </a:rPr>
              <a:t> to </a:t>
            </a:r>
            <a:r>
              <a:rPr lang="en-US" sz="5400" b="1" dirty="0" smtClean="0">
                <a:solidFill>
                  <a:srgbClr val="00B050"/>
                </a:solidFill>
              </a:rPr>
              <a:t>choose a site </a:t>
            </a:r>
            <a:r>
              <a:rPr lang="en-US" sz="5400" dirty="0" smtClean="0">
                <a:solidFill>
                  <a:schemeClr val="tx1"/>
                </a:solidFill>
              </a:rPr>
              <a:t>amongst 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facebook</a:t>
            </a:r>
            <a:r>
              <a:rPr lang="en-US" sz="5400" dirty="0" smtClean="0">
                <a:solidFill>
                  <a:schemeClr val="tx1"/>
                </a:solidFill>
              </a:rPr>
              <a:t> and </a:t>
            </a:r>
            <a:r>
              <a:rPr lang="en-US" sz="54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google</a:t>
            </a:r>
            <a:r>
              <a:rPr lang="en-US" sz="5400" dirty="0" smtClean="0">
                <a:solidFill>
                  <a:schemeClr val="tx1"/>
                </a:solidFill>
              </a:rPr>
              <a:t> and then </a:t>
            </a:r>
            <a:r>
              <a:rPr lang="en-US" sz="5400" b="1" dirty="0" smtClean="0">
                <a:solidFill>
                  <a:schemeClr val="accent3"/>
                </a:solidFill>
              </a:rPr>
              <a:t>redirects</a:t>
            </a:r>
            <a:r>
              <a:rPr lang="en-US" sz="5400" dirty="0" smtClean="0">
                <a:solidFill>
                  <a:schemeClr val="tx1"/>
                </a:solidFill>
              </a:rPr>
              <a:t> to that site. In case user 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doesn’t select </a:t>
            </a:r>
            <a:r>
              <a:rPr lang="en-US" sz="5400" dirty="0" smtClean="0">
                <a:solidFill>
                  <a:schemeClr val="tx1"/>
                </a:solidFill>
              </a:rPr>
              <a:t>any of these sites then 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redirection </a:t>
            </a:r>
            <a:r>
              <a:rPr lang="en-US" sz="5400" dirty="0" smtClean="0">
                <a:solidFill>
                  <a:schemeClr val="tx1"/>
                </a:solidFill>
              </a:rPr>
              <a:t>should happen</a:t>
            </a:r>
            <a:endParaRPr lang="en-US" sz="5400" b="1" dirty="0" smtClean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Introduction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962012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Events</a:t>
            </a:r>
            <a:r>
              <a:rPr lang="en-IN" sz="5400" dirty="0" smtClean="0"/>
              <a:t> are at the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very core </a:t>
            </a:r>
            <a:r>
              <a:rPr lang="en-IN" sz="5400" dirty="0" smtClean="0"/>
              <a:t>of any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web application </a:t>
            </a:r>
            <a:r>
              <a:rPr lang="en-IN" sz="5400" dirty="0" smtClean="0"/>
              <a:t>and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almost every  </a:t>
            </a:r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  <a:r>
              <a:rPr lang="en-IN" sz="5400" dirty="0" smtClean="0"/>
              <a:t> enhancements. </a:t>
            </a:r>
          </a:p>
          <a:p>
            <a:pPr lvl="0" algn="l"/>
            <a:endParaRPr lang="en-IN" sz="5400" dirty="0" smtClean="0"/>
          </a:p>
          <a:p>
            <a:pPr lvl="0" algn="l"/>
            <a:r>
              <a:rPr lang="en-IN" sz="5400" dirty="0" smtClean="0"/>
              <a:t>It’s through these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events</a:t>
            </a:r>
            <a:r>
              <a:rPr lang="en-IN" sz="5400" dirty="0" smtClean="0"/>
              <a:t> that we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define</a:t>
            </a:r>
            <a:r>
              <a:rPr lang="en-IN" sz="5400" dirty="0" smtClean="0"/>
              <a:t> when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something</a:t>
            </a:r>
            <a:r>
              <a:rPr lang="en-IN" sz="5400" dirty="0" smtClean="0"/>
              <a:t> is going to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happen</a:t>
            </a:r>
            <a:r>
              <a:rPr lang="en-IN" sz="5400" dirty="0" smtClean="0"/>
              <a:t>. </a:t>
            </a:r>
            <a:endParaRPr lang="en-US" sz="5400" dirty="0" smtClean="0"/>
          </a:p>
          <a:p>
            <a:pPr lvl="0" algn="l"/>
            <a:endParaRPr lang="en-IN" sz="5400" dirty="0" smtClean="0"/>
          </a:p>
          <a:p>
            <a:pPr lvl="0" algn="l"/>
            <a:r>
              <a:rPr lang="en-IN" sz="5400" b="1" u="sng" dirty="0" smtClean="0">
                <a:solidFill>
                  <a:srgbClr val="FFC000"/>
                </a:solidFill>
              </a:rPr>
              <a:t>For Example: </a:t>
            </a:r>
            <a:r>
              <a:rPr lang="en-IN" sz="5400" dirty="0" smtClean="0"/>
              <a:t>If we have a </a:t>
            </a:r>
            <a:r>
              <a:rPr lang="en-IN" sz="5400" b="1" dirty="0" smtClean="0">
                <a:solidFill>
                  <a:schemeClr val="accent3"/>
                </a:solidFill>
              </a:rPr>
              <a:t>button</a:t>
            </a:r>
            <a:r>
              <a:rPr lang="en-IN" sz="5400" dirty="0" smtClean="0"/>
              <a:t> in our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web page </a:t>
            </a:r>
            <a:r>
              <a:rPr lang="en-IN" sz="5400" dirty="0" smtClean="0"/>
              <a:t>and we need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some form validation</a:t>
            </a:r>
            <a:r>
              <a:rPr lang="en-IN" sz="5400" dirty="0" smtClean="0"/>
              <a:t> to take place when it’s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clicked</a:t>
            </a:r>
            <a:r>
              <a:rPr lang="en-IN" sz="5400" dirty="0" smtClean="0"/>
              <a:t> then we would use the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‘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’ </a:t>
            </a:r>
            <a:r>
              <a:rPr lang="en-IN" sz="5400" dirty="0" smtClean="0"/>
              <a:t>event.</a:t>
            </a:r>
            <a:endParaRPr lang="en-US" sz="5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787161" y="2180828"/>
            <a:ext cx="731519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07627" y="821372"/>
            <a:ext cx="785663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An Event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06576" y="2180828"/>
            <a:ext cx="718138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49278" y="2917370"/>
            <a:ext cx="22445259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3"/>
                </a:solidFill>
              </a:rPr>
              <a:t>building blocks </a:t>
            </a:r>
            <a:r>
              <a:rPr lang="en-IN" sz="5400" dirty="0" smtClean="0"/>
              <a:t>of an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interactive web page </a:t>
            </a:r>
            <a:r>
              <a:rPr lang="en-IN" sz="5400" dirty="0" smtClean="0"/>
              <a:t>is the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 event system.</a:t>
            </a:r>
          </a:p>
          <a:p>
            <a:pPr marL="0" indent="0" algn="l">
              <a:buNone/>
            </a:pPr>
            <a:endParaRPr lang="en-IN" sz="5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IN" sz="5400" dirty="0" smtClean="0">
                <a:solidFill>
                  <a:schemeClr val="tx1"/>
                </a:solidFill>
              </a:rPr>
              <a:t>An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>
                <a:solidFill>
                  <a:schemeClr val="tx1"/>
                </a:solidFill>
              </a:rPr>
              <a:t> in </a:t>
            </a:r>
            <a:r>
              <a:rPr lang="en-IN" sz="5400" b="1" dirty="0" smtClean="0">
                <a:solidFill>
                  <a:srgbClr val="FFC000"/>
                </a:solidFill>
              </a:rPr>
              <a:t>JavaScript</a:t>
            </a:r>
            <a:r>
              <a:rPr lang="en-IN" sz="5400" dirty="0" smtClean="0">
                <a:solidFill>
                  <a:schemeClr val="tx1"/>
                </a:solidFill>
              </a:rPr>
              <a:t> is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something that happens </a:t>
            </a:r>
            <a:r>
              <a:rPr lang="en-IN" sz="5400" dirty="0" smtClean="0">
                <a:solidFill>
                  <a:schemeClr val="tx1"/>
                </a:solidFill>
              </a:rPr>
              <a:t>with or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 the webpage</a:t>
            </a:r>
            <a:r>
              <a:rPr lang="en-IN" sz="5400" dirty="0" smtClean="0">
                <a:solidFill>
                  <a:schemeClr val="tx1"/>
                </a:solidFill>
              </a:rPr>
              <a:t>. </a:t>
            </a:r>
          </a:p>
          <a:p>
            <a:pPr marL="0" indent="0" algn="l">
              <a:buNone/>
            </a:pPr>
            <a:endParaRPr lang="en-IN" sz="5400" dirty="0" smtClean="0">
              <a:solidFill>
                <a:schemeClr val="accent3"/>
              </a:solidFill>
            </a:endParaRPr>
          </a:p>
          <a:p>
            <a:pPr marL="0" indent="0" algn="l">
              <a:buNone/>
            </a:pPr>
            <a:r>
              <a:rPr lang="en-IN" sz="5400" dirty="0" smtClean="0"/>
              <a:t>A </a:t>
            </a:r>
            <a:r>
              <a:rPr lang="en-IN" sz="5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few example </a:t>
            </a:r>
            <a:r>
              <a:rPr lang="en-IN" sz="5400" dirty="0" smtClean="0"/>
              <a:t>of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events</a:t>
            </a:r>
            <a:r>
              <a:rPr lang="en-IN" sz="5400" dirty="0" smtClean="0"/>
              <a:t>:</a:t>
            </a:r>
          </a:p>
          <a:p>
            <a:pPr marL="0" indent="0" algn="l">
              <a:buNone/>
            </a:pPr>
            <a:endParaRPr lang="en-IN" sz="5400" dirty="0" smtClean="0"/>
          </a:p>
          <a:p>
            <a:pPr algn="l">
              <a:buFont typeface="Wingdings" pitchFamily="2" charset="2"/>
              <a:buChar char="ü"/>
            </a:pPr>
            <a:r>
              <a:rPr lang="en-IN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mouse click.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IN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webpage loading.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IN" sz="5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ousing</a:t>
            </a:r>
            <a:r>
              <a:rPr lang="en-IN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over a hot spot on the webpage, also known as hovering.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IN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electing an input box in an HTML form.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5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keystroke</a:t>
            </a:r>
            <a:endParaRPr lang="en-IN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06740" y="569912"/>
            <a:ext cx="71048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Categories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229042" y="1929368"/>
            <a:ext cx="7435160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892126" y="3093515"/>
            <a:ext cx="2176213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5400" dirty="0" smtClean="0">
                <a:solidFill>
                  <a:schemeClr val="tx1"/>
                </a:solidFill>
              </a:rPr>
              <a:t> we can design </a:t>
            </a:r>
            <a:r>
              <a:rPr lang="en-US" sz="5400" b="1" dirty="0" smtClean="0">
                <a:solidFill>
                  <a:schemeClr val="accent4"/>
                </a:solidFill>
              </a:rPr>
              <a:t>event handling code </a:t>
            </a:r>
            <a:r>
              <a:rPr lang="en-US" sz="5400" dirty="0" smtClean="0">
                <a:solidFill>
                  <a:schemeClr val="tx1"/>
                </a:solidFill>
              </a:rPr>
              <a:t>we must know about </a:t>
            </a:r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types of events</a:t>
            </a:r>
            <a:r>
              <a:rPr lang="en-US" sz="5400" dirty="0" smtClean="0">
                <a:solidFill>
                  <a:schemeClr val="tx1"/>
                </a:solidFill>
              </a:rPr>
              <a:t>. </a:t>
            </a:r>
          </a:p>
          <a:p>
            <a:pPr marL="0" lvl="0" indent="0" algn="l">
              <a:buNone/>
            </a:pPr>
            <a:endParaRPr lang="en-US" sz="5400" dirty="0" smtClean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Overall there are </a:t>
            </a:r>
            <a:r>
              <a:rPr lang="en-US" sz="5400" b="1" dirty="0" smtClean="0">
                <a:solidFill>
                  <a:schemeClr val="accent3"/>
                </a:solidFill>
              </a:rPr>
              <a:t>50 events </a:t>
            </a:r>
            <a:r>
              <a:rPr lang="en-US" sz="5400" dirty="0" smtClean="0">
                <a:solidFill>
                  <a:schemeClr val="tx1"/>
                </a:solidFill>
              </a:rPr>
              <a:t>, but we generally deal with </a:t>
            </a:r>
            <a:r>
              <a:rPr lang="en-US" sz="5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 categories of events</a:t>
            </a:r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514350" lvl="0" indent="-514350" algn="l">
              <a:buAutoNum type="arabicPeriod"/>
            </a:pPr>
            <a:endParaRPr lang="en-US" sz="5400" b="1" dirty="0" smtClean="0">
              <a:solidFill>
                <a:srgbClr val="7030A0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Mouse Event</a:t>
            </a: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Key Event</a:t>
            </a: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Form Events</a:t>
            </a:r>
          </a:p>
          <a:p>
            <a:pPr marL="514350" lvl="0" indent="-514350" algn="l">
              <a:buAutoNum type="arabicPeriod"/>
            </a:pPr>
            <a:r>
              <a:rPr lang="en-US" sz="5400" b="1" dirty="0" smtClean="0">
                <a:solidFill>
                  <a:schemeClr val="accent3"/>
                </a:solidFill>
              </a:rPr>
              <a:t>General Events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66448" y="569912"/>
            <a:ext cx="58817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166448" y="1929368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39691"/>
            <a:ext cx="21566459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 err="1" smtClean="0">
                <a:solidFill>
                  <a:schemeClr val="accent3"/>
                </a:solidFill>
              </a:rPr>
              <a:t>mousedown</a:t>
            </a:r>
            <a:r>
              <a:rPr lang="en-IN" sz="5400" dirty="0" smtClean="0">
                <a:solidFill>
                  <a:srgbClr val="7030A0"/>
                </a:solidFill>
              </a:rPr>
              <a:t> </a:t>
            </a:r>
            <a:r>
              <a:rPr lang="en-IN" sz="5400" dirty="0" smtClean="0"/>
              <a:t>– The </a:t>
            </a:r>
            <a:r>
              <a:rPr lang="en-IN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mousedown</a:t>
            </a:r>
            <a:r>
              <a:rPr lang="en-IN" sz="5400" dirty="0" smtClean="0"/>
              <a:t> event is fired when the pointing device (usually a mouse) is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pressed downwards </a:t>
            </a:r>
            <a:r>
              <a:rPr lang="en-IN" sz="5400" dirty="0" smtClean="0"/>
              <a:t>over an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element</a:t>
            </a:r>
            <a:r>
              <a:rPr lang="en-IN" sz="5400" dirty="0" smtClean="0"/>
              <a:t>.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err="1" smtClean="0">
                <a:solidFill>
                  <a:schemeClr val="accent3"/>
                </a:solidFill>
              </a:rPr>
              <a:t>mouseup</a:t>
            </a:r>
            <a:r>
              <a:rPr lang="en-IN" sz="5400" dirty="0" smtClean="0"/>
              <a:t> – The </a:t>
            </a:r>
            <a:r>
              <a:rPr lang="en-IN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mouseup</a:t>
            </a:r>
            <a:r>
              <a:rPr lang="en-IN" sz="5400" dirty="0" smtClean="0"/>
              <a:t> event is fired when the pointing device (usually a mouse) is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released</a:t>
            </a:r>
            <a:r>
              <a:rPr lang="en-IN" sz="5400" dirty="0" smtClean="0"/>
              <a:t> over an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element</a:t>
            </a:r>
            <a:r>
              <a:rPr lang="en-IN" sz="5400" dirty="0" smtClean="0"/>
              <a:t>.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click</a:t>
            </a:r>
            <a:r>
              <a:rPr lang="en-IN" sz="5400" dirty="0" smtClean="0">
                <a:solidFill>
                  <a:srgbClr val="FFFF00"/>
                </a:solidFill>
              </a:rPr>
              <a:t> </a:t>
            </a:r>
            <a:r>
              <a:rPr lang="en-IN" sz="5400" dirty="0" smtClean="0"/>
              <a:t>–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 event </a:t>
            </a:r>
            <a:r>
              <a:rPr lang="en-IN" sz="5400" dirty="0" smtClean="0"/>
              <a:t>is defined as a </a:t>
            </a:r>
            <a:r>
              <a:rPr lang="en-IN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mousedown</a:t>
            </a:r>
            <a:r>
              <a:rPr lang="en-IN" sz="5400" dirty="0" smtClean="0"/>
              <a:t> followed by a </a:t>
            </a:r>
            <a:r>
              <a:rPr lang="en-IN" sz="5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mouseup</a:t>
            </a:r>
            <a:r>
              <a:rPr lang="en-IN" sz="5400" dirty="0" smtClean="0"/>
              <a:t> in exactly 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same position</a:t>
            </a:r>
            <a:r>
              <a:rPr lang="en-IN" sz="5400" dirty="0" smtClean="0"/>
              <a:t>.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err="1" smtClean="0">
                <a:solidFill>
                  <a:schemeClr val="accent3"/>
                </a:solidFill>
              </a:rPr>
              <a:t>dblclick</a:t>
            </a:r>
            <a:r>
              <a:rPr lang="en-IN" sz="5400" dirty="0" smtClean="0">
                <a:solidFill>
                  <a:srgbClr val="002060"/>
                </a:solidFill>
              </a:rPr>
              <a:t> </a:t>
            </a:r>
            <a:r>
              <a:rPr lang="en-IN" sz="5400" dirty="0" smtClean="0"/>
              <a:t>– This event is fired when an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 is clicked twice </a:t>
            </a:r>
            <a:r>
              <a:rPr lang="en-IN" sz="5400" dirty="0" smtClean="0"/>
              <a:t>in </a:t>
            </a:r>
            <a:r>
              <a:rPr lang="en-IN" sz="54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quick succession </a:t>
            </a:r>
            <a:r>
              <a:rPr lang="en-IN" sz="5400" dirty="0" smtClean="0"/>
              <a:t>in 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same position</a:t>
            </a:r>
            <a:r>
              <a:rPr lang="en-IN" sz="54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796624" y="569912"/>
            <a:ext cx="475162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152185" y="1929368"/>
            <a:ext cx="405618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39691"/>
            <a:ext cx="2156645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 err="1" smtClean="0">
                <a:solidFill>
                  <a:schemeClr val="accent3"/>
                </a:solidFill>
              </a:rPr>
              <a:t>keypress</a:t>
            </a:r>
            <a:r>
              <a:rPr lang="en-IN" sz="5400" dirty="0" smtClean="0">
                <a:solidFill>
                  <a:schemeClr val="accent3"/>
                </a:solidFill>
              </a:rPr>
              <a:t> </a:t>
            </a:r>
            <a:r>
              <a:rPr lang="en-IN" sz="5400" dirty="0" smtClean="0"/>
              <a:t>– This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 smtClean="0"/>
              <a:t> whenever a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key</a:t>
            </a:r>
            <a:r>
              <a:rPr lang="en-IN" sz="5400" dirty="0" smtClean="0"/>
              <a:t> on the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keyboard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pressed</a:t>
            </a:r>
            <a:r>
              <a:rPr lang="en-IN" sz="5400" dirty="0" smtClean="0"/>
              <a:t>.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err="1" smtClean="0">
                <a:solidFill>
                  <a:schemeClr val="accent3"/>
                </a:solidFill>
              </a:rPr>
              <a:t>keydown</a:t>
            </a:r>
            <a:r>
              <a:rPr lang="en-IN" sz="5400" dirty="0" smtClean="0"/>
              <a:t>– This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also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fires</a:t>
            </a:r>
            <a:r>
              <a:rPr lang="en-IN" sz="5400" dirty="0" smtClean="0"/>
              <a:t> whenever a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key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pressed</a:t>
            </a:r>
            <a:r>
              <a:rPr lang="en-IN" sz="5400" dirty="0" smtClean="0"/>
              <a:t>, it runs </a:t>
            </a:r>
            <a:r>
              <a:rPr lang="en-IN" sz="5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before</a:t>
            </a:r>
            <a:r>
              <a:rPr lang="en-IN" sz="5400" dirty="0" smtClean="0"/>
              <a:t>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‘</a:t>
            </a:r>
            <a:r>
              <a:rPr lang="en-IN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keypress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’</a:t>
            </a:r>
            <a:r>
              <a:rPr lang="en-IN" sz="5400" dirty="0" smtClean="0"/>
              <a:t> event.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err="1" smtClean="0">
                <a:solidFill>
                  <a:schemeClr val="accent3"/>
                </a:solidFill>
              </a:rPr>
              <a:t>keyup</a:t>
            </a:r>
            <a:r>
              <a:rPr lang="en-IN" sz="5400" dirty="0" smtClean="0"/>
              <a:t> – This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 smtClean="0"/>
              <a:t> when a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key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released</a:t>
            </a:r>
            <a:r>
              <a:rPr lang="en-IN" sz="5400" dirty="0" smtClean="0"/>
              <a:t>, after both the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‘</a:t>
            </a:r>
            <a:r>
              <a:rPr lang="en-IN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keydown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’</a:t>
            </a:r>
            <a:r>
              <a:rPr lang="en-IN" sz="5400" dirty="0" smtClean="0"/>
              <a:t> and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‘</a:t>
            </a:r>
            <a:r>
              <a:rPr lang="en-IN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keypress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’ </a:t>
            </a:r>
            <a:r>
              <a:rPr lang="en-IN" sz="5400" dirty="0" smtClean="0"/>
              <a:t>events.</a:t>
            </a:r>
            <a:endParaRPr lang="en-IN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691979" y="569912"/>
            <a:ext cx="53142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424355" y="1929368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060557"/>
            <a:ext cx="21566459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select</a:t>
            </a:r>
            <a:r>
              <a:rPr lang="en-IN" sz="5400" dirty="0" smtClean="0">
                <a:solidFill>
                  <a:schemeClr val="accent3"/>
                </a:solidFill>
              </a:rPr>
              <a:t> 	  </a:t>
            </a:r>
            <a:r>
              <a:rPr lang="en-IN" sz="5400" dirty="0" smtClean="0"/>
              <a:t>– This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 smtClean="0"/>
              <a:t> when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IN" sz="5400" dirty="0" smtClean="0"/>
              <a:t> within a </a:t>
            </a:r>
            <a:r>
              <a:rPr lang="en-IN" sz="5400" b="1" dirty="0" err="1" smtClean="0">
                <a:solidFill>
                  <a:schemeClr val="accent3"/>
                </a:solidFill>
              </a:rPr>
              <a:t>textfield</a:t>
            </a:r>
            <a:r>
              <a:rPr lang="en-IN" sz="5400" dirty="0" smtClean="0"/>
              <a:t> (input, 									   </a:t>
            </a:r>
            <a:r>
              <a:rPr lang="en-IN" sz="5400" dirty="0" err="1" smtClean="0"/>
              <a:t>textarea</a:t>
            </a:r>
            <a:r>
              <a:rPr lang="en-IN" sz="5400" dirty="0" smtClean="0"/>
              <a:t> etc.) is selected.</a:t>
            </a:r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change</a:t>
            </a:r>
            <a:r>
              <a:rPr lang="en-IN" sz="5400" dirty="0" smtClean="0"/>
              <a:t> – This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 smtClean="0"/>
              <a:t> when a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control   loses </a:t>
            </a:r>
            <a:r>
              <a:rPr lang="en-IN" sz="5400" dirty="0" smtClean="0"/>
              <a:t>the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input focus </a:t>
            </a:r>
          </a:p>
          <a:p>
            <a:pPr algn="l" fontAlgn="base"/>
            <a:r>
              <a:rPr lang="en-IN" sz="5400" dirty="0" smtClean="0"/>
              <a:t>						and/or the value has been modified since </a:t>
            </a:r>
            <a:r>
              <a:rPr lang="en-IN" sz="5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gaining focus</a:t>
            </a:r>
            <a:r>
              <a:rPr lang="en-IN" sz="5400" dirty="0" smtClean="0"/>
              <a:t>.</a:t>
            </a:r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submit </a:t>
            </a:r>
            <a:r>
              <a:rPr lang="en-IN" sz="5400" dirty="0" smtClean="0"/>
              <a:t>–  This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 smtClean="0"/>
              <a:t> when a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submitted</a:t>
            </a:r>
            <a:r>
              <a:rPr lang="en-IN" sz="5400" dirty="0" smtClean="0"/>
              <a:t>.</a:t>
            </a:r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reset</a:t>
            </a:r>
            <a:r>
              <a:rPr lang="en-IN" sz="5400" dirty="0" smtClean="0">
                <a:solidFill>
                  <a:srgbClr val="FFFF00"/>
                </a:solidFill>
              </a:rPr>
              <a:t>    </a:t>
            </a:r>
            <a:r>
              <a:rPr lang="en-IN" sz="5400" dirty="0" smtClean="0"/>
              <a:t>–  This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 smtClean="0"/>
              <a:t> when a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reset</a:t>
            </a:r>
            <a:r>
              <a:rPr lang="en-IN" sz="5400" dirty="0" smtClean="0"/>
              <a:t>.</a:t>
            </a:r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focus</a:t>
            </a:r>
            <a:r>
              <a:rPr lang="en-IN" sz="5400" dirty="0" smtClean="0">
                <a:solidFill>
                  <a:srgbClr val="FFFF00"/>
                </a:solidFill>
              </a:rPr>
              <a:t>   </a:t>
            </a:r>
            <a:r>
              <a:rPr lang="en-IN" sz="5400" dirty="0" smtClean="0"/>
              <a:t>–  This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 smtClean="0"/>
              <a:t> when an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 receives focus</a:t>
            </a:r>
            <a:r>
              <a:rPr lang="en-IN" sz="5400" dirty="0" smtClean="0"/>
              <a:t>, 								  usually from a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pointing device</a:t>
            </a:r>
            <a:r>
              <a:rPr lang="en-IN" sz="5400" dirty="0" smtClean="0"/>
              <a:t>.</a:t>
            </a:r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blur</a:t>
            </a:r>
            <a:r>
              <a:rPr lang="en-IN" sz="5400" dirty="0" smtClean="0">
                <a:solidFill>
                  <a:srgbClr val="FFFF00"/>
                </a:solidFill>
              </a:rPr>
              <a:t>     </a:t>
            </a:r>
            <a:r>
              <a:rPr lang="en-IN" sz="5400" dirty="0" smtClean="0"/>
              <a:t>–   This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 </a:t>
            </a:r>
            <a:r>
              <a:rPr lang="en-IN" sz="5400" dirty="0" smtClean="0"/>
              <a:t>is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 smtClean="0"/>
              <a:t> when an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 loses focus</a:t>
            </a:r>
            <a:r>
              <a:rPr lang="en-IN" sz="5400" dirty="0" smtClean="0"/>
              <a:t>, usually 					  from a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pointing device</a:t>
            </a:r>
            <a:r>
              <a:rPr lang="en-IN" sz="54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99610" y="569912"/>
            <a:ext cx="63530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931986" y="1929368"/>
            <a:ext cx="692276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060557"/>
            <a:ext cx="21566459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load</a:t>
            </a:r>
            <a:r>
              <a:rPr lang="en-IN" sz="5400" dirty="0" smtClean="0"/>
              <a:t> – This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 smtClean="0"/>
              <a:t> when 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agent </a:t>
            </a:r>
            <a:r>
              <a:rPr lang="en-IN" sz="5400" dirty="0" smtClean="0"/>
              <a:t>finished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loading</a:t>
            </a:r>
            <a:r>
              <a:rPr lang="en-IN" sz="5400" dirty="0" smtClean="0"/>
              <a:t> all content within a </a:t>
            </a:r>
            <a:r>
              <a:rPr lang="en-IN" sz="5400" b="1" dirty="0" smtClean="0">
                <a:solidFill>
                  <a:schemeClr val="accent3"/>
                </a:solidFill>
              </a:rPr>
              <a:t>web page</a:t>
            </a:r>
            <a:r>
              <a:rPr lang="en-IN" sz="5400" dirty="0" smtClean="0"/>
              <a:t>, including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</a:t>
            </a:r>
            <a:r>
              <a:rPr lang="en-IN" sz="5400" dirty="0" smtClean="0"/>
              <a:t>,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images</a:t>
            </a:r>
            <a:r>
              <a:rPr lang="en-IN" sz="5400" dirty="0" smtClean="0"/>
              <a:t>, </a:t>
            </a:r>
            <a:r>
              <a:rPr lang="en-IN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frames</a:t>
            </a:r>
            <a:r>
              <a:rPr lang="en-IN" sz="5400" dirty="0" smtClean="0"/>
              <a:t> and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 smtClean="0"/>
              <a:t>. 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resize</a:t>
            </a:r>
            <a:r>
              <a:rPr lang="en-IN" sz="5400" dirty="0" smtClean="0"/>
              <a:t>– This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 smtClean="0"/>
              <a:t> when the </a:t>
            </a:r>
            <a:r>
              <a:rPr lang="en-IN" sz="5400" b="1" dirty="0" smtClean="0">
                <a:solidFill>
                  <a:schemeClr val="accent3"/>
                </a:solidFill>
              </a:rPr>
              <a:t>web page  </a:t>
            </a:r>
            <a:r>
              <a:rPr lang="en-IN" sz="5400" dirty="0" smtClean="0"/>
              <a:t>is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resized</a:t>
            </a:r>
            <a:r>
              <a:rPr lang="en-IN" sz="5400" dirty="0" smtClean="0"/>
              <a:t>. (i.e. when the browser is resized.)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scroll</a:t>
            </a:r>
            <a:r>
              <a:rPr lang="en-IN" sz="5400" dirty="0" smtClean="0"/>
              <a:t> – This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 smtClean="0"/>
              <a:t> when the </a:t>
            </a:r>
            <a:r>
              <a:rPr lang="en-IN" sz="5400" b="1" dirty="0" smtClean="0">
                <a:solidFill>
                  <a:schemeClr val="accent3"/>
                </a:solidFill>
              </a:rPr>
              <a:t>web page </a:t>
            </a:r>
            <a:r>
              <a:rPr lang="en-IN" sz="5400" dirty="0" smtClean="0"/>
              <a:t>is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scrolled</a:t>
            </a:r>
            <a:r>
              <a:rPr lang="en-IN" sz="5400" dirty="0" smtClean="0"/>
              <a:t>.</a:t>
            </a:r>
          </a:p>
          <a:p>
            <a:pPr algn="l" fontAlgn="base"/>
            <a:endParaRPr lang="en-IN" sz="5400" dirty="0" smtClean="0"/>
          </a:p>
          <a:p>
            <a:pPr algn="l" fontAlgn="base"/>
            <a:r>
              <a:rPr lang="en-IN" sz="5400" b="1" dirty="0" smtClean="0">
                <a:solidFill>
                  <a:schemeClr val="accent3"/>
                </a:solidFill>
              </a:rPr>
              <a:t>unload</a:t>
            </a:r>
            <a:r>
              <a:rPr lang="en-IN" sz="5400" dirty="0" smtClean="0">
                <a:solidFill>
                  <a:schemeClr val="accent3"/>
                </a:solidFill>
              </a:rPr>
              <a:t> </a:t>
            </a:r>
            <a:r>
              <a:rPr lang="en-IN" sz="5400" dirty="0" smtClean="0"/>
              <a:t>– This </a:t>
            </a:r>
            <a:r>
              <a:rPr lang="en-I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 smtClean="0"/>
              <a:t> is </a:t>
            </a:r>
            <a:r>
              <a:rPr lang="en-IN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fired</a:t>
            </a:r>
            <a:r>
              <a:rPr lang="en-IN" sz="5400" dirty="0" smtClean="0"/>
              <a:t> when the </a:t>
            </a:r>
            <a:r>
              <a:rPr lang="en-IN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</a:t>
            </a:r>
            <a:r>
              <a:rPr lang="en-IN" sz="5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leaves</a:t>
            </a:r>
            <a:r>
              <a:rPr lang="en-IN" sz="5400" dirty="0" smtClean="0"/>
              <a:t> a page.</a:t>
            </a:r>
            <a:endParaRPr lang="en-IN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726</Words>
  <Application>Microsoft Macintosh PowerPoint</Application>
  <PresentationFormat>Custom</PresentationFormat>
  <Paragraphs>139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</cp:lastModifiedBy>
  <cp:revision>302</cp:revision>
  <dcterms:modified xsi:type="dcterms:W3CDTF">2020-07-28T07:49:07Z</dcterms:modified>
</cp:coreProperties>
</file>