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87" r:id="rId2"/>
    <p:sldId id="388" r:id="rId3"/>
    <p:sldId id="389" r:id="rId4"/>
    <p:sldId id="396" r:id="rId5"/>
    <p:sldId id="419" r:id="rId6"/>
    <p:sldId id="417" r:id="rId7"/>
    <p:sldId id="440" r:id="rId8"/>
    <p:sldId id="445" r:id="rId9"/>
    <p:sldId id="446" r:id="rId10"/>
    <p:sldId id="441" r:id="rId11"/>
    <p:sldId id="442" r:id="rId12"/>
    <p:sldId id="443" r:id="rId13"/>
    <p:sldId id="444" r:id="rId14"/>
    <p:sldId id="447" r:id="rId15"/>
    <p:sldId id="432" r:id="rId16"/>
    <p:sldId id="399" r:id="rId17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00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96" autoAdjust="0"/>
    <p:restoredTop sz="94704"/>
  </p:normalViewPr>
  <p:slideViewPr>
    <p:cSldViewPr snapToGrid="0" snapToObjects="1">
      <p:cViewPr varScale="1">
        <p:scale>
          <a:sx n="43" d="100"/>
          <a:sy n="43" d="100"/>
        </p:scale>
        <p:origin x="-714" y="-11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xmlns="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521995" y="822960"/>
            <a:ext cx="1289006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With KeyBoard Events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999356" y="2182416"/>
            <a:ext cx="12065620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930335"/>
            <a:ext cx="2156645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US" sz="5400" b="1" dirty="0" smtClean="0">
                <a:solidFill>
                  <a:srgbClr val="FFC000"/>
                </a:solidFill>
              </a:rPr>
              <a:t>JavaScript</a:t>
            </a:r>
            <a:r>
              <a:rPr lang="en-US" sz="5400" dirty="0" smtClean="0">
                <a:solidFill>
                  <a:schemeClr val="tx1"/>
                </a:solidFill>
              </a:rPr>
              <a:t> supports </a:t>
            </a:r>
            <a:r>
              <a:rPr lang="en-US" sz="5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3 standard keyboard events</a:t>
            </a:r>
            <a:r>
              <a:rPr lang="en-US" sz="5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:</a:t>
            </a:r>
          </a:p>
          <a:p>
            <a:pPr marL="514350" indent="-514350" algn="l" fontAlgn="base">
              <a:buAutoNum type="arabicPeriod"/>
            </a:pPr>
            <a:endParaRPr lang="en-US" sz="5400" dirty="0" smtClean="0">
              <a:solidFill>
                <a:srgbClr val="7030A0"/>
              </a:solidFill>
            </a:endParaRPr>
          </a:p>
          <a:p>
            <a:pPr marL="514350" indent="-514350" algn="l" fontAlgn="base">
              <a:buAutoNum type="arabicPeriod"/>
            </a:pP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keypress</a:t>
            </a:r>
            <a:endParaRPr lang="en-US" sz="54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514350" indent="-514350" algn="l" fontAlgn="base">
              <a:buAutoNum type="arabicPeriod"/>
            </a:pPr>
            <a:r>
              <a:rPr lang="en-US" sz="5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keydown</a:t>
            </a:r>
            <a:endParaRPr lang="en-US" sz="54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 algn="l" fontAlgn="base">
              <a:buAutoNum type="arabicPeriod"/>
            </a:pPr>
            <a:r>
              <a:rPr lang="en-US" sz="5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keyup</a:t>
            </a:r>
            <a:endParaRPr lang="en-US" sz="54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514350" indent="-514350" algn="l" fontAlgn="base">
              <a:buAutoNum type="arabicPeriod"/>
            </a:pPr>
            <a:endParaRPr lang="en-US" sz="5400" dirty="0" smtClean="0">
              <a:solidFill>
                <a:schemeClr val="bg1"/>
              </a:solidFill>
            </a:endParaRPr>
          </a:p>
          <a:p>
            <a:pPr marL="0" indent="0" algn="l" fontAlgn="base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The</a:t>
            </a:r>
            <a:r>
              <a:rPr lang="en-US" sz="5400" dirty="0" smtClean="0">
                <a:solidFill>
                  <a:schemeClr val="bg1"/>
                </a:solidFill>
              </a:rPr>
              <a:t> </a:t>
            </a:r>
            <a:r>
              <a:rPr lang="en-US" sz="5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keydown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event </a:t>
            </a:r>
            <a:r>
              <a:rPr lang="en-US" sz="5400" b="1" dirty="0" smtClean="0">
                <a:solidFill>
                  <a:srgbClr val="FFC000"/>
                </a:solidFill>
              </a:rPr>
              <a:t>occurs</a:t>
            </a:r>
            <a:r>
              <a:rPr lang="en-US" sz="5400" dirty="0" smtClean="0">
                <a:solidFill>
                  <a:schemeClr val="tx1"/>
                </a:solidFill>
              </a:rPr>
              <a:t> when the </a:t>
            </a:r>
            <a:r>
              <a:rPr lang="en-US" sz="5400" b="1" dirty="0" smtClean="0">
                <a:solidFill>
                  <a:srgbClr val="00B050"/>
                </a:solidFill>
              </a:rPr>
              <a:t>key</a:t>
            </a:r>
            <a:r>
              <a:rPr lang="en-US" sz="5400" dirty="0" smtClean="0">
                <a:solidFill>
                  <a:schemeClr val="tx1"/>
                </a:solidFill>
              </a:rPr>
              <a:t> is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pressed</a:t>
            </a:r>
            <a:r>
              <a:rPr lang="en-US" sz="5400" dirty="0" smtClean="0">
                <a:solidFill>
                  <a:schemeClr val="tx1"/>
                </a:solidFill>
              </a:rPr>
              <a:t> followed by</a:t>
            </a:r>
            <a:r>
              <a:rPr lang="en-US" sz="5400" dirty="0" smtClean="0">
                <a:solidFill>
                  <a:schemeClr val="bg1"/>
                </a:solidFill>
              </a:rPr>
              <a:t> 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keypress</a:t>
            </a:r>
            <a:r>
              <a:rPr lang="en-US" sz="5400" dirty="0" smtClean="0">
                <a:solidFill>
                  <a:schemeClr val="bg1"/>
                </a:solidFill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and finally </a:t>
            </a:r>
            <a:r>
              <a:rPr lang="en-US" sz="5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keyup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IN" sz="5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12649" y="821372"/>
            <a:ext cx="1176636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Determining the key pressed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745025" y="2180828"/>
            <a:ext cx="1249837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4064147"/>
            <a:ext cx="2156645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 smtClean="0">
                <a:solidFill>
                  <a:schemeClr val="tx1"/>
                </a:solidFill>
              </a:rPr>
              <a:t>To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determine</a:t>
            </a:r>
            <a:r>
              <a:rPr lang="en-US" sz="5400" dirty="0" smtClean="0">
                <a:solidFill>
                  <a:schemeClr val="tx1"/>
                </a:solidFill>
              </a:rPr>
              <a:t> which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key</a:t>
            </a:r>
            <a:r>
              <a:rPr lang="en-US" sz="5400" dirty="0" smtClean="0">
                <a:solidFill>
                  <a:schemeClr val="tx1"/>
                </a:solidFill>
              </a:rPr>
              <a:t> has been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pressed</a:t>
            </a:r>
            <a:r>
              <a:rPr lang="en-US" sz="5400" dirty="0" smtClean="0">
                <a:solidFill>
                  <a:schemeClr val="tx1"/>
                </a:solidFill>
              </a:rPr>
              <a:t> we need to use some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properties</a:t>
            </a:r>
            <a:r>
              <a:rPr lang="en-US" sz="5400" dirty="0" smtClean="0">
                <a:solidFill>
                  <a:schemeClr val="tx1"/>
                </a:solidFill>
              </a:rPr>
              <a:t> .</a:t>
            </a:r>
          </a:p>
          <a:p>
            <a:pPr algn="l" fontAlgn="base"/>
            <a:endParaRPr lang="en-IN" sz="5400" dirty="0" smtClean="0"/>
          </a:p>
          <a:p>
            <a:pPr algn="l" fontAlgn="base"/>
            <a:r>
              <a:rPr lang="en-US" sz="5400" dirty="0" smtClean="0">
                <a:solidFill>
                  <a:schemeClr val="tx1"/>
                </a:solidFill>
              </a:rPr>
              <a:t>These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properties</a:t>
            </a:r>
            <a:r>
              <a:rPr lang="en-US" sz="5400" dirty="0" smtClean="0">
                <a:solidFill>
                  <a:schemeClr val="tx1"/>
                </a:solidFill>
              </a:rPr>
              <a:t> belong to the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“event” </a:t>
            </a:r>
            <a:r>
              <a:rPr lang="en-US" sz="5400" dirty="0" smtClean="0">
                <a:solidFill>
                  <a:schemeClr val="tx1"/>
                </a:solidFill>
              </a:rPr>
              <a:t>object which </a:t>
            </a:r>
            <a:r>
              <a:rPr lang="en-US" sz="5400" b="1" dirty="0" smtClean="0">
                <a:solidFill>
                  <a:srgbClr val="FFC000"/>
                </a:solidFill>
              </a:rPr>
              <a:t>JavaScript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automatically passes </a:t>
            </a:r>
            <a:r>
              <a:rPr lang="en-US" sz="5400" dirty="0" smtClean="0">
                <a:solidFill>
                  <a:schemeClr val="tx1"/>
                </a:solidFill>
              </a:rPr>
              <a:t>as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argument</a:t>
            </a:r>
            <a:r>
              <a:rPr lang="en-US" sz="5400" dirty="0" smtClean="0">
                <a:solidFill>
                  <a:schemeClr val="tx1"/>
                </a:solidFill>
              </a:rPr>
              <a:t> to the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event handler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  <a:endParaRPr lang="en-IN" sz="54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737156" y="569912"/>
            <a:ext cx="46089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9737156" y="1929368"/>
            <a:ext cx="460895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936731" y="3194369"/>
            <a:ext cx="2156645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charCode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: </a:t>
            </a:r>
            <a:r>
              <a:rPr lang="en-US" sz="5400" b="1" dirty="0" smtClean="0">
                <a:solidFill>
                  <a:schemeClr val="tx1"/>
                </a:solidFill>
              </a:rPr>
              <a:t>Returns the </a:t>
            </a:r>
            <a:r>
              <a:rPr lang="en-US" sz="5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unicode</a:t>
            </a:r>
            <a:r>
              <a:rPr lang="en-US" sz="5400" b="1" dirty="0" smtClean="0">
                <a:solidFill>
                  <a:schemeClr val="tx1"/>
                </a:solidFill>
              </a:rPr>
              <a:t> for the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</a:t>
            </a:r>
          </a:p>
          <a:p>
            <a:pPr marL="0" indent="0" algn="l" fontAlgn="base">
              <a:buNone/>
            </a:pPr>
            <a:endParaRPr lang="en-US" sz="5400" b="1" dirty="0" smtClean="0">
              <a:solidFill>
                <a:schemeClr val="bg1"/>
              </a:solidFill>
            </a:endParaRPr>
          </a:p>
          <a:p>
            <a:pPr algn="l" fontAlgn="base"/>
            <a:r>
              <a:rPr lang="en-US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keyCode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:</a:t>
            </a:r>
            <a:r>
              <a:rPr lang="en-US" sz="5400" b="1" dirty="0" smtClean="0">
                <a:solidFill>
                  <a:schemeClr val="bg1"/>
                </a:solidFill>
              </a:rPr>
              <a:t>	  </a:t>
            </a:r>
            <a:r>
              <a:rPr lang="en-US" sz="5400" b="1" dirty="0" smtClean="0">
                <a:solidFill>
                  <a:schemeClr val="tx1"/>
                </a:solidFill>
              </a:rPr>
              <a:t>Returns the </a:t>
            </a:r>
            <a:r>
              <a:rPr lang="en-US" sz="5400" b="1" dirty="0" smtClean="0">
                <a:solidFill>
                  <a:srgbClr val="FFC000"/>
                </a:solidFill>
              </a:rPr>
              <a:t>JavaScript allotted code </a:t>
            </a:r>
            <a:r>
              <a:rPr lang="en-US" sz="5400" b="1" dirty="0" smtClean="0">
                <a:solidFill>
                  <a:schemeClr val="tx1"/>
                </a:solidFill>
              </a:rPr>
              <a:t>for the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</a:t>
            </a:r>
            <a:r>
              <a:rPr lang="en-US" sz="5400" b="1" dirty="0" smtClean="0">
                <a:solidFill>
                  <a:schemeClr val="tx1"/>
                </a:solidFill>
              </a:rPr>
              <a:t>.</a:t>
            </a:r>
          </a:p>
          <a:p>
            <a:pPr marL="0" indent="0" algn="l" fontAlgn="base">
              <a:buNone/>
            </a:pPr>
            <a:endParaRPr lang="en-US" sz="5400" dirty="0" smtClean="0"/>
          </a:p>
          <a:p>
            <a:pPr marL="0" indent="0" algn="l" fontAlgn="base">
              <a:buNone/>
            </a:pPr>
            <a:endParaRPr lang="en-US" sz="5400" dirty="0" smtClean="0"/>
          </a:p>
          <a:p>
            <a:pPr marL="0" indent="0" algn="l" fontAlgn="base">
              <a:buNone/>
            </a:pPr>
            <a:r>
              <a:rPr lang="en-US" sz="5400" b="1" dirty="0" smtClean="0">
                <a:solidFill>
                  <a:schemeClr val="tx1"/>
                </a:solidFill>
              </a:rPr>
              <a:t>If we are handling 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keypress</a:t>
            </a:r>
            <a:r>
              <a:rPr lang="en-US" sz="5400" b="1" dirty="0" smtClean="0">
                <a:solidFill>
                  <a:schemeClr val="tx1"/>
                </a:solidFill>
              </a:rPr>
              <a:t> then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either</a:t>
            </a:r>
            <a:r>
              <a:rPr lang="en-US" sz="5400" b="1" dirty="0" smtClean="0">
                <a:solidFill>
                  <a:schemeClr val="tx1"/>
                </a:solidFill>
              </a:rPr>
              <a:t> of the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properties</a:t>
            </a:r>
            <a:r>
              <a:rPr lang="en-US" sz="5400" b="1" dirty="0" smtClean="0">
                <a:solidFill>
                  <a:schemeClr val="tx1"/>
                </a:solidFill>
              </a:rPr>
              <a:t> will work but if we are handling </a:t>
            </a:r>
            <a:r>
              <a:rPr lang="en-US" sz="5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keydown</a:t>
            </a:r>
            <a:r>
              <a:rPr lang="en-US" sz="5400" b="1" dirty="0" smtClean="0">
                <a:solidFill>
                  <a:schemeClr val="tx1"/>
                </a:solidFill>
              </a:rPr>
              <a:t> then only </a:t>
            </a:r>
            <a:r>
              <a:rPr lang="en-US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keyCode</a:t>
            </a:r>
            <a:r>
              <a:rPr lang="en-US" sz="5400" b="1" dirty="0" smtClean="0">
                <a:solidFill>
                  <a:schemeClr val="tx1"/>
                </a:solidFill>
              </a:rPr>
              <a:t> will work .</a:t>
            </a:r>
            <a:endParaRPr lang="en-IN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4774" y="782173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778137" y="2139400"/>
            <a:ext cx="507166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/>
          <p:cNvSpPr/>
          <p:nvPr/>
        </p:nvSpPr>
        <p:spPr>
          <a:xfrm>
            <a:off x="869795" y="3487847"/>
            <a:ext cx="2156645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US" sz="5400" b="1" dirty="0" smtClean="0">
                <a:solidFill>
                  <a:schemeClr val="tx1"/>
                </a:solidFill>
              </a:rPr>
              <a:t>Write an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page </a:t>
            </a:r>
            <a:r>
              <a:rPr lang="en-US" sz="5400" b="1" dirty="0" smtClean="0">
                <a:solidFill>
                  <a:schemeClr val="tx1"/>
                </a:solidFill>
              </a:rPr>
              <a:t>which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accepts</a:t>
            </a:r>
            <a:r>
              <a:rPr lang="en-US" sz="5400" b="1" dirty="0" smtClean="0">
                <a:solidFill>
                  <a:schemeClr val="tx1"/>
                </a:solidFill>
              </a:rPr>
              <a:t> a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phone number </a:t>
            </a:r>
            <a:r>
              <a:rPr lang="en-US" sz="5400" b="1" dirty="0" smtClean="0">
                <a:solidFill>
                  <a:schemeClr val="tx1"/>
                </a:solidFill>
              </a:rPr>
              <a:t>from the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user</a:t>
            </a:r>
            <a:r>
              <a:rPr lang="en-US" sz="5400" b="1" dirty="0" smtClean="0">
                <a:solidFill>
                  <a:schemeClr val="tx1"/>
                </a:solidFill>
              </a:rPr>
              <a:t> in the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text box </a:t>
            </a:r>
            <a:r>
              <a:rPr lang="en-US" sz="5400" b="1" dirty="0" smtClean="0">
                <a:solidFill>
                  <a:schemeClr val="tx1"/>
                </a:solidFill>
              </a:rPr>
              <a:t>and </a:t>
            </a:r>
            <a:r>
              <a:rPr lang="en-US" sz="5400" b="1" dirty="0" smtClean="0">
                <a:solidFill>
                  <a:srgbClr val="00B050"/>
                </a:solidFill>
              </a:rPr>
              <a:t>does not allows </a:t>
            </a:r>
            <a:r>
              <a:rPr lang="en-US" sz="5400" b="1" dirty="0" smtClean="0">
                <a:solidFill>
                  <a:schemeClr val="tx1"/>
                </a:solidFill>
              </a:rPr>
              <a:t>anything else to be </a:t>
            </a:r>
            <a:r>
              <a:rPr lang="en-US" sz="5400" b="1" dirty="0" smtClean="0">
                <a:solidFill>
                  <a:schemeClr val="accent3"/>
                </a:solidFill>
              </a:rPr>
              <a:t>typed</a:t>
            </a:r>
            <a:r>
              <a:rPr lang="en-US" sz="5400" b="1" dirty="0" smtClean="0">
                <a:solidFill>
                  <a:schemeClr val="tx1"/>
                </a:solidFill>
              </a:rPr>
              <a:t> other than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digits.</a:t>
            </a:r>
          </a:p>
          <a:p>
            <a:pPr marL="0" indent="0" fontAlgn="base">
              <a:buNone/>
            </a:pPr>
            <a:endParaRPr lang="en-US" sz="5400" b="1" dirty="0" smtClean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endParaRPr lang="en-US" sz="5400" b="1" u="sng" dirty="0" smtClean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9795" y="3144644"/>
            <a:ext cx="21566459" cy="341227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4774" y="782173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778137" y="2139400"/>
            <a:ext cx="507166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/>
          <p:cNvSpPr/>
          <p:nvPr/>
        </p:nvSpPr>
        <p:spPr>
          <a:xfrm>
            <a:off x="869795" y="3487847"/>
            <a:ext cx="21566459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Modify</a:t>
            </a:r>
            <a:r>
              <a:rPr lang="en-US" sz="5400" b="1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3"/>
                </a:solidFill>
              </a:rPr>
              <a:t>previous app </a:t>
            </a:r>
            <a:r>
              <a:rPr lang="en-US" sz="5400" b="1" dirty="0" smtClean="0">
                <a:solidFill>
                  <a:schemeClr val="tx1"/>
                </a:solidFill>
              </a:rPr>
              <a:t>so that if the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input typed by the user </a:t>
            </a:r>
            <a:r>
              <a:rPr lang="en-US" sz="5400" b="1" dirty="0" smtClean="0">
                <a:solidFill>
                  <a:schemeClr val="tx1"/>
                </a:solidFill>
              </a:rPr>
              <a:t>is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wrong</a:t>
            </a:r>
            <a:r>
              <a:rPr lang="en-US" sz="5400" b="1" dirty="0" smtClean="0">
                <a:solidFill>
                  <a:schemeClr val="tx1"/>
                </a:solidFill>
              </a:rPr>
              <a:t> then a </a:t>
            </a:r>
            <a:r>
              <a:rPr lang="en-US" sz="5400" b="1" dirty="0" smtClean="0">
                <a:solidFill>
                  <a:schemeClr val="accent4"/>
                </a:solidFill>
              </a:rPr>
              <a:t>error message </a:t>
            </a:r>
            <a:r>
              <a:rPr lang="en-US" sz="5400" b="1" dirty="0" smtClean="0">
                <a:solidFill>
                  <a:schemeClr val="tx1"/>
                </a:solidFill>
              </a:rPr>
              <a:t>in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crimson</a:t>
            </a:r>
            <a:r>
              <a:rPr lang="en-US" sz="5400" b="1" dirty="0" smtClean="0">
                <a:solidFill>
                  <a:schemeClr val="tx1"/>
                </a:solidFill>
              </a:rPr>
              <a:t> color should appear on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right side of the input box </a:t>
            </a:r>
            <a:r>
              <a:rPr lang="en-US" sz="5400" b="1" dirty="0" smtClean="0">
                <a:solidFill>
                  <a:schemeClr val="tx1"/>
                </a:solidFill>
              </a:rPr>
              <a:t>and the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border</a:t>
            </a:r>
            <a:r>
              <a:rPr lang="en-US" sz="5400" b="1" dirty="0" smtClean="0">
                <a:solidFill>
                  <a:schemeClr val="tx1"/>
                </a:solidFill>
              </a:rPr>
              <a:t> of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inpu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 box </a:t>
            </a:r>
            <a:r>
              <a:rPr lang="en-US" sz="5400" b="1" dirty="0" smtClean="0">
                <a:solidFill>
                  <a:schemeClr val="tx1"/>
                </a:solidFill>
              </a:rPr>
              <a:t>should also be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crimson</a:t>
            </a:r>
            <a:r>
              <a:rPr lang="en-US" sz="5400" b="1" dirty="0" smtClean="0">
                <a:solidFill>
                  <a:schemeClr val="tx1"/>
                </a:solidFill>
              </a:rPr>
              <a:t> . </a:t>
            </a:r>
          </a:p>
          <a:p>
            <a:pPr marL="0" indent="0" algn="l" fontAlgn="base">
              <a:buNone/>
            </a:pPr>
            <a:endParaRPr lang="en-US" sz="5400" b="1" dirty="0" smtClean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dirty="0" smtClean="0">
                <a:solidFill>
                  <a:schemeClr val="tx1"/>
                </a:solidFill>
              </a:rPr>
              <a:t>If the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typed input is correct </a:t>
            </a:r>
            <a:r>
              <a:rPr lang="en-US" sz="5400" b="1" dirty="0" smtClean="0">
                <a:solidFill>
                  <a:schemeClr val="tx1"/>
                </a:solidFill>
              </a:rPr>
              <a:t>then </a:t>
            </a:r>
            <a:r>
              <a:rPr lang="en-US" sz="5400" b="1" dirty="0" smtClean="0">
                <a:solidFill>
                  <a:schemeClr val="tx1"/>
                </a:solidFill>
              </a:rPr>
              <a:t>a </a:t>
            </a:r>
            <a:r>
              <a:rPr lang="en-US" sz="5400" b="1" dirty="0" smtClean="0">
                <a:solidFill>
                  <a:schemeClr val="accent4"/>
                </a:solidFill>
              </a:rPr>
              <a:t>success message </a:t>
            </a:r>
            <a:r>
              <a:rPr lang="en-US" sz="5400" b="1" dirty="0" smtClean="0">
                <a:solidFill>
                  <a:schemeClr val="tx1"/>
                </a:solidFill>
              </a:rPr>
              <a:t>in 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limegreen</a:t>
            </a:r>
            <a:r>
              <a:rPr lang="en-US" sz="5400" b="1" dirty="0" smtClean="0">
                <a:solidFill>
                  <a:schemeClr val="tx1"/>
                </a:solidFill>
              </a:rPr>
              <a:t> </a:t>
            </a:r>
            <a:r>
              <a:rPr lang="en-US" sz="5400" b="1" dirty="0" smtClean="0">
                <a:solidFill>
                  <a:schemeClr val="tx1"/>
                </a:solidFill>
              </a:rPr>
              <a:t>color should appear on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right side of the input box </a:t>
            </a:r>
            <a:r>
              <a:rPr lang="en-US" sz="5400" b="1" dirty="0" smtClean="0">
                <a:solidFill>
                  <a:schemeClr val="tx1"/>
                </a:solidFill>
              </a:rPr>
              <a:t>and the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border</a:t>
            </a:r>
            <a:r>
              <a:rPr lang="en-US" sz="5400" b="1" dirty="0" smtClean="0">
                <a:solidFill>
                  <a:schemeClr val="tx1"/>
                </a:solidFill>
              </a:rPr>
              <a:t> of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input box </a:t>
            </a:r>
            <a:r>
              <a:rPr lang="en-US" sz="5400" b="1" dirty="0" smtClean="0">
                <a:solidFill>
                  <a:schemeClr val="tx1"/>
                </a:solidFill>
              </a:rPr>
              <a:t>should </a:t>
            </a:r>
            <a:r>
              <a:rPr lang="en-US" sz="5400" b="1" dirty="0" smtClean="0">
                <a:solidFill>
                  <a:schemeClr val="tx1"/>
                </a:solidFill>
              </a:rPr>
              <a:t>also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be 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limegreen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endParaRPr lang="en-US" sz="54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 algn="l" fontAlgn="base">
              <a:buNone/>
            </a:pPr>
            <a:endParaRPr lang="en-US" sz="5400" b="1" u="sng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021569" y="778997"/>
            <a:ext cx="1138164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String.fromCharCode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971838" y="2136224"/>
            <a:ext cx="1185160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637288"/>
            <a:ext cx="2253447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The</a:t>
            </a:r>
            <a:r>
              <a:rPr lang="en-US" sz="5400" b="1" dirty="0" smtClean="0">
                <a:solidFill>
                  <a:schemeClr val="accent3"/>
                </a:solidFill>
              </a:rPr>
              <a:t> </a:t>
            </a:r>
            <a:r>
              <a:rPr lang="en-US" sz="5400" b="1" dirty="0" err="1" smtClean="0">
                <a:solidFill>
                  <a:schemeClr val="accent3"/>
                </a:solidFill>
              </a:rPr>
              <a:t>fromCharCode</a:t>
            </a:r>
            <a:r>
              <a:rPr lang="en-US" sz="5400" b="1" dirty="0" smtClean="0">
                <a:solidFill>
                  <a:schemeClr val="accent3"/>
                </a:solidFill>
              </a:rPr>
              <a:t>( )</a:t>
            </a:r>
            <a:r>
              <a:rPr lang="en-US" sz="5400" dirty="0" smtClean="0">
                <a:solidFill>
                  <a:schemeClr val="tx1"/>
                </a:solidFill>
              </a:rPr>
              <a:t> method accepts an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ASCII</a:t>
            </a:r>
            <a:r>
              <a:rPr lang="en-US" sz="5400" dirty="0" smtClean="0">
                <a:solidFill>
                  <a:schemeClr val="tx1"/>
                </a:solidFill>
              </a:rPr>
              <a:t>/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UNICODE</a:t>
            </a:r>
            <a:r>
              <a:rPr lang="en-US" sz="5400" dirty="0" smtClean="0">
                <a:solidFill>
                  <a:schemeClr val="tx1"/>
                </a:solidFill>
              </a:rPr>
              <a:t> value and returns it’s </a:t>
            </a:r>
            <a:r>
              <a:rPr lang="en-US" sz="5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corresponding character</a:t>
            </a:r>
            <a:endParaRPr lang="en-US" sz="54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 algn="l" fontAlgn="base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48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Syntax</a:t>
            </a:r>
            <a:r>
              <a:rPr lang="en-US" sz="48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0" indent="0" algn="l" fontAlgn="base">
              <a:buNone/>
            </a:pPr>
            <a:endParaRPr lang="en-US" sz="4800" b="1" u="sng" dirty="0" smtClean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48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4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8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ch</a:t>
            </a:r>
            <a:r>
              <a:rPr lang="en-US" sz="4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=String.fromCharCode(&lt;</a:t>
            </a:r>
            <a:r>
              <a:rPr lang="en-US" sz="48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ascii</a:t>
            </a:r>
            <a:r>
              <a:rPr lang="en-US" sz="4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value&gt;);</a:t>
            </a:r>
            <a:endParaRPr lang="en-IN" sz="4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894774" y="782173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778137" y="2139400"/>
            <a:ext cx="507166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4348985" y="4551670"/>
            <a:ext cx="160131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US" sz="5400" b="1" dirty="0" smtClean="0">
                <a:solidFill>
                  <a:schemeClr val="tx1"/>
                </a:solidFill>
              </a:rPr>
              <a:t>Write an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page </a:t>
            </a:r>
            <a:r>
              <a:rPr lang="en-US" sz="5400" b="1" dirty="0" smtClean="0">
                <a:solidFill>
                  <a:schemeClr val="tx1"/>
                </a:solidFill>
              </a:rPr>
              <a:t>containing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some text </a:t>
            </a:r>
            <a:r>
              <a:rPr lang="en-US" sz="5400" b="1" dirty="0" smtClean="0">
                <a:solidFill>
                  <a:schemeClr val="tx1"/>
                </a:solidFill>
              </a:rPr>
              <a:t>and a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textbox.</a:t>
            </a:r>
          </a:p>
          <a:p>
            <a:pPr marL="0" indent="0" algn="l" fontAlgn="base">
              <a:buNone/>
            </a:pPr>
            <a:endParaRPr lang="en-US" sz="5400" b="1" dirty="0" smtClean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dirty="0" smtClean="0">
                <a:solidFill>
                  <a:schemeClr val="tx1"/>
                </a:solidFill>
              </a:rPr>
              <a:t>As the user presses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“+”</a:t>
            </a:r>
            <a:r>
              <a:rPr lang="en-US" sz="5400" b="1" dirty="0" smtClean="0">
                <a:solidFill>
                  <a:schemeClr val="tx1"/>
                </a:solidFill>
              </a:rPr>
              <a:t> in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textbox</a:t>
            </a:r>
            <a:r>
              <a:rPr lang="en-US" sz="5400" b="1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err="1" smtClean="0">
                <a:solidFill>
                  <a:srgbClr val="00B050"/>
                </a:solidFill>
              </a:rPr>
              <a:t>textsize</a:t>
            </a:r>
            <a:r>
              <a:rPr lang="en-US" sz="5400" b="1" dirty="0" smtClean="0">
                <a:solidFill>
                  <a:schemeClr val="tx1"/>
                </a:solidFill>
              </a:rPr>
              <a:t> should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increase </a:t>
            </a:r>
            <a:r>
              <a:rPr lang="en-US" sz="5400" b="1" dirty="0" smtClean="0">
                <a:solidFill>
                  <a:schemeClr val="tx1"/>
                </a:solidFill>
              </a:rPr>
              <a:t>and if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“-” </a:t>
            </a:r>
            <a:r>
              <a:rPr lang="en-US" sz="5400" b="1" dirty="0" smtClean="0">
                <a:solidFill>
                  <a:schemeClr val="tx1"/>
                </a:solidFill>
              </a:rPr>
              <a:t>is pressed </a:t>
            </a:r>
            <a:r>
              <a:rPr lang="en-US" sz="5400" b="1" dirty="0" err="1" smtClean="0">
                <a:solidFill>
                  <a:srgbClr val="00B050"/>
                </a:solidFill>
              </a:rPr>
              <a:t>textsize</a:t>
            </a:r>
            <a:r>
              <a:rPr lang="en-US" sz="5400" b="1" dirty="0" smtClean="0">
                <a:solidFill>
                  <a:schemeClr val="tx1"/>
                </a:solidFill>
              </a:rPr>
              <a:t> should </a:t>
            </a:r>
            <a:r>
              <a:rPr lang="en-US" sz="5400" b="1" dirty="0" smtClean="0">
                <a:solidFill>
                  <a:schemeClr val="accent3"/>
                </a:solidFill>
              </a:rPr>
              <a:t>decrease</a:t>
            </a:r>
            <a:r>
              <a:rPr lang="en-US" sz="54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2319446" y="3345357"/>
            <a:ext cx="19693053" cy="7761248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153888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 smtClean="0">
                <a:solidFill>
                  <a:schemeClr val="bg1"/>
                </a:solidFill>
              </a:rPr>
              <a:t>DOM LEVEL 0 EVENT HANDLING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5530986" y="143702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DOM Event Handler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4140428"/>
            <a:ext cx="21700273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 smtClean="0">
                <a:solidFill>
                  <a:schemeClr val="tx1"/>
                </a:solidFill>
              </a:rPr>
              <a:t>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 handling </a:t>
            </a:r>
            <a:r>
              <a:rPr lang="en-US" sz="5400" dirty="0" smtClean="0">
                <a:solidFill>
                  <a:schemeClr val="tx1"/>
                </a:solidFill>
              </a:rPr>
              <a:t>approach that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we’ve used </a:t>
            </a:r>
            <a:r>
              <a:rPr lang="en-US" sz="5400" dirty="0" smtClean="0">
                <a:solidFill>
                  <a:schemeClr val="tx1"/>
                </a:solidFill>
              </a:rPr>
              <a:t>is the </a:t>
            </a:r>
            <a:r>
              <a:rPr lang="en-US" sz="5400" b="1" dirty="0" smtClean="0">
                <a:solidFill>
                  <a:srgbClr val="00B050"/>
                </a:solidFill>
              </a:rPr>
              <a:t>simplest</a:t>
            </a:r>
            <a:r>
              <a:rPr lang="en-US" sz="5400" dirty="0" smtClean="0">
                <a:solidFill>
                  <a:schemeClr val="tx1"/>
                </a:solidFill>
              </a:rPr>
              <a:t> way of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defining an event </a:t>
            </a:r>
            <a:r>
              <a:rPr lang="en-US" sz="5400" dirty="0" smtClean="0">
                <a:solidFill>
                  <a:schemeClr val="tx1"/>
                </a:solidFill>
              </a:rPr>
              <a:t>but is </a:t>
            </a:r>
            <a:r>
              <a:rPr lang="en-US" sz="5400" b="1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highly discouraged </a:t>
            </a:r>
            <a:r>
              <a:rPr lang="en-US" sz="5400" dirty="0" smtClean="0">
                <a:solidFill>
                  <a:schemeClr val="tx1"/>
                </a:solidFill>
              </a:rPr>
              <a:t>because it is </a:t>
            </a:r>
            <a:r>
              <a:rPr lang="en-US" sz="5400" b="1" dirty="0" smtClean="0">
                <a:solidFill>
                  <a:schemeClr val="accent3"/>
                </a:solidFill>
              </a:rPr>
              <a:t>very inflexible</a:t>
            </a:r>
            <a:r>
              <a:rPr lang="en-US" sz="5400" dirty="0" smtClean="0">
                <a:solidFill>
                  <a:schemeClr val="tx1"/>
                </a:solidFill>
              </a:rPr>
              <a:t> and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it mixes the structure of the page </a:t>
            </a:r>
            <a:r>
              <a:rPr lang="en-US" sz="5400" dirty="0" smtClean="0">
                <a:solidFill>
                  <a:schemeClr val="tx1"/>
                </a:solidFill>
              </a:rPr>
              <a:t>with it’s </a:t>
            </a:r>
            <a:r>
              <a:rPr lang="en-US" sz="5400" b="1" dirty="0" smtClean="0">
                <a:solidFill>
                  <a:srgbClr val="FFC000"/>
                </a:solidFill>
              </a:rPr>
              <a:t>functionality</a:t>
            </a:r>
            <a:r>
              <a:rPr lang="en-US" sz="5400" dirty="0" smtClean="0">
                <a:solidFill>
                  <a:schemeClr val="tx1"/>
                </a:solidFill>
              </a:rPr>
              <a:t> i.e it mixes </a:t>
            </a:r>
            <a:r>
              <a:rPr lang="en-US" sz="5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with JavaScript</a:t>
            </a:r>
            <a:r>
              <a:rPr lang="en-US" sz="5400" dirty="0" smtClean="0">
                <a:solidFill>
                  <a:schemeClr val="accent3"/>
                </a:solidFill>
              </a:rPr>
              <a:t>.</a:t>
            </a:r>
          </a:p>
          <a:p>
            <a:pPr lvl="0" algn="l"/>
            <a:endParaRPr lang="en-IN" sz="5400" dirty="0" smtClean="0"/>
          </a:p>
          <a:p>
            <a:pPr algn="l" fontAlgn="base"/>
            <a:r>
              <a:rPr lang="en-US" sz="5400" dirty="0" smtClean="0">
                <a:solidFill>
                  <a:schemeClr val="tx1"/>
                </a:solidFill>
              </a:rPr>
              <a:t>Thus it is not suitable for practical application.</a:t>
            </a:r>
          </a:p>
          <a:p>
            <a:pPr algn="l" fontAlgn="base"/>
            <a:endParaRPr lang="en-US" sz="5400" dirty="0" smtClean="0">
              <a:solidFill>
                <a:schemeClr val="tx1"/>
              </a:solidFill>
            </a:endParaRPr>
          </a:p>
          <a:p>
            <a:pPr algn="l" fontAlgn="base"/>
            <a:r>
              <a:rPr lang="en-US" sz="5400" dirty="0" smtClean="0">
                <a:solidFill>
                  <a:schemeClr val="tx1"/>
                </a:solidFill>
              </a:rPr>
              <a:t>To overcome this problem we use </a:t>
            </a:r>
            <a:r>
              <a:rPr lang="en-US" sz="5400" b="1" dirty="0" smtClean="0">
                <a:solidFill>
                  <a:schemeClr val="accent3"/>
                </a:solidFill>
              </a:rPr>
              <a:t>DOM based event handling.</a:t>
            </a:r>
          </a:p>
          <a:p>
            <a:pPr algn="l" fontAlgn="base"/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379744" y="2456736"/>
            <a:ext cx="9993856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691972" y="1097280"/>
            <a:ext cx="931537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For DOM Event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073483" y="2456736"/>
            <a:ext cx="8933860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Rectangle 6"/>
          <p:cNvSpPr/>
          <p:nvPr/>
        </p:nvSpPr>
        <p:spPr>
          <a:xfrm>
            <a:off x="1239922" y="3062133"/>
            <a:ext cx="61398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5400" dirty="0" smtClean="0">
                <a:latin typeface="Calibri" pitchFamily="34" charset="0"/>
                <a:cs typeface="Calibri" pitchFamily="34" charset="0"/>
              </a:rPr>
              <a:t>It is a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2 step process</a:t>
            </a:r>
            <a:r>
              <a:rPr lang="en-IN" sz="5400" dirty="0" smtClean="0">
                <a:latin typeface="Calibri" pitchFamily="34" charset="0"/>
                <a:cs typeface="Calibri" pitchFamily="34" charset="0"/>
              </a:rPr>
              <a:t>:</a:t>
            </a:r>
            <a:endParaRPr lang="en-IN" sz="5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8582" y="7694350"/>
            <a:ext cx="47965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/>
            <a:r>
              <a:rPr lang="en-IN" sz="5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Get the element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081719" y="7004085"/>
            <a:ext cx="59207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IN" sz="5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Assign a </a:t>
            </a:r>
            <a:r>
              <a:rPr lang="en-IN" sz="54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handler</a:t>
            </a:r>
            <a:r>
              <a:rPr lang="en-IN" sz="5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to the property </a:t>
            </a:r>
            <a:r>
              <a:rPr lang="en-IN" sz="5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on</a:t>
            </a:r>
            <a:r>
              <a:rPr lang="en-IN" sz="54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event</a:t>
            </a:r>
            <a:endParaRPr lang="en-IN" sz="5400" i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02205" y="6530154"/>
            <a:ext cx="6356195" cy="3600000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898839" y="6548742"/>
            <a:ext cx="6356195" cy="3600000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23660" y="5029200"/>
            <a:ext cx="772647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800" b="1" i="0" u="none" strike="noStrike" cap="none" spc="0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1</a:t>
            </a:r>
            <a:endParaRPr kumimoji="0" lang="en-IN" sz="8800" b="1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565880" y="5021580"/>
            <a:ext cx="772646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8800" b="1" dirty="0" smtClean="0">
                <a:solidFill>
                  <a:schemeClr val="accent3"/>
                </a:solidFill>
              </a:rPr>
              <a:t>2</a:t>
            </a:r>
            <a:endParaRPr kumimoji="0" lang="en-IN" sz="8800" b="1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 animBg="1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673863" y="821372"/>
            <a:ext cx="366799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696165" y="2180828"/>
            <a:ext cx="3645690" cy="1588"/>
          </a:xfrm>
          <a:prstGeom prst="line">
            <a:avLst/>
          </a:prstGeom>
          <a:noFill/>
          <a:ln w="104775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892126" y="3874085"/>
            <a:ext cx="2176213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&lt;body&gt;</a:t>
            </a:r>
          </a:p>
          <a:p>
            <a:pPr marL="0" indent="0" algn="l" fontAlgn="base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. . . .</a:t>
            </a:r>
          </a:p>
          <a:p>
            <a:pPr marL="0" indent="0" algn="l" fontAlgn="base">
              <a:buNone/>
            </a:pPr>
            <a:r>
              <a:rPr lang="en-IN" sz="5400" dirty="0" smtClean="0">
                <a:solidFill>
                  <a:srgbClr val="FFFF00"/>
                </a:solidFill>
              </a:rPr>
              <a:t>&lt;input id="</a:t>
            </a:r>
            <a:r>
              <a:rPr lang="en-IN" sz="5400" dirty="0" err="1" smtClean="0">
                <a:solidFill>
                  <a:srgbClr val="FFFF00"/>
                </a:solidFill>
              </a:rPr>
              <a:t>myElement</a:t>
            </a:r>
            <a:r>
              <a:rPr lang="en-IN" sz="5400" dirty="0" smtClean="0">
                <a:solidFill>
                  <a:srgbClr val="FFFF00"/>
                </a:solidFill>
              </a:rPr>
              <a:t>" type="button" value="Press me"/&gt;</a:t>
            </a:r>
          </a:p>
          <a:p>
            <a:pPr marL="0" indent="0" algn="l" fontAlgn="base">
              <a:buNone/>
            </a:pPr>
            <a:r>
              <a:rPr lang="en-IN" sz="5400" dirty="0" smtClean="0">
                <a:solidFill>
                  <a:srgbClr val="00B0F0"/>
                </a:solidFill>
              </a:rPr>
              <a:t>&lt;script&gt;</a:t>
            </a:r>
          </a:p>
          <a:p>
            <a:pPr marL="0" indent="0" algn="l" fontAlgn="base">
              <a:buNone/>
            </a:pPr>
            <a:r>
              <a:rPr lang="en-IN" sz="54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document.getElementById</a:t>
            </a:r>
            <a:r>
              <a:rPr lang="en-IN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</a:t>
            </a:r>
            <a:r>
              <a:rPr lang="en-IN" sz="54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myElement</a:t>
            </a:r>
            <a:r>
              <a:rPr lang="en-IN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').</a:t>
            </a:r>
            <a:r>
              <a:rPr lang="en-IN" sz="54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IN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=show;</a:t>
            </a:r>
          </a:p>
          <a:p>
            <a:pPr marL="0" indent="0" algn="l" fontAlgn="base">
              <a:buNone/>
            </a:pPr>
            <a:r>
              <a:rPr lang="en-IN" sz="5400" dirty="0" smtClean="0">
                <a:solidFill>
                  <a:srgbClr val="00B0F0"/>
                </a:solidFill>
              </a:rPr>
              <a:t>&lt;/script&gt;</a:t>
            </a:r>
          </a:p>
          <a:p>
            <a:pPr marL="0" indent="0" algn="l" fontAlgn="base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. . .</a:t>
            </a:r>
          </a:p>
          <a:p>
            <a:pPr marL="0" indent="0" algn="l" fontAlgn="base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&lt;/body&gt;</a:t>
            </a:r>
            <a:endParaRPr lang="en-IN" sz="5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867366" y="821372"/>
            <a:ext cx="58320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Alternate Way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867366" y="2180828"/>
            <a:ext cx="588173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149765"/>
            <a:ext cx="21566459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Another way </a:t>
            </a:r>
            <a:r>
              <a:rPr lang="en-US" sz="5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to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directly assign </a:t>
            </a:r>
            <a:r>
              <a:rPr lang="en-US" sz="5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body </a:t>
            </a:r>
            <a:r>
              <a:rPr lang="en-US" sz="5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the </a:t>
            </a:r>
            <a:r>
              <a:rPr lang="en-US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r>
              <a:rPr lang="en-US" sz="54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r>
              <a:rPr lang="en-US" sz="54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</a:p>
          <a:p>
            <a:pPr algn="l" fontAlgn="base"/>
            <a:endParaRPr lang="en-IN" sz="5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 algn="l">
              <a:buNone/>
            </a:pPr>
            <a:endParaRPr lang="en-US" sz="5400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x; </a:t>
            </a:r>
          </a:p>
          <a:p>
            <a:pPr marL="0" indent="0" algn="l">
              <a:buNone/>
            </a:pP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x=</a:t>
            </a:r>
            <a:r>
              <a:rPr lang="en-IN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document.getElementById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</a:t>
            </a:r>
            <a:r>
              <a:rPr lang="en-IN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myElement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');</a:t>
            </a:r>
          </a:p>
          <a:p>
            <a:pPr marL="0" indent="0" algn="l">
              <a:buNone/>
            </a:pPr>
            <a:r>
              <a:rPr lang="en-IN" sz="5400" b="1" i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x.onclick</a:t>
            </a:r>
            <a:r>
              <a:rPr lang="en-IN" sz="54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=function( )</a:t>
            </a:r>
          </a:p>
          <a:p>
            <a:pPr marL="0" indent="0" algn="l">
              <a:buNone/>
            </a:pPr>
            <a:r>
              <a:rPr lang="en-US" sz="54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 algn="l">
              <a:buNone/>
            </a:pPr>
            <a:r>
              <a:rPr lang="en-US" sz="5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//some code</a:t>
            </a:r>
          </a:p>
          <a:p>
            <a:pPr marL="0" indent="0" algn="l">
              <a:buNone/>
            </a:pPr>
            <a:r>
              <a:rPr lang="en-US" sz="54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IN" sz="5400" b="1" i="1" dirty="0" smtClean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789626" y="821372"/>
            <a:ext cx="1133836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With MouseEvents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588908" y="2180828"/>
            <a:ext cx="11851600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941195" y="3439691"/>
            <a:ext cx="2156645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 smtClean="0">
                <a:solidFill>
                  <a:schemeClr val="tx1"/>
                </a:solidFill>
              </a:rPr>
              <a:t>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 most popular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mouse events </a:t>
            </a:r>
            <a:r>
              <a:rPr lang="en-US" sz="5400" dirty="0" smtClean="0">
                <a:solidFill>
                  <a:schemeClr val="tx1"/>
                </a:solidFill>
              </a:rPr>
              <a:t>are :</a:t>
            </a:r>
          </a:p>
          <a:p>
            <a:pPr algn="l" fontAlgn="base"/>
            <a:endParaRPr lang="en-US" sz="5400" dirty="0" smtClean="0">
              <a:solidFill>
                <a:schemeClr val="accent3"/>
              </a:solidFill>
            </a:endParaRPr>
          </a:p>
          <a:p>
            <a:pPr marL="514350" indent="-514350" algn="l" fontAlgn="base">
              <a:buAutoNum type="arabicPeriod"/>
            </a:pPr>
            <a:r>
              <a:rPr lang="en-US" sz="5400" b="1" dirty="0" smtClean="0">
                <a:solidFill>
                  <a:schemeClr val="accent3"/>
                </a:solidFill>
              </a:rPr>
              <a:t>mouseover</a:t>
            </a:r>
          </a:p>
          <a:p>
            <a:pPr marL="514350" indent="-514350" algn="l" fontAlgn="base">
              <a:buAutoNum type="arabicPeriod"/>
            </a:pPr>
            <a:endParaRPr lang="en-US" sz="5400" b="1" dirty="0" smtClean="0">
              <a:solidFill>
                <a:schemeClr val="accent3"/>
              </a:solidFill>
            </a:endParaRPr>
          </a:p>
          <a:p>
            <a:pPr marL="514350" indent="-514350" algn="l" fontAlgn="base">
              <a:buAutoNum type="arabicPeriod"/>
            </a:pPr>
            <a:r>
              <a:rPr lang="en-US" sz="5400" b="1" dirty="0" smtClean="0">
                <a:solidFill>
                  <a:schemeClr val="accent3"/>
                </a:solidFill>
              </a:rPr>
              <a:t>mouseout</a:t>
            </a:r>
          </a:p>
          <a:p>
            <a:pPr algn="l" fontAlgn="base"/>
            <a:endParaRPr lang="en-IN" sz="5400" dirty="0" smtClean="0"/>
          </a:p>
          <a:p>
            <a:pPr marL="0" indent="0" algn="l" fontAlgn="base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These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events</a:t>
            </a:r>
            <a:r>
              <a:rPr lang="en-US" sz="5400" dirty="0" smtClean="0">
                <a:solidFill>
                  <a:schemeClr val="tx1"/>
                </a:solidFill>
              </a:rPr>
              <a:t> are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triggered</a:t>
            </a:r>
            <a:r>
              <a:rPr lang="en-US" sz="5400" dirty="0" smtClean="0">
                <a:solidFill>
                  <a:schemeClr val="tx1"/>
                </a:solidFill>
              </a:rPr>
              <a:t> when the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visitor moves the mouse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on </a:t>
            </a:r>
            <a:r>
              <a:rPr lang="en-US" sz="5400" dirty="0" smtClean="0">
                <a:solidFill>
                  <a:schemeClr val="tx1"/>
                </a:solidFill>
              </a:rPr>
              <a:t>or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of</a:t>
            </a:r>
            <a:r>
              <a:rPr lang="en-US" sz="5400" dirty="0" smtClean="0">
                <a:solidFill>
                  <a:schemeClr val="tx1"/>
                </a:solidFill>
              </a:rPr>
              <a:t>f a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particular element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  <a:endParaRPr lang="en-IN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4774" y="782173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778137" y="2139400"/>
            <a:ext cx="507166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/>
          <p:cNvSpPr/>
          <p:nvPr/>
        </p:nvSpPr>
        <p:spPr>
          <a:xfrm>
            <a:off x="869795" y="3487847"/>
            <a:ext cx="2156645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US" sz="5400" b="1" dirty="0" smtClean="0">
                <a:solidFill>
                  <a:schemeClr val="tx1"/>
                </a:solidFill>
              </a:rPr>
              <a:t>For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page </a:t>
            </a:r>
            <a:r>
              <a:rPr lang="en-US" sz="5400" b="1" dirty="0" smtClean="0">
                <a:solidFill>
                  <a:schemeClr val="tx1"/>
                </a:solidFill>
              </a:rPr>
              <a:t>shown , write the </a:t>
            </a:r>
            <a:r>
              <a:rPr lang="en-US" sz="5400" b="1" dirty="0" smtClean="0">
                <a:solidFill>
                  <a:srgbClr val="FFC000"/>
                </a:solidFill>
              </a:rPr>
              <a:t>JS Code </a:t>
            </a:r>
            <a:r>
              <a:rPr lang="en-US" sz="5400" b="1" dirty="0" smtClean="0">
                <a:solidFill>
                  <a:schemeClr val="tx1"/>
                </a:solidFill>
              </a:rPr>
              <a:t>such that when the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mouse is over the div </a:t>
            </a:r>
            <a:r>
              <a:rPr lang="en-US" sz="5400" b="1" dirty="0" smtClean="0">
                <a:solidFill>
                  <a:schemeClr val="tx1"/>
                </a:solidFill>
              </a:rPr>
              <a:t>, its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color</a:t>
            </a:r>
            <a:r>
              <a:rPr lang="en-US" sz="5400" b="1" dirty="0" smtClean="0">
                <a:solidFill>
                  <a:schemeClr val="tx1"/>
                </a:solidFill>
              </a:rPr>
              <a:t> becomes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red</a:t>
            </a:r>
            <a:r>
              <a:rPr lang="en-US" sz="5400" b="1" dirty="0" smtClean="0">
                <a:solidFill>
                  <a:schemeClr val="tx1"/>
                </a:solidFill>
              </a:rPr>
              <a:t> and </a:t>
            </a:r>
            <a:r>
              <a:rPr lang="en-US" sz="5400" b="1" dirty="0" smtClean="0">
                <a:solidFill>
                  <a:schemeClr val="accent3"/>
                </a:solidFill>
              </a:rPr>
              <a:t>bold</a:t>
            </a:r>
            <a:r>
              <a:rPr lang="en-US" sz="5400" b="1" dirty="0" smtClean="0">
                <a:solidFill>
                  <a:schemeClr val="tx1"/>
                </a:solidFill>
              </a:rPr>
              <a:t> and when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mouse moves out of the div </a:t>
            </a:r>
            <a:r>
              <a:rPr lang="en-US" sz="5400" b="1" dirty="0" smtClean="0">
                <a:solidFill>
                  <a:schemeClr val="tx1"/>
                </a:solidFill>
              </a:rPr>
              <a:t>, its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color</a:t>
            </a:r>
            <a:r>
              <a:rPr lang="en-US" sz="5400" b="1" dirty="0" smtClean="0">
                <a:solidFill>
                  <a:schemeClr val="tx1"/>
                </a:solidFill>
              </a:rPr>
              <a:t> becomes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black</a:t>
            </a:r>
            <a:r>
              <a:rPr lang="en-US" sz="5400" b="1" dirty="0" smtClean="0">
                <a:solidFill>
                  <a:schemeClr val="tx1"/>
                </a:solidFill>
              </a:rPr>
              <a:t> and </a:t>
            </a:r>
            <a:r>
              <a:rPr lang="en-US" sz="5400" b="1" dirty="0" smtClean="0">
                <a:solidFill>
                  <a:schemeClr val="accent3"/>
                </a:solidFill>
              </a:rPr>
              <a:t>normal </a:t>
            </a:r>
            <a:endParaRPr lang="en-US" sz="5400" b="1" dirty="0" smtClean="0">
              <a:solidFill>
                <a:schemeClr val="accent3"/>
              </a:solidFill>
            </a:endParaRPr>
          </a:p>
          <a:p>
            <a:pPr marL="0" indent="0" fontAlgn="base">
              <a:buNone/>
            </a:pPr>
            <a:endParaRPr lang="en-US" sz="5400" b="1" dirty="0" smtClean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endParaRPr lang="en-US" sz="5400" b="1" u="sng" dirty="0" smtClean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9795" y="3144644"/>
            <a:ext cx="21566459" cy="341227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4774" y="782173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778137" y="2139400"/>
            <a:ext cx="507166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/>
          <p:cNvSpPr/>
          <p:nvPr/>
        </p:nvSpPr>
        <p:spPr>
          <a:xfrm>
            <a:off x="869795" y="3487847"/>
            <a:ext cx="2156645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US" sz="5400" b="1" dirty="0" smtClean="0">
                <a:solidFill>
                  <a:schemeClr val="tx1"/>
                </a:solidFill>
              </a:rPr>
              <a:t>For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page </a:t>
            </a:r>
            <a:r>
              <a:rPr lang="en-US" sz="5400" b="1" dirty="0" smtClean="0">
                <a:solidFill>
                  <a:schemeClr val="tx1"/>
                </a:solidFill>
              </a:rPr>
              <a:t>shown , write the </a:t>
            </a:r>
            <a:r>
              <a:rPr lang="en-US" sz="5400" b="1" dirty="0" smtClean="0">
                <a:solidFill>
                  <a:srgbClr val="FFC000"/>
                </a:solidFill>
              </a:rPr>
              <a:t>JS Code </a:t>
            </a:r>
            <a:r>
              <a:rPr lang="en-US" sz="5400" b="1" dirty="0" smtClean="0">
                <a:solidFill>
                  <a:schemeClr val="tx1"/>
                </a:solidFill>
              </a:rPr>
              <a:t>such that the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image changes </a:t>
            </a:r>
            <a:r>
              <a:rPr lang="en-US" sz="5400" b="1" dirty="0" smtClean="0">
                <a:solidFill>
                  <a:schemeClr val="tx1"/>
                </a:solidFill>
              </a:rPr>
              <a:t>from </a:t>
            </a:r>
            <a:r>
              <a:rPr lang="en-US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joe_open</a:t>
            </a:r>
            <a:r>
              <a:rPr lang="en-US" sz="5400" b="1" dirty="0" smtClean="0">
                <a:solidFill>
                  <a:schemeClr val="tx1"/>
                </a:solidFill>
              </a:rPr>
              <a:t> to </a:t>
            </a:r>
            <a:r>
              <a:rPr lang="en-US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joe_blink</a:t>
            </a:r>
            <a:r>
              <a:rPr lang="en-US" sz="5400" b="1" dirty="0" smtClean="0">
                <a:solidFill>
                  <a:schemeClr val="tx1"/>
                </a:solidFill>
              </a:rPr>
              <a:t> and vice-versa when the </a:t>
            </a:r>
            <a:r>
              <a:rPr lang="en-US" sz="5400" b="1" dirty="0" smtClean="0">
                <a:solidFill>
                  <a:schemeClr val="accent3"/>
                </a:solidFill>
              </a:rPr>
              <a:t>mouse moves</a:t>
            </a:r>
            <a:r>
              <a:rPr lang="en-US" sz="5400" b="1" dirty="0" smtClean="0">
                <a:solidFill>
                  <a:schemeClr val="tx1"/>
                </a:solidFill>
              </a:rPr>
              <a:t>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over</a:t>
            </a:r>
            <a:r>
              <a:rPr lang="en-US" sz="5400" b="1" dirty="0" smtClean="0">
                <a:solidFill>
                  <a:schemeClr val="tx1"/>
                </a:solidFill>
              </a:rPr>
              <a:t> and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out</a:t>
            </a:r>
            <a:r>
              <a:rPr lang="en-US" sz="5400" b="1" dirty="0" smtClean="0">
                <a:solidFill>
                  <a:schemeClr val="tx1"/>
                </a:solidFill>
              </a:rPr>
              <a:t> of the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image</a:t>
            </a:r>
            <a:endParaRPr lang="en-US" sz="54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 fontAlgn="base">
              <a:buNone/>
            </a:pPr>
            <a:endParaRPr lang="en-US" sz="5400" b="1" dirty="0" smtClean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endParaRPr lang="en-US" sz="5400" b="1" u="sng" dirty="0" smtClean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9795" y="3144644"/>
            <a:ext cx="21566459" cy="341227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513</Words>
  <Application>Microsoft Macintosh PowerPoint</Application>
  <PresentationFormat>Custom</PresentationFormat>
  <Paragraphs>80</Paragraphs>
  <Slides>16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White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Sachin</cp:lastModifiedBy>
  <cp:revision>333</cp:revision>
  <dcterms:modified xsi:type="dcterms:W3CDTF">2020-07-28T08:51:42Z</dcterms:modified>
</cp:coreProperties>
</file>