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6" r:id="rId3"/>
    <p:sldId id="260" r:id="rId4"/>
    <p:sldId id="259" r:id="rId5"/>
    <p:sldId id="295" r:id="rId6"/>
    <p:sldId id="264" r:id="rId7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591" autoAdjust="0"/>
    <p:restoredTop sz="94704"/>
  </p:normalViewPr>
  <p:slideViewPr>
    <p:cSldViewPr snapToGrid="0" snapToObjects="1">
      <p:cViewPr varScale="1">
        <p:scale>
          <a:sx n="43" d="100"/>
          <a:sy n="43" d="100"/>
        </p:scale>
        <p:origin x="-1080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xmlns="" val="133609262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64131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041964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0" r:id="rId2"/>
    <p:sldLayoutId id="2147483654" r:id="rId3"/>
    <p:sldLayoutId id="2147483655" r:id="rId4"/>
    <p:sldLayoutId id="2147483652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5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505093"/>
            <a:ext cx="9258300" cy="3178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46"/>
          <p:cNvSpPr/>
          <p:nvPr/>
        </p:nvSpPr>
        <p:spPr>
          <a:xfrm>
            <a:off x="2150554" y="2453268"/>
            <a:ext cx="20082892" cy="86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7000" spc="-200" dirty="0" smtClean="0">
                <a:solidFill>
                  <a:srgbClr val="FFFFFF"/>
                </a:solidFill>
              </a:rPr>
              <a:t>The Modern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21000" b="1" spc="-200" dirty="0" smtClean="0">
                <a:solidFill>
                  <a:srgbClr val="FFFFFF"/>
                </a:solidFill>
              </a:rPr>
              <a:t>JAVASCRIPT</a:t>
            </a:r>
            <a:r>
              <a:rPr lang="en-US" sz="17000" spc="-200" dirty="0" smtClean="0">
                <a:solidFill>
                  <a:srgbClr val="FFFFFF"/>
                </a:solidFill>
              </a:rPr>
              <a:t> Course</a:t>
            </a:r>
            <a:endParaRPr sz="17000" spc="-200">
              <a:solidFill>
                <a:srgbClr val="FFFFFF"/>
              </a:solidFill>
            </a:endParaRPr>
          </a:p>
        </p:txBody>
      </p:sp>
      <p:pic>
        <p:nvPicPr>
          <p:cNvPr id="1026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56880" y="10069918"/>
            <a:ext cx="3419510" cy="341951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150554" y="1828800"/>
            <a:ext cx="20082892" cy="1683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 smtClean="0">
                <a:solidFill>
                  <a:srgbClr val="FFFFFF"/>
                </a:solidFill>
              </a:rPr>
              <a:t>WHAT WILL YOU LEARN</a:t>
            </a:r>
            <a:endParaRPr sz="10000" spc="-20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3153365" y="4254356"/>
            <a:ext cx="18077270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IN" sz="3200" dirty="0" smtClean="0">
                <a:solidFill>
                  <a:schemeClr val="bg1"/>
                </a:solidFill>
              </a:rPr>
              <a:t>Go from a </a:t>
            </a:r>
            <a:r>
              <a:rPr lang="en-IN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JavaScript beginner </a:t>
            </a:r>
            <a:r>
              <a:rPr lang="en-IN" sz="3200" dirty="0" smtClean="0">
                <a:solidFill>
                  <a:schemeClr val="bg1"/>
                </a:solidFill>
              </a:rPr>
              <a:t>to an </a:t>
            </a:r>
            <a:r>
              <a:rPr lang="en-IN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advanced JavaScript developer</a:t>
            </a:r>
            <a:r>
              <a:rPr lang="en-IN" sz="3200" dirty="0" smtClean="0">
                <a:solidFill>
                  <a:schemeClr val="bg1"/>
                </a:solidFill>
              </a:rPr>
              <a:t>.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52" name="Shape 52"/>
          <p:cNvSpPr/>
          <p:nvPr/>
        </p:nvSpPr>
        <p:spPr>
          <a:xfrm>
            <a:off x="3153365" y="8206370"/>
            <a:ext cx="4239040" cy="297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defRPr sz="2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Learn</a:t>
            </a:r>
            <a:r>
              <a:rPr lang="en-IN" sz="4400" dirty="0" smtClean="0">
                <a:solidFill>
                  <a:schemeClr val="bg1"/>
                </a:solidFill>
              </a:rPr>
              <a:t> and </a:t>
            </a:r>
            <a:r>
              <a:rPr lang="en-IN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understand</a:t>
            </a:r>
            <a:r>
              <a:rPr lang="en-IN" sz="4400" dirty="0" smtClean="0">
                <a:solidFill>
                  <a:schemeClr val="bg1"/>
                </a:solidFill>
              </a:rPr>
              <a:t> how </a:t>
            </a:r>
            <a:r>
              <a:rPr lang="en-IN" sz="4400" b="1" dirty="0" smtClean="0">
                <a:solidFill>
                  <a:srgbClr val="FFC000"/>
                </a:solidFill>
              </a:rPr>
              <a:t>JavaScript</a:t>
            </a:r>
            <a:r>
              <a:rPr lang="en-IN" sz="4400" dirty="0" smtClean="0">
                <a:solidFill>
                  <a:schemeClr val="bg1"/>
                </a:solidFill>
              </a:rPr>
              <a:t> really works.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54" name="Shape 54"/>
          <p:cNvSpPr/>
          <p:nvPr/>
        </p:nvSpPr>
        <p:spPr>
          <a:xfrm>
            <a:off x="9757150" y="8206370"/>
            <a:ext cx="4239041" cy="4468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defRPr sz="2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Learn</a:t>
            </a:r>
            <a:r>
              <a:rPr lang="en-IN" sz="4400" dirty="0" smtClean="0">
                <a:solidFill>
                  <a:schemeClr val="bg1"/>
                </a:solidFill>
              </a:rPr>
              <a:t> how to use </a:t>
            </a:r>
            <a:r>
              <a:rPr lang="en-IN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complex features </a:t>
            </a:r>
            <a:r>
              <a:rPr lang="en-IN" sz="4400" dirty="0" smtClean="0">
                <a:solidFill>
                  <a:schemeClr val="bg1"/>
                </a:solidFill>
              </a:rPr>
              <a:t>such as </a:t>
            </a:r>
            <a:r>
              <a:rPr lang="en-IN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objects</a:t>
            </a:r>
            <a:r>
              <a:rPr lang="en-IN" sz="4400" dirty="0" smtClean="0">
                <a:solidFill>
                  <a:schemeClr val="bg1"/>
                </a:solidFill>
              </a:rPr>
              <a:t>, </a:t>
            </a:r>
            <a:r>
              <a:rPr lang="en-IN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classes</a:t>
            </a:r>
            <a:r>
              <a:rPr lang="en-IN" sz="4400" dirty="0" smtClean="0">
                <a:solidFill>
                  <a:schemeClr val="bg1"/>
                </a:solidFill>
              </a:rPr>
              <a:t> and </a:t>
            </a:r>
            <a:r>
              <a:rPr lang="en-IN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functions.</a:t>
            </a:r>
            <a:endParaRPr sz="4400" b="1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16213085" y="8206370"/>
            <a:ext cx="4239040" cy="2234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defRPr sz="2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I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Practice </a:t>
            </a:r>
            <a:r>
              <a:rPr lang="en-IN" sz="4400" dirty="0" smtClean="0">
                <a:solidFill>
                  <a:schemeClr val="bg1"/>
                </a:solidFill>
              </a:rPr>
              <a:t>writing </a:t>
            </a:r>
            <a:r>
              <a:rPr lang="en-IN" sz="4400" b="1" dirty="0" smtClean="0">
                <a:solidFill>
                  <a:srgbClr val="FFC000"/>
                </a:solidFill>
              </a:rPr>
              <a:t>JavaScript</a:t>
            </a:r>
            <a:r>
              <a:rPr lang="en-IN" sz="4400" dirty="0" smtClean="0">
                <a:solidFill>
                  <a:schemeClr val="bg1"/>
                </a:solidFill>
              </a:rPr>
              <a:t> with a </a:t>
            </a:r>
            <a:r>
              <a:rPr lang="en-IN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en-IN" sz="4400" dirty="0" smtClean="0">
                <a:solidFill>
                  <a:schemeClr val="bg1"/>
                </a:solidFill>
              </a:rPr>
              <a:t>.</a:t>
            </a:r>
            <a:endParaRPr sz="4400">
              <a:solidFill>
                <a:schemeClr val="bg1"/>
              </a:solidFill>
            </a:endParaRPr>
          </a:p>
        </p:txBody>
      </p:sp>
      <p:sp>
        <p:nvSpPr>
          <p:cNvPr id="12" name="Shape 337"/>
          <p:cNvSpPr/>
          <p:nvPr/>
        </p:nvSpPr>
        <p:spPr>
          <a:xfrm>
            <a:off x="4776986" y="6499226"/>
            <a:ext cx="1106584" cy="1453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60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13" name="Shape 337"/>
          <p:cNvSpPr/>
          <p:nvPr/>
        </p:nvSpPr>
        <p:spPr>
          <a:xfrm>
            <a:off x="11500179" y="6499226"/>
            <a:ext cx="1106584" cy="1453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60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15" name="Shape 337"/>
          <p:cNvSpPr/>
          <p:nvPr/>
        </p:nvSpPr>
        <p:spPr>
          <a:xfrm>
            <a:off x="17644711" y="6499226"/>
            <a:ext cx="1106584" cy="1453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6000" spc="1504">
                <a:solidFill>
                  <a:srgbClr val="FFDB2C"/>
                </a:solidFill>
              </a:rPr>
              <a:t>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084899" y="4154566"/>
            <a:ext cx="20082892" cy="5539978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7200" spc="-200" dirty="0" smtClean="0">
                <a:solidFill>
                  <a:srgbClr val="FFFFFF"/>
                </a:solidFill>
              </a:rPr>
              <a:t> </a:t>
            </a:r>
            <a:r>
              <a:rPr lang="en-US" sz="7200" b="1" spc="-200" dirty="0" smtClean="0">
                <a:solidFill>
                  <a:srgbClr val="FFFF00"/>
                </a:solidFill>
              </a:rPr>
              <a:t>Basic knowledge </a:t>
            </a:r>
            <a:r>
              <a:rPr lang="en-US" sz="7200" spc="-200" dirty="0" smtClean="0">
                <a:solidFill>
                  <a:srgbClr val="FFFFFF"/>
                </a:solidFill>
              </a:rPr>
              <a:t>of any </a:t>
            </a:r>
            <a:r>
              <a:rPr lang="en-US" sz="7200" b="1" spc="-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programming language</a:t>
            </a:r>
            <a:r>
              <a:rPr lang="en-US" sz="7200" spc="-200" dirty="0" smtClean="0">
                <a:solidFill>
                  <a:srgbClr val="FFFFFF"/>
                </a:solidFill>
              </a:rPr>
              <a:t>.</a:t>
            </a: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7200" dirty="0" smtClean="0"/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lang="en-US" sz="7200" spc="-200" dirty="0" smtClean="0">
              <a:solidFill>
                <a:srgbClr val="FFFFFF"/>
              </a:solidFill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7200" spc="-200" dirty="0" smtClean="0">
                <a:solidFill>
                  <a:srgbClr val="FFFFFF"/>
                </a:solidFill>
              </a:rPr>
              <a:t> A </a:t>
            </a:r>
            <a:r>
              <a:rPr lang="en-US" sz="7200" b="1" spc="-200" dirty="0" smtClean="0">
                <a:solidFill>
                  <a:srgbClr val="00B0F0"/>
                </a:solidFill>
              </a:rPr>
              <a:t>basic underst</a:t>
            </a:r>
            <a:r>
              <a:rPr lang="en-US" sz="7200" spc="-200" dirty="0" smtClean="0">
                <a:solidFill>
                  <a:srgbClr val="00B0F0"/>
                </a:solidFill>
              </a:rPr>
              <a:t>anding </a:t>
            </a:r>
            <a:r>
              <a:rPr lang="en-US" sz="7200" spc="-200" dirty="0" smtClean="0">
                <a:solidFill>
                  <a:srgbClr val="FFFFFF"/>
                </a:solidFill>
              </a:rPr>
              <a:t>of </a:t>
            </a:r>
            <a:r>
              <a:rPr lang="en-US" sz="7200" b="1" spc="-200" dirty="0" smtClean="0">
                <a:solidFill>
                  <a:schemeClr val="accent3"/>
                </a:solidFill>
              </a:rPr>
              <a:t>HTML</a:t>
            </a:r>
            <a:r>
              <a:rPr lang="en-US" sz="7200" spc="-200" dirty="0" smtClean="0">
                <a:solidFill>
                  <a:srgbClr val="FFFFFF"/>
                </a:solidFill>
              </a:rPr>
              <a:t> and </a:t>
            </a:r>
            <a:r>
              <a:rPr lang="en-US" sz="7200" b="1" spc="-200" dirty="0" smtClean="0">
                <a:solidFill>
                  <a:schemeClr val="accent4"/>
                </a:solidFill>
              </a:rPr>
              <a:t>CSS</a:t>
            </a:r>
            <a:r>
              <a:rPr lang="en-US" sz="7200" spc="-200" dirty="0" smtClean="0">
                <a:solidFill>
                  <a:srgbClr val="FFFFFF"/>
                </a:solidFill>
              </a:rPr>
              <a:t>.</a:t>
            </a:r>
            <a:endParaRPr sz="7200" spc="-200">
              <a:solidFill>
                <a:srgbClr val="FFFFF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084899" y="1739590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Pre-Requisite</a:t>
            </a:r>
            <a:endParaRPr sz="9600" spc="891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/>
        </p:nvSpPr>
        <p:spPr>
          <a:xfrm>
            <a:off x="7263005" y="5047246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12424935" y="5047246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17621631" y="5047246"/>
            <a:ext cx="4661293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2101075" y="5047246"/>
            <a:ext cx="4661294" cy="5978490"/>
          </a:xfrm>
          <a:prstGeom prst="roundRect">
            <a:avLst>
              <a:gd name="adj" fmla="val 4914"/>
            </a:avLst>
          </a:prstGeom>
          <a:solidFill>
            <a:srgbClr val="8299A9">
              <a:alpha val="31168"/>
            </a:srgbClr>
          </a:solidFill>
          <a:ln w="25400">
            <a:solidFill>
              <a:srgbClr val="404C55">
                <a:alpha val="31168"/>
              </a:srgbClr>
            </a:solidFill>
            <a:round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8573797" y="4452963"/>
            <a:ext cx="2039710" cy="231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8191532" y="4824226"/>
            <a:ext cx="2896626" cy="1288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FFF00"/>
                </a:solidFill>
              </a:rPr>
              <a:t>DOM</a:t>
            </a:r>
            <a:endParaRPr sz="4400" spc="3472" baseline="-3225">
              <a:solidFill>
                <a:srgbClr val="FFFF00"/>
              </a:solidFill>
            </a:endParaRPr>
          </a:p>
        </p:txBody>
      </p:sp>
      <p:sp>
        <p:nvSpPr>
          <p:cNvPr id="657" name="Shape 657"/>
          <p:cNvSpPr/>
          <p:nvPr/>
        </p:nvSpPr>
        <p:spPr>
          <a:xfrm flipH="1">
            <a:off x="3411867" y="4452963"/>
            <a:ext cx="2039710" cy="231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2101075" y="4761444"/>
            <a:ext cx="4661294" cy="1288365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FFF00"/>
                </a:solidFill>
              </a:rPr>
              <a:t>Basics</a:t>
            </a:r>
            <a:endParaRPr sz="4400" spc="3472" baseline="-3225">
              <a:solidFill>
                <a:srgbClr val="FFFF00"/>
              </a:solidFill>
            </a:endParaRPr>
          </a:p>
        </p:txBody>
      </p:sp>
      <p:sp>
        <p:nvSpPr>
          <p:cNvPr id="659" name="Shape 659"/>
          <p:cNvSpPr/>
          <p:nvPr/>
        </p:nvSpPr>
        <p:spPr>
          <a:xfrm flipH="1">
            <a:off x="18932422" y="4452963"/>
            <a:ext cx="2039710" cy="231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18943281" y="4787151"/>
            <a:ext cx="1901160" cy="1288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ecommerce-10"/>
                <a:ea typeface="linea-ecommerce-10"/>
                <a:cs typeface="linea-ecommerce-10"/>
                <a:sym typeface="linea-ecommerce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FFF00"/>
                </a:solidFill>
              </a:rPr>
              <a:t>Project</a:t>
            </a:r>
            <a:endParaRPr sz="4400" spc="3472" baseline="-3225">
              <a:solidFill>
                <a:srgbClr val="FFFF00"/>
              </a:solidFill>
            </a:endParaRPr>
          </a:p>
        </p:txBody>
      </p:sp>
      <p:sp>
        <p:nvSpPr>
          <p:cNvPr id="661" name="Shape 661"/>
          <p:cNvSpPr/>
          <p:nvPr/>
        </p:nvSpPr>
        <p:spPr>
          <a:xfrm flipH="1">
            <a:off x="13735727" y="4452963"/>
            <a:ext cx="2039710" cy="231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13771479" y="4672235"/>
            <a:ext cx="1963678" cy="1288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200" spc="3472" baseline="-3225">
                <a:solidFill>
                  <a:srgbClr val="FFDB2C"/>
                </a:solidFill>
                <a:latin typeface="linea-ecommerce-10"/>
                <a:ea typeface="linea-ecommerce-10"/>
                <a:cs typeface="linea-ecommerce-10"/>
                <a:sym typeface="linea-ecommerce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FFFF00"/>
                </a:solidFill>
              </a:rPr>
              <a:t>JQuery</a:t>
            </a:r>
            <a:endParaRPr sz="4400" spc="3472" baseline="-3225">
              <a:solidFill>
                <a:srgbClr val="FFFF00"/>
              </a:solidFill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781689" y="670637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5600" spc="-112" dirty="0" smtClean="0">
                <a:solidFill>
                  <a:srgbClr val="FFFFFF"/>
                </a:solidFill>
              </a:rPr>
              <a:t>What We Will Cover In This Course</a:t>
            </a:r>
            <a:endParaRPr sz="5600" spc="-112">
              <a:solidFill>
                <a:srgbClr val="FFFFFF"/>
              </a:solidFill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2074118" y="7210702"/>
            <a:ext cx="4756276" cy="2843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2800" dirty="0" smtClean="0">
                <a:solidFill>
                  <a:schemeClr val="bg1"/>
                </a:solidFill>
              </a:rPr>
              <a:t>All the </a:t>
            </a:r>
            <a:r>
              <a:rPr lang="en-IN" sz="2800" b="1" dirty="0" smtClean="0">
                <a:solidFill>
                  <a:srgbClr val="FFC000"/>
                </a:solidFill>
              </a:rPr>
              <a:t>JavaScript </a:t>
            </a:r>
            <a:r>
              <a:rPr lang="en-IN" sz="2800" dirty="0" smtClean="0">
                <a:solidFill>
                  <a:schemeClr val="bg1"/>
                </a:solidFill>
              </a:rPr>
              <a:t>fundamentals: things like </a:t>
            </a:r>
            <a:r>
              <a:rPr lang="en-I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variables</a:t>
            </a:r>
            <a:r>
              <a:rPr lang="en-IN" sz="2800" dirty="0" smtClean="0">
                <a:solidFill>
                  <a:schemeClr val="bg1"/>
                </a:solidFill>
              </a:rPr>
              <a:t>, </a:t>
            </a:r>
            <a:r>
              <a:rPr lang="en-IN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types</a:t>
            </a:r>
            <a:r>
              <a:rPr lang="en-IN" sz="2800" dirty="0" smtClean="0">
                <a:solidFill>
                  <a:schemeClr val="bg1"/>
                </a:solidFill>
              </a:rPr>
              <a:t>, </a:t>
            </a:r>
            <a:r>
              <a:rPr lang="en-IN" sz="2800" b="1" dirty="0" smtClean="0">
                <a:solidFill>
                  <a:srgbClr val="00B0F0"/>
                </a:solidFill>
              </a:rPr>
              <a:t>if/else</a:t>
            </a:r>
            <a:r>
              <a:rPr lang="en-IN" sz="2800" dirty="0" smtClean="0">
                <a:solidFill>
                  <a:schemeClr val="bg1"/>
                </a:solidFill>
              </a:rPr>
              <a:t> </a:t>
            </a:r>
            <a:r>
              <a:rPr lang="en-IN" sz="2800" b="1" dirty="0" smtClean="0">
                <a:solidFill>
                  <a:srgbClr val="00B0F0"/>
                </a:solidFill>
              </a:rPr>
              <a:t>statements</a:t>
            </a:r>
            <a:r>
              <a:rPr lang="en-IN" sz="2800" dirty="0" smtClean="0">
                <a:solidFill>
                  <a:schemeClr val="bg1"/>
                </a:solidFill>
              </a:rPr>
              <a:t>, </a:t>
            </a:r>
            <a:r>
              <a:rPr lang="en-I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loops</a:t>
            </a:r>
            <a:r>
              <a:rPr lang="en-IN" sz="2800" dirty="0" smtClean="0">
                <a:solidFill>
                  <a:schemeClr val="bg1"/>
                </a:solidFill>
              </a:rPr>
              <a:t>, </a:t>
            </a:r>
            <a:r>
              <a:rPr lang="en-IN" sz="2800" b="1" dirty="0" smtClean="0">
                <a:solidFill>
                  <a:srgbClr val="FFFF00"/>
                </a:solidFill>
              </a:rPr>
              <a:t>functions</a:t>
            </a:r>
            <a:r>
              <a:rPr lang="en-IN" sz="2800" dirty="0" smtClean="0">
                <a:solidFill>
                  <a:schemeClr val="bg1"/>
                </a:solidFill>
              </a:rPr>
              <a:t>, </a:t>
            </a:r>
            <a:r>
              <a:rPr lang="en-IN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</a:t>
            </a:r>
            <a:r>
              <a:rPr lang="en-IN" sz="2800" dirty="0" smtClean="0">
                <a:solidFill>
                  <a:schemeClr val="bg1"/>
                </a:solidFill>
              </a:rPr>
              <a:t>, </a:t>
            </a:r>
            <a:r>
              <a:rPr lang="en-IN" sz="2800" b="1" dirty="0" smtClean="0">
                <a:solidFill>
                  <a:srgbClr val="92D050"/>
                </a:solidFill>
              </a:rPr>
              <a:t>arrays</a:t>
            </a:r>
            <a:r>
              <a:rPr lang="en-IN" sz="2800" dirty="0" smtClean="0">
                <a:solidFill>
                  <a:schemeClr val="bg1"/>
                </a:solidFill>
              </a:rPr>
              <a:t>, and </a:t>
            </a:r>
            <a:r>
              <a:rPr lang="en-IN" sz="2800" b="1" dirty="0" smtClean="0">
                <a:solidFill>
                  <a:srgbClr val="FFC000"/>
                </a:solidFill>
              </a:rPr>
              <a:t>new features </a:t>
            </a:r>
            <a:r>
              <a:rPr lang="en-IN" sz="2800" dirty="0" smtClean="0">
                <a:solidFill>
                  <a:schemeClr val="bg1"/>
                </a:solidFill>
              </a:rPr>
              <a:t>of </a:t>
            </a:r>
            <a:r>
              <a:rPr lang="en-I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ES6</a:t>
            </a:r>
            <a:endParaRPr sz="2800" b="1">
              <a:solidFill>
                <a:schemeClr val="accent1">
                  <a:lumMod val="60000"/>
                  <a:lumOff val="40000"/>
                </a:schemeClr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7560531" y="7322211"/>
            <a:ext cx="4006935" cy="1895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2800" dirty="0" smtClean="0">
                <a:solidFill>
                  <a:schemeClr val="bg1"/>
                </a:solidFill>
              </a:rPr>
              <a:t>How to make </a:t>
            </a:r>
            <a:r>
              <a:rPr lang="en-IN" sz="2800" b="1" dirty="0" smtClean="0">
                <a:solidFill>
                  <a:srgbClr val="FFC000"/>
                </a:solidFill>
              </a:rPr>
              <a:t>JavaScript</a:t>
            </a:r>
            <a:r>
              <a:rPr lang="en-IN" sz="2800" dirty="0" smtClean="0">
                <a:solidFill>
                  <a:schemeClr val="bg1"/>
                </a:solidFill>
              </a:rPr>
              <a:t> code </a:t>
            </a:r>
            <a:r>
              <a:rPr lang="en-I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interact </a:t>
            </a:r>
            <a:r>
              <a:rPr lang="en-IN" sz="2800" dirty="0" smtClean="0">
                <a:solidFill>
                  <a:schemeClr val="bg1"/>
                </a:solidFill>
              </a:rPr>
              <a:t>with </a:t>
            </a:r>
            <a:r>
              <a:rPr lang="en-I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web  pages:</a:t>
            </a:r>
            <a:r>
              <a:rPr lang="en-IN" sz="2800" dirty="0" smtClean="0">
                <a:solidFill>
                  <a:schemeClr val="bg1"/>
                </a:solidFill>
              </a:rPr>
              <a:t> </a:t>
            </a:r>
            <a:r>
              <a:rPr lang="en-I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IN" sz="2800" dirty="0" smtClean="0">
                <a:solidFill>
                  <a:schemeClr val="bg1"/>
                </a:solidFill>
              </a:rPr>
              <a:t> </a:t>
            </a:r>
            <a:r>
              <a:rPr lang="en-I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manipulation. </a:t>
            </a:r>
            <a:endParaRPr sz="2800" b="1">
              <a:solidFill>
                <a:schemeClr val="accent2">
                  <a:lumMod val="60000"/>
                  <a:lumOff val="40000"/>
                </a:schemeClr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12825252" y="7478326"/>
            <a:ext cx="3860659" cy="142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A </a:t>
            </a:r>
            <a:r>
              <a:rPr lang="en-US" sz="2800" b="1" dirty="0" smtClean="0">
                <a:solidFill>
                  <a:schemeClr val="accent3"/>
                </a:solidFill>
                <a:ea typeface="Lato Regular"/>
                <a:cs typeface="Lato Regular"/>
                <a:sym typeface="Lato Regular"/>
              </a:rPr>
              <a:t>deep dive </a:t>
            </a:r>
            <a:r>
              <a:rPr lang="en-US" sz="2800" dirty="0" smtClean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into </a:t>
            </a:r>
            <a:r>
              <a:rPr lang="en-US" sz="2800" b="1" dirty="0" smtClean="0">
                <a:solidFill>
                  <a:srgbClr val="FFC000"/>
                </a:solidFill>
                <a:ea typeface="Lato Regular"/>
                <a:cs typeface="Lato Regular"/>
                <a:sym typeface="Lato Regular"/>
              </a:rPr>
              <a:t>JavaScript</a:t>
            </a:r>
            <a:r>
              <a:rPr lang="en-US" sz="2800" dirty="0" smtClean="0">
                <a:solidFill>
                  <a:srgbClr val="FFFFFF"/>
                </a:solidFill>
                <a:ea typeface="Lato Regular"/>
                <a:cs typeface="Lato Regular"/>
                <a:sym typeface="Lato Regular"/>
              </a:rPr>
              <a:t> popular framework </a:t>
            </a:r>
            <a:r>
              <a:rPr lang="en-US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Lato Regular"/>
                <a:cs typeface="Lato Regular"/>
                <a:sym typeface="Lato Regular"/>
              </a:rPr>
              <a:t>jQuery.</a:t>
            </a:r>
            <a:endParaRPr sz="2800" b="1">
              <a:solidFill>
                <a:schemeClr val="accent5">
                  <a:lumMod val="60000"/>
                  <a:lumOff val="40000"/>
                </a:schemeClr>
              </a:solidFill>
              <a:ea typeface="Lato Regular"/>
              <a:cs typeface="Lato Regular"/>
              <a:sym typeface="Lato Regular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17999646" y="7344514"/>
            <a:ext cx="3860659" cy="1723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rPr lang="en-IN" sz="2800" dirty="0" smtClean="0"/>
              <a:t>A </a:t>
            </a:r>
            <a:r>
              <a:rPr lang="en-I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complete project</a:t>
            </a:r>
            <a:r>
              <a:rPr lang="en-IN" sz="2800" dirty="0" smtClean="0"/>
              <a:t> to </a:t>
            </a:r>
            <a:r>
              <a:rPr lang="en-IN" sz="2800" b="1" dirty="0" smtClean="0">
                <a:solidFill>
                  <a:schemeClr val="accent3"/>
                </a:solidFill>
              </a:rPr>
              <a:t>practice</a:t>
            </a:r>
            <a:r>
              <a:rPr lang="en-IN" sz="2800" dirty="0" smtClean="0"/>
              <a:t> the </a:t>
            </a:r>
            <a:r>
              <a:rPr lang="en-IN" sz="2800" b="1" dirty="0" smtClean="0">
                <a:solidFill>
                  <a:srgbClr val="FFFF00"/>
                </a:solidFill>
              </a:rPr>
              <a:t>skills gained </a:t>
            </a:r>
            <a:r>
              <a:rPr lang="en-IN" sz="2800" dirty="0" smtClean="0"/>
              <a:t>throughout this </a:t>
            </a:r>
            <a:r>
              <a:rPr lang="en-IN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course</a:t>
            </a:r>
            <a:endParaRPr lang="en-IN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3897795" y="3337552"/>
            <a:ext cx="1033088" cy="993776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673" name="Shape 673"/>
          <p:cNvSpPr/>
          <p:nvPr/>
        </p:nvSpPr>
        <p:spPr>
          <a:xfrm>
            <a:off x="9059725" y="3337552"/>
            <a:ext cx="1033088" cy="993776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674" name="Shape 674"/>
          <p:cNvSpPr/>
          <p:nvPr/>
        </p:nvSpPr>
        <p:spPr>
          <a:xfrm>
            <a:off x="14221655" y="3337552"/>
            <a:ext cx="1067854" cy="993776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675" name="Shape 675"/>
          <p:cNvSpPr/>
          <p:nvPr/>
        </p:nvSpPr>
        <p:spPr>
          <a:xfrm>
            <a:off x="19418351" y="3337552"/>
            <a:ext cx="1067854" cy="993776"/>
          </a:xfrm>
          <a:prstGeom prst="rect">
            <a:avLst/>
          </a:prstGeom>
          <a:solidFill>
            <a:srgbClr val="404C5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56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2150554" y="1366628"/>
            <a:ext cx="20082892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 smtClean="0">
                <a:solidFill>
                  <a:srgbClr val="FFFFFF"/>
                </a:solidFill>
              </a:rPr>
              <a:t>What Next?</a:t>
            </a:r>
            <a:endParaRPr sz="10000" spc="-200">
              <a:solidFill>
                <a:srgbClr val="FFFFFF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3153365" y="3203952"/>
            <a:ext cx="18077270" cy="698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rgbClr val="FFFFFF"/>
                </a:solidFill>
              </a:rPr>
              <a:t>After completing the course you can enhance your skills with: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2146971" y="6218770"/>
            <a:ext cx="5247741" cy="5247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9626202" y="6218770"/>
            <a:ext cx="5247741" cy="5247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16989288" y="6228749"/>
            <a:ext cx="5247741" cy="5247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1" name="Picture 20" descr="angular-j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316" y="8150332"/>
            <a:ext cx="4793241" cy="1428981"/>
          </a:xfrm>
          <a:prstGeom prst="rect">
            <a:avLst/>
          </a:prstGeom>
        </p:spPr>
      </p:pic>
      <p:pic>
        <p:nvPicPr>
          <p:cNvPr id="22" name="Picture 21" descr="node-j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695" y="7561914"/>
            <a:ext cx="4154182" cy="2544803"/>
          </a:xfrm>
          <a:prstGeom prst="rect">
            <a:avLst/>
          </a:prstGeom>
        </p:spPr>
      </p:pic>
      <p:pic>
        <p:nvPicPr>
          <p:cNvPr id="23" name="Picture 22" descr="reactj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0080" y="7518552"/>
            <a:ext cx="5196691" cy="24320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152</Words>
  <Application>Microsoft Macintosh PowerPoint</Application>
  <PresentationFormat>Custom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White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Sachin</cp:lastModifiedBy>
  <cp:revision>55</cp:revision>
  <dcterms:modified xsi:type="dcterms:W3CDTF">2020-08-12T08:53:33Z</dcterms:modified>
</cp:coreProperties>
</file>