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87" r:id="rId2"/>
    <p:sldId id="388" r:id="rId3"/>
    <p:sldId id="389" r:id="rId4"/>
    <p:sldId id="445" r:id="rId5"/>
    <p:sldId id="446" r:id="rId6"/>
    <p:sldId id="448" r:id="rId7"/>
    <p:sldId id="449" r:id="rId8"/>
    <p:sldId id="454" r:id="rId9"/>
    <p:sldId id="450" r:id="rId10"/>
    <p:sldId id="451" r:id="rId11"/>
    <p:sldId id="455" r:id="rId12"/>
    <p:sldId id="452" r:id="rId13"/>
    <p:sldId id="456" r:id="rId14"/>
    <p:sldId id="457" r:id="rId15"/>
    <p:sldId id="458" r:id="rId16"/>
    <p:sldId id="459" r:id="rId17"/>
    <p:sldId id="460" r:id="rId18"/>
    <p:sldId id="461" r:id="rId19"/>
    <p:sldId id="462" r:id="rId20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00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96" autoAdjust="0"/>
    <p:restoredTop sz="94704"/>
  </p:normalViewPr>
  <p:slideViewPr>
    <p:cSldViewPr snapToGrid="0" snapToObjects="1">
      <p:cViewPr varScale="1">
        <p:scale>
          <a:sx n="43" d="100"/>
          <a:sy n="43" d="100"/>
        </p:scale>
        <p:origin x="-714" y="-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=""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05094" y="143702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Event Object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Some</a:t>
            </a:r>
            <a:r>
              <a:rPr lang="en-IN" sz="5400" dirty="0" smtClean="0"/>
              <a:t> of it’s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important properties </a:t>
            </a:r>
            <a:r>
              <a:rPr lang="en-IN" sz="5400" dirty="0" smtClean="0"/>
              <a:t>and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methods</a:t>
            </a:r>
            <a:r>
              <a:rPr lang="en-IN" sz="5400" dirty="0" smtClean="0"/>
              <a:t> are:</a:t>
            </a:r>
          </a:p>
          <a:p>
            <a:pPr algn="l" fontAlgn="base"/>
            <a:endParaRPr lang="en-US" sz="5400" dirty="0" smtClean="0">
              <a:solidFill>
                <a:schemeClr val="tx1"/>
              </a:solidFill>
            </a:endParaRPr>
          </a:p>
          <a:p>
            <a:pPr marL="914400" indent="-914400" algn="l">
              <a:buAutoNum type="arabicPeriod"/>
            </a:pP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target:</a:t>
            </a:r>
            <a:r>
              <a:rPr lang="en-IN" sz="5400" dirty="0" smtClean="0"/>
              <a:t> The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DOM element </a:t>
            </a:r>
            <a:r>
              <a:rPr lang="en-IN" sz="5400" dirty="0" smtClean="0"/>
              <a:t>that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originated</a:t>
            </a:r>
            <a:r>
              <a:rPr lang="en-IN" sz="5400" dirty="0" smtClean="0"/>
              <a:t> the </a:t>
            </a:r>
            <a:r>
              <a:rPr lang="en-IN" sz="5400" b="1" dirty="0" smtClean="0">
                <a:solidFill>
                  <a:srgbClr val="FFC000"/>
                </a:solidFill>
              </a:rPr>
              <a:t>event</a:t>
            </a:r>
          </a:p>
          <a:p>
            <a:pPr marL="914400" indent="-914400" algn="l">
              <a:buAutoNum type="arabicPeriod"/>
            </a:pPr>
            <a:endParaRPr lang="en-IN" sz="5400" dirty="0" smtClean="0"/>
          </a:p>
          <a:p>
            <a:pPr marL="914400" indent="-914400" algn="l">
              <a:buAutoNum type="arabicPeriod"/>
            </a:pP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IN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ype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en-IN" sz="5400" dirty="0" smtClean="0"/>
              <a:t>The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</a:t>
            </a:r>
            <a:r>
              <a:rPr lang="en-IN" sz="5400" dirty="0" smtClean="0"/>
              <a:t> of </a:t>
            </a:r>
            <a:r>
              <a:rPr lang="en-IN" sz="5400" b="1" dirty="0" smtClean="0">
                <a:solidFill>
                  <a:srgbClr val="FFC000"/>
                </a:solidFill>
              </a:rPr>
              <a:t>event</a:t>
            </a:r>
          </a:p>
          <a:p>
            <a:pPr marL="914400" indent="-914400" algn="l">
              <a:buAutoNum type="arabicPeriod"/>
            </a:pPr>
            <a:endParaRPr lang="en-IN" sz="5400" dirty="0" smtClean="0"/>
          </a:p>
          <a:p>
            <a:pPr marL="914400" indent="-914400" algn="l">
              <a:buAutoNum type="arabicPeriod"/>
            </a:pP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</a:t>
            </a:r>
            <a:r>
              <a:rPr lang="en-IN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topPropagation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(): </a:t>
            </a:r>
            <a:r>
              <a:rPr lang="en-IN" sz="5400" dirty="0" smtClean="0"/>
              <a:t>A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  <a:r>
              <a:rPr lang="en-IN" sz="5400" dirty="0" smtClean="0"/>
              <a:t> which is </a:t>
            </a:r>
            <a:r>
              <a:rPr lang="en-IN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called</a:t>
            </a:r>
            <a:r>
              <a:rPr lang="en-IN" sz="5400" dirty="0" smtClean="0"/>
              <a:t> to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stop propagating </a:t>
            </a:r>
            <a:r>
              <a:rPr lang="en-IN" sz="5400" dirty="0" smtClean="0"/>
              <a:t>the </a:t>
            </a:r>
            <a:r>
              <a:rPr lang="en-IN" sz="5400" b="1" dirty="0" smtClean="0">
                <a:solidFill>
                  <a:srgbClr val="FFC000"/>
                </a:solidFill>
              </a:rPr>
              <a:t>event</a:t>
            </a:r>
            <a:r>
              <a:rPr lang="en-IN" sz="5400" dirty="0" smtClean="0"/>
              <a:t> in the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</a:p>
          <a:p>
            <a:pPr marL="914400" indent="-914400" algn="l">
              <a:buAutoNum type="arabicPeriod"/>
            </a:pPr>
            <a:endParaRPr lang="en-US" sz="5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914400" indent="-914400" algn="l">
              <a:buAutoNum type="arabicPeriod"/>
            </a:pPr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preventDefault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(): </a:t>
            </a:r>
            <a:r>
              <a:rPr lang="en-US" sz="5400" dirty="0" smtClean="0">
                <a:solidFill>
                  <a:schemeClr val="tx1"/>
                </a:solidFill>
              </a:rPr>
              <a:t>A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  <a:r>
              <a:rPr lang="en-US" sz="5400" dirty="0" smtClean="0">
                <a:solidFill>
                  <a:schemeClr val="tx1"/>
                </a:solidFill>
              </a:rPr>
              <a:t> to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cancel</a:t>
            </a:r>
            <a:r>
              <a:rPr lang="en-US" sz="5400" dirty="0" smtClean="0">
                <a:solidFill>
                  <a:schemeClr val="tx1"/>
                </a:solidFill>
              </a:rPr>
              <a:t> the default </a:t>
            </a:r>
            <a:r>
              <a:rPr lang="en-US" sz="5400" b="1" dirty="0" err="1" smtClean="0">
                <a:solidFill>
                  <a:schemeClr val="accent3"/>
                </a:solidFill>
              </a:rPr>
              <a:t>behaviour</a:t>
            </a:r>
            <a:r>
              <a:rPr lang="en-US" sz="5400" b="1" dirty="0" smtClean="0">
                <a:solidFill>
                  <a:schemeClr val="accent3"/>
                </a:solidFill>
              </a:rPr>
              <a:t> </a:t>
            </a:r>
            <a:endParaRPr lang="en-IN" sz="5400" b="1" dirty="0" smtClean="0">
              <a:solidFill>
                <a:schemeClr val="accent3"/>
              </a:solidFill>
            </a:endParaRPr>
          </a:p>
          <a:p>
            <a:pPr algn="l" fontAlgn="base"/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961991" y="2459912"/>
            <a:ext cx="6713034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4507066"/>
            <a:ext cx="20281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For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Page</a:t>
            </a:r>
            <a:r>
              <a:rPr lang="en-US" sz="5400" dirty="0" smtClean="0">
                <a:solidFill>
                  <a:schemeClr val="tx1"/>
                </a:solidFill>
              </a:rPr>
              <a:t> shown ,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 handlers </a:t>
            </a:r>
            <a:r>
              <a:rPr lang="en-US" sz="5400" dirty="0" smtClean="0">
                <a:solidFill>
                  <a:schemeClr val="tx1"/>
                </a:solidFill>
              </a:rPr>
              <a:t>such that whenever any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 item </a:t>
            </a:r>
            <a:r>
              <a:rPr lang="en-US" sz="5400" dirty="0" smtClean="0">
                <a:solidFill>
                  <a:schemeClr val="tx1"/>
                </a:solidFill>
              </a:rPr>
              <a:t>is </a:t>
            </a:r>
            <a:r>
              <a:rPr lang="en-US" sz="5400" dirty="0" smtClean="0">
                <a:solidFill>
                  <a:schemeClr val="accent3"/>
                </a:solidFill>
              </a:rPr>
              <a:t>clicked</a:t>
            </a:r>
            <a:r>
              <a:rPr lang="en-US" sz="5400" dirty="0" smtClean="0">
                <a:solidFill>
                  <a:schemeClr val="tx1"/>
                </a:solidFill>
              </a:rPr>
              <a:t> , it’s </a:t>
            </a:r>
            <a:r>
              <a:rPr lang="en-US" sz="5400" b="1" dirty="0" smtClean="0">
                <a:solidFill>
                  <a:srgbClr val="FFC000"/>
                </a:solidFill>
              </a:rPr>
              <a:t>color </a:t>
            </a:r>
            <a:r>
              <a:rPr lang="en-US" sz="5400" dirty="0" smtClean="0">
                <a:solidFill>
                  <a:schemeClr val="tx1"/>
                </a:solidFill>
              </a:rPr>
              <a:t>changes to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crimson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  <a:endParaRPr lang="en-US" sz="5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4507066"/>
            <a:ext cx="20281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For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Page</a:t>
            </a:r>
            <a:r>
              <a:rPr lang="en-US" sz="5400" dirty="0" smtClean="0">
                <a:solidFill>
                  <a:schemeClr val="tx1"/>
                </a:solidFill>
              </a:rPr>
              <a:t> shown ,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 handlers </a:t>
            </a:r>
            <a:r>
              <a:rPr lang="en-US" sz="5400" dirty="0" smtClean="0">
                <a:solidFill>
                  <a:schemeClr val="tx1"/>
                </a:solidFill>
              </a:rPr>
              <a:t>such that whenever any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 item </a:t>
            </a:r>
            <a:r>
              <a:rPr lang="en-US" sz="5400" dirty="0" smtClean="0">
                <a:solidFill>
                  <a:schemeClr val="tx1"/>
                </a:solidFill>
              </a:rPr>
              <a:t>is </a:t>
            </a:r>
            <a:r>
              <a:rPr lang="en-US" sz="5400" b="1" dirty="0" smtClean="0">
                <a:solidFill>
                  <a:schemeClr val="accent3"/>
                </a:solidFill>
              </a:rPr>
              <a:t>clicked</a:t>
            </a:r>
            <a:r>
              <a:rPr lang="en-US" sz="5400" dirty="0" smtClean="0">
                <a:solidFill>
                  <a:schemeClr val="tx1"/>
                </a:solidFill>
              </a:rPr>
              <a:t> , it gets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deleted</a:t>
            </a:r>
            <a:r>
              <a:rPr lang="en-US" sz="5400" dirty="0" smtClean="0">
                <a:solidFill>
                  <a:schemeClr val="tx1"/>
                </a:solidFill>
              </a:rPr>
              <a:t> from the list</a:t>
            </a:r>
            <a:endParaRPr lang="en-US" sz="5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616603" y="1437023"/>
            <a:ext cx="15344097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 With The Previous Code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 smtClean="0"/>
              <a:t>Although our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previous code </a:t>
            </a:r>
            <a:r>
              <a:rPr lang="en-IN" sz="5400" dirty="0" smtClean="0"/>
              <a:t>of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removing &lt;</a:t>
            </a:r>
            <a:r>
              <a:rPr lang="en-IN" sz="5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li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 elements </a:t>
            </a:r>
            <a:r>
              <a:rPr lang="en-IN" sz="5400" dirty="0" smtClean="0"/>
              <a:t>when they were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clicked</a:t>
            </a:r>
            <a:r>
              <a:rPr lang="en-IN" sz="5400" dirty="0" smtClean="0"/>
              <a:t> , worked </a:t>
            </a:r>
            <a:r>
              <a:rPr lang="en-IN" sz="5400" b="1" dirty="0" smtClean="0">
                <a:solidFill>
                  <a:srgbClr val="FFC000"/>
                </a:solidFill>
              </a:rPr>
              <a:t>successfully</a:t>
            </a:r>
            <a:r>
              <a:rPr lang="en-IN" sz="5400" dirty="0" smtClean="0"/>
              <a:t> , but it has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 drawbacks</a:t>
            </a:r>
            <a:r>
              <a:rPr lang="en-IN" sz="5400" dirty="0" smtClean="0"/>
              <a:t>:</a:t>
            </a:r>
          </a:p>
          <a:p>
            <a:pPr algn="l" fontAlgn="base"/>
            <a:endParaRPr lang="en-US" sz="5400" dirty="0" smtClean="0"/>
          </a:p>
          <a:p>
            <a:pPr marL="914400" indent="-914400" algn="l" fontAlgn="base">
              <a:buAutoNum type="arabicPeriod"/>
            </a:pPr>
            <a:r>
              <a:rPr lang="en-US" sz="5400" dirty="0" smtClean="0"/>
              <a:t>We are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attaching one event handler each </a:t>
            </a:r>
            <a:r>
              <a:rPr lang="en-US" sz="5400" dirty="0" smtClean="0"/>
              <a:t>to every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5400" dirty="0" smtClean="0"/>
              <a:t>tag, and this can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reduce the performance </a:t>
            </a:r>
            <a:r>
              <a:rPr lang="en-US" sz="5400" dirty="0" smtClean="0"/>
              <a:t>of the code</a:t>
            </a:r>
          </a:p>
          <a:p>
            <a:pPr marL="914400" indent="-914400" algn="l" fontAlgn="base">
              <a:buAutoNum type="arabicPeriod"/>
            </a:pPr>
            <a:endParaRPr lang="en-US" sz="5400" dirty="0" smtClean="0"/>
          </a:p>
          <a:p>
            <a:pPr marL="914400" indent="-914400" algn="l" fontAlgn="base">
              <a:buAutoNum type="arabicPeriod"/>
            </a:pPr>
            <a:r>
              <a:rPr lang="en-US" sz="5400" dirty="0" smtClean="0"/>
              <a:t>If new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5400" dirty="0" smtClean="0"/>
              <a:t>tags were added to the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ul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5400" dirty="0" smtClean="0"/>
              <a:t>, they will not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respond</a:t>
            </a:r>
            <a:r>
              <a:rPr lang="en-US" sz="5400" dirty="0" smtClean="0"/>
              <a:t> to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click event </a:t>
            </a:r>
            <a:r>
              <a:rPr lang="en-US" sz="5400" dirty="0" smtClean="0"/>
              <a:t>unless we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add an event handler </a:t>
            </a:r>
            <a:r>
              <a:rPr lang="en-US" sz="5400" dirty="0" smtClean="0"/>
              <a:t>to them</a:t>
            </a:r>
            <a:endParaRPr lang="en-IN" sz="5400" dirty="0" smtClean="0"/>
          </a:p>
          <a:p>
            <a:pPr algn="l" fontAlgn="base"/>
            <a:endParaRPr lang="en-IN" sz="5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531023" y="2458324"/>
            <a:ext cx="1360448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616603" y="1437023"/>
            <a:ext cx="15344097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Solution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 smtClean="0"/>
              <a:t>In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order</a:t>
            </a:r>
            <a:r>
              <a:rPr lang="en-US" sz="5400" dirty="0" smtClean="0"/>
              <a:t> to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solve</a:t>
            </a:r>
            <a:r>
              <a:rPr lang="en-US" sz="5400" dirty="0" smtClean="0"/>
              <a:t> both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above problems </a:t>
            </a:r>
            <a:r>
              <a:rPr lang="en-US" sz="5400" dirty="0" smtClean="0"/>
              <a:t>we need to </a:t>
            </a:r>
            <a:r>
              <a:rPr lang="en-US" sz="5400" b="1" dirty="0" smtClean="0">
                <a:solidFill>
                  <a:schemeClr val="accent3"/>
                </a:solidFill>
              </a:rPr>
              <a:t>understand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two very important </a:t>
            </a:r>
            <a:r>
              <a:rPr lang="en-US" sz="5400" dirty="0" smtClean="0">
                <a:solidFill>
                  <a:schemeClr val="bg1"/>
                </a:solidFill>
              </a:rPr>
              <a:t>concepts in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handling </a:t>
            </a:r>
            <a:r>
              <a:rPr lang="en-US" sz="5400" dirty="0" smtClean="0"/>
              <a:t>which are </a:t>
            </a:r>
            <a:r>
              <a:rPr lang="en-US" sz="5400" b="1" dirty="0" smtClean="0">
                <a:solidFill>
                  <a:srgbClr val="FFC000"/>
                </a:solidFill>
              </a:rPr>
              <a:t>called as </a:t>
            </a:r>
            <a:r>
              <a:rPr lang="en-US" sz="5400" dirty="0" smtClean="0"/>
              <a:t>:</a:t>
            </a:r>
          </a:p>
          <a:p>
            <a:pPr algn="l" fontAlgn="base"/>
            <a:endParaRPr lang="en-US" sz="5400" dirty="0" smtClean="0"/>
          </a:p>
          <a:p>
            <a:pPr marL="914400" indent="-914400" algn="l" fontAlgn="base">
              <a:buAutoNum type="arabicPeriod"/>
            </a:pPr>
            <a:r>
              <a:rPr lang="en-US" sz="5400" b="1" dirty="0" smtClean="0">
                <a:solidFill>
                  <a:srgbClr val="FFFF00"/>
                </a:solidFill>
              </a:rPr>
              <a:t>Event Bubbling</a:t>
            </a:r>
          </a:p>
          <a:p>
            <a:pPr marL="914400" indent="-914400" algn="l" fontAlgn="base">
              <a:buAutoNum type="arabicPeriod"/>
            </a:pPr>
            <a:endParaRPr lang="en-US" sz="5400" dirty="0" smtClean="0"/>
          </a:p>
          <a:p>
            <a:pPr marL="914400" indent="-914400" algn="l" fontAlgn="base">
              <a:buAutoNum type="arabicPeriod"/>
            </a:pPr>
            <a:r>
              <a:rPr lang="en-US" sz="5400" b="1" dirty="0" smtClean="0">
                <a:solidFill>
                  <a:srgbClr val="FFFF00"/>
                </a:solidFill>
              </a:rPr>
              <a:t>Event Delegation</a:t>
            </a:r>
            <a:endParaRPr lang="en-IN" sz="5400" b="1" dirty="0" smtClean="0">
              <a:solidFill>
                <a:srgbClr val="FFFF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946888" y="2459912"/>
            <a:ext cx="486193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616603" y="1437023"/>
            <a:ext cx="15344097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Bubbling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 smtClean="0"/>
              <a:t>In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US" sz="5400" dirty="0" smtClean="0"/>
              <a:t> , whenever an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 occurs </a:t>
            </a:r>
            <a:r>
              <a:rPr lang="en-US" sz="5400" dirty="0" smtClean="0"/>
              <a:t>on a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particular element </a:t>
            </a:r>
            <a:r>
              <a:rPr lang="en-US" sz="5400" dirty="0" smtClean="0"/>
              <a:t>, then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after running </a:t>
            </a:r>
            <a:r>
              <a:rPr lang="en-US" sz="5400" dirty="0" smtClean="0"/>
              <a:t>the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handler </a:t>
            </a:r>
            <a:r>
              <a:rPr lang="en-US" sz="5400" dirty="0" smtClean="0"/>
              <a:t>attached to it , </a:t>
            </a:r>
            <a:r>
              <a:rPr lang="en-US" sz="5400" b="1" dirty="0" smtClean="0">
                <a:solidFill>
                  <a:srgbClr val="FFC000"/>
                </a:solidFill>
              </a:rPr>
              <a:t>JavaScript</a:t>
            </a:r>
            <a:r>
              <a:rPr lang="en-US" sz="5400" dirty="0" smtClean="0"/>
              <a:t> moves up in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DOM tree </a:t>
            </a:r>
            <a:r>
              <a:rPr lang="en-US" sz="5400" dirty="0" smtClean="0"/>
              <a:t>searching for </a:t>
            </a:r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handlers </a:t>
            </a:r>
            <a:r>
              <a:rPr lang="en-US" sz="5400" dirty="0" smtClean="0"/>
              <a:t>for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same event </a:t>
            </a:r>
            <a:r>
              <a:rPr lang="en-US" sz="5400" dirty="0" smtClean="0"/>
              <a:t>in the </a:t>
            </a:r>
            <a:r>
              <a:rPr lang="en-US" sz="5400" b="1" dirty="0" smtClean="0">
                <a:solidFill>
                  <a:schemeClr val="accent3"/>
                </a:solidFill>
              </a:rPr>
              <a:t>parent elements </a:t>
            </a:r>
            <a:r>
              <a:rPr lang="en-US" sz="5400" dirty="0" smtClean="0"/>
              <a:t>and </a:t>
            </a:r>
            <a:r>
              <a:rPr lang="en-US" sz="5400" b="1" dirty="0" smtClean="0">
                <a:solidFill>
                  <a:schemeClr val="accent4"/>
                </a:solidFill>
              </a:rPr>
              <a:t>predecessors</a:t>
            </a:r>
            <a:r>
              <a:rPr lang="en-US" sz="5400" dirty="0" smtClean="0"/>
              <a:t> of that </a:t>
            </a:r>
            <a:r>
              <a:rPr lang="en-US" sz="5400" b="1" dirty="0" smtClean="0">
                <a:solidFill>
                  <a:srgbClr val="00B050"/>
                </a:solidFill>
              </a:rPr>
              <a:t>node</a:t>
            </a:r>
            <a:r>
              <a:rPr lang="en-US" sz="5400" dirty="0" smtClean="0"/>
              <a:t>.</a:t>
            </a:r>
          </a:p>
          <a:p>
            <a:pPr algn="l" fontAlgn="base"/>
            <a:endParaRPr lang="en-US" sz="5400" dirty="0" smtClean="0"/>
          </a:p>
          <a:p>
            <a:pPr algn="l" fontAlgn="base"/>
            <a:r>
              <a:rPr lang="en-US" sz="5400" dirty="0" smtClean="0"/>
              <a:t>If it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finds</a:t>
            </a:r>
            <a:r>
              <a:rPr lang="en-US" sz="5400" dirty="0" smtClean="0"/>
              <a:t> any such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handlers </a:t>
            </a:r>
            <a:r>
              <a:rPr lang="en-US" sz="5400" dirty="0" smtClean="0"/>
              <a:t>then it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executes</a:t>
            </a:r>
            <a:r>
              <a:rPr lang="en-US" sz="5400" dirty="0" smtClean="0"/>
              <a:t> them . </a:t>
            </a:r>
          </a:p>
          <a:p>
            <a:pPr algn="l" fontAlgn="base"/>
            <a:endParaRPr lang="en-US" sz="5400" dirty="0" smtClean="0"/>
          </a:p>
          <a:p>
            <a:pPr algn="l" fontAlgn="base"/>
            <a:endParaRPr lang="en-US" sz="5400" dirty="0" smtClean="0"/>
          </a:p>
          <a:p>
            <a:pPr algn="l" fontAlgn="base"/>
            <a:endParaRPr lang="en-US" sz="5400" b="1" dirty="0" smtClean="0">
              <a:solidFill>
                <a:srgbClr val="FFFF00"/>
              </a:solidFill>
            </a:endParaRPr>
          </a:p>
          <a:p>
            <a:pPr algn="l" fontAlgn="base"/>
            <a:endParaRPr lang="en-IN" sz="5400" b="1" dirty="0" smtClean="0">
              <a:solidFill>
                <a:srgbClr val="FFFF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88605" y="2461500"/>
            <a:ext cx="608856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616603" y="1437023"/>
            <a:ext cx="15344097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Bubbling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algn="l" fontAlgn="base"/>
            <a:endParaRPr lang="en-US" sz="5400" dirty="0" smtClean="0"/>
          </a:p>
          <a:p>
            <a:pPr algn="l" fontAlgn="base"/>
            <a:r>
              <a:rPr lang="en-US" sz="5400" dirty="0" smtClean="0"/>
              <a:t>If a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click event </a:t>
            </a:r>
            <a:r>
              <a:rPr lang="en-US" sz="5400" dirty="0" smtClean="0"/>
              <a:t>occurs on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5400" dirty="0" smtClean="0"/>
              <a:t>, then after </a:t>
            </a:r>
            <a:r>
              <a:rPr lang="en-US" sz="5400" dirty="0" smtClean="0">
                <a:solidFill>
                  <a:schemeClr val="tx1"/>
                </a:solidFill>
              </a:rPr>
              <a:t>running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event handler </a:t>
            </a:r>
            <a:r>
              <a:rPr lang="en-US" sz="5400" dirty="0" smtClean="0"/>
              <a:t>of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5400" dirty="0" smtClean="0"/>
              <a:t>tag , </a:t>
            </a:r>
            <a:r>
              <a:rPr lang="en-US" sz="5400" b="1" dirty="0" smtClean="0">
                <a:solidFill>
                  <a:srgbClr val="FFC000"/>
                </a:solidFill>
              </a:rPr>
              <a:t>JavaScript</a:t>
            </a:r>
            <a:r>
              <a:rPr lang="en-US" sz="5400" dirty="0" smtClean="0"/>
              <a:t> will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move up </a:t>
            </a:r>
            <a:r>
              <a:rPr lang="en-US" sz="5400" dirty="0" smtClean="0"/>
              <a:t>to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ul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5400" dirty="0" smtClean="0"/>
              <a:t>tag , then to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&lt;body&gt; </a:t>
            </a:r>
            <a:r>
              <a:rPr lang="en-US" sz="5400" dirty="0" smtClean="0"/>
              <a:t>,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&lt;html&gt;  </a:t>
            </a:r>
            <a:r>
              <a:rPr lang="en-US" sz="5400" dirty="0" smtClean="0"/>
              <a:t>and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finally</a:t>
            </a:r>
            <a:r>
              <a:rPr lang="en-US" sz="5400" dirty="0" smtClean="0"/>
              <a:t> on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document</a:t>
            </a:r>
            <a:r>
              <a:rPr lang="en-US" sz="5400" b="1" dirty="0" smtClean="0">
                <a:solidFill>
                  <a:schemeClr val="accent3"/>
                </a:solidFill>
              </a:rPr>
              <a:t> object </a:t>
            </a:r>
            <a:r>
              <a:rPr lang="en-US" sz="5400" dirty="0" smtClean="0"/>
              <a:t>running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handlers </a:t>
            </a:r>
            <a:r>
              <a:rPr lang="en-US" sz="5400" dirty="0" smtClean="0"/>
              <a:t>attached to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these elements </a:t>
            </a:r>
            <a:r>
              <a:rPr lang="en-US" sz="5400" dirty="0" smtClean="0"/>
              <a:t>.</a:t>
            </a:r>
          </a:p>
          <a:p>
            <a:pPr algn="l" fontAlgn="base"/>
            <a:endParaRPr lang="en-US" sz="5400" dirty="0" smtClean="0"/>
          </a:p>
          <a:p>
            <a:pPr algn="l" fontAlgn="base"/>
            <a:r>
              <a:rPr lang="en-US" sz="5400" dirty="0" smtClean="0">
                <a:solidFill>
                  <a:schemeClr val="bg1"/>
                </a:solidFill>
              </a:rPr>
              <a:t>This is called as </a:t>
            </a:r>
            <a:r>
              <a:rPr lang="en-US" sz="5400" b="1" dirty="0" smtClean="0">
                <a:solidFill>
                  <a:srgbClr val="FFFF00"/>
                </a:solidFill>
              </a:rPr>
              <a:t>Event Bubbling.</a:t>
            </a:r>
          </a:p>
          <a:p>
            <a:pPr algn="l" fontAlgn="base"/>
            <a:endParaRPr lang="en-IN" sz="5400" b="1" dirty="0" smtClean="0">
              <a:solidFill>
                <a:srgbClr val="FFFF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88605" y="2461500"/>
            <a:ext cx="608856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616603" y="1437023"/>
            <a:ext cx="15344097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1184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Code:</a:t>
            </a:r>
          </a:p>
          <a:p>
            <a:pPr algn="l" fontAlgn="base"/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40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ul</a:t>
            </a:r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</a:t>
            </a:r>
          </a:p>
          <a:p>
            <a:pPr algn="l" fontAlgn="base"/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	&lt;</a:t>
            </a:r>
            <a:r>
              <a:rPr lang="en-US" sz="40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li</a:t>
            </a:r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Read a book&lt;/</a:t>
            </a:r>
            <a:r>
              <a:rPr lang="en-US" sz="40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li</a:t>
            </a:r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</a:t>
            </a:r>
          </a:p>
          <a:p>
            <a:pPr algn="l" fontAlgn="base"/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40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ul</a:t>
            </a:r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</a:t>
            </a:r>
          </a:p>
          <a:p>
            <a:pPr algn="l" fontAlgn="base"/>
            <a:r>
              <a:rPr lang="en-US" sz="5400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JS Code:</a:t>
            </a:r>
          </a:p>
          <a:p>
            <a:pPr algn="l"/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l"/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  <a:endParaRPr lang="en-IN" sz="40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IN" sz="40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ul.addEventListener</a:t>
            </a:r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('click', () </a:t>
            </a:r>
            <a:r>
              <a:rPr lang="en-IN" sz="40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=&gt;</a:t>
            </a:r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{</a:t>
            </a:r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console.log("</a:t>
            </a:r>
            <a:r>
              <a:rPr lang="en-IN" sz="40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ul</a:t>
            </a:r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clicked");</a:t>
            </a:r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});</a:t>
            </a:r>
          </a:p>
          <a:p>
            <a:pPr algn="l"/>
            <a:r>
              <a:rPr lang="en-IN" sz="40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li.addEventListener</a:t>
            </a:r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('click', () </a:t>
            </a:r>
            <a:r>
              <a:rPr lang="en-IN" sz="40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=&gt;</a:t>
            </a:r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{</a:t>
            </a:r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console.log("</a:t>
            </a:r>
            <a:r>
              <a:rPr lang="en-IN" sz="40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ul</a:t>
            </a:r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clicked");</a:t>
            </a:r>
          </a:p>
          <a:p>
            <a:pPr algn="l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});</a:t>
            </a:r>
          </a:p>
          <a:p>
            <a:pPr algn="l"/>
            <a:endParaRPr lang="en-IN" sz="5400" dirty="0" smtClean="0"/>
          </a:p>
          <a:p>
            <a:pPr algn="l" fontAlgn="base"/>
            <a:endParaRPr lang="en-US" sz="54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 fontAlgn="base"/>
            <a:endParaRPr lang="en-US" sz="5400" dirty="0" smtClean="0"/>
          </a:p>
          <a:p>
            <a:pPr algn="l" fontAlgn="base"/>
            <a:endParaRPr lang="en-IN" sz="5400" b="1" dirty="0" smtClean="0">
              <a:solidFill>
                <a:srgbClr val="FFFF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571356" y="2461500"/>
            <a:ext cx="343457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11418878" y="3694388"/>
            <a:ext cx="12800106" cy="4114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US" sz="4400" dirty="0" smtClean="0">
                <a:solidFill>
                  <a:schemeClr val="tx1"/>
                </a:solidFill>
              </a:rPr>
              <a:t>Now </a:t>
            </a:r>
            <a:r>
              <a:rPr lang="en-US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suppose</a:t>
            </a:r>
            <a:r>
              <a:rPr lang="en-US" sz="4400" dirty="0" smtClean="0">
                <a:solidFill>
                  <a:schemeClr val="tx1"/>
                </a:solidFill>
              </a:rPr>
              <a:t> user </a:t>
            </a:r>
            <a:r>
              <a:rPr lang="en-US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clicks</a:t>
            </a:r>
            <a:r>
              <a:rPr lang="en-US" sz="4400" dirty="0" smtClean="0">
                <a:solidFill>
                  <a:schemeClr val="tx1"/>
                </a:solidFill>
              </a:rPr>
              <a:t> on the </a:t>
            </a:r>
            <a:r>
              <a:rPr lang="en-US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4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</a:t>
            </a:r>
            <a:r>
              <a:rPr lang="en-US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4400" dirty="0" smtClean="0">
                <a:solidFill>
                  <a:schemeClr val="tx1"/>
                </a:solidFill>
              </a:rPr>
              <a:t>tag , then </a:t>
            </a:r>
          </a:p>
          <a:p>
            <a:pPr algn="l" rtl="0" latinLnBrk="1" hangingPunct="0"/>
            <a:r>
              <a:rPr lang="en-US" sz="4400" dirty="0" smtClean="0">
                <a:solidFill>
                  <a:schemeClr val="tx1"/>
                </a:solidFill>
              </a:rPr>
              <a:t>the output will be: </a:t>
            </a:r>
            <a:endParaRPr lang="en-IN" sz="4400" dirty="0" smtClean="0">
              <a:solidFill>
                <a:schemeClr val="tx1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400" b="0" i="0" u="none" strike="noStrike" cap="none" spc="0" normalizeH="0" baseline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 smtClean="0">
                <a:solidFill>
                  <a:schemeClr val="accent3"/>
                </a:solidFill>
              </a:rPr>
              <a:t>li</a:t>
            </a:r>
            <a:r>
              <a:rPr lang="en-US" sz="4000" dirty="0" smtClean="0">
                <a:solidFill>
                  <a:schemeClr val="accent3"/>
                </a:solidFill>
              </a:rPr>
              <a:t> clicked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err="1" smtClean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ul</a:t>
            </a: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clicked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616603" y="1437023"/>
            <a:ext cx="15344097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we stop this event bubbling ?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898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Yes</a:t>
            </a:r>
            <a:r>
              <a:rPr lang="en-US" sz="5400" dirty="0" smtClean="0"/>
              <a:t> , we can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stop</a:t>
            </a:r>
            <a:r>
              <a:rPr lang="en-US" sz="5400" dirty="0" smtClean="0"/>
              <a:t> this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 bubbling </a:t>
            </a:r>
            <a:r>
              <a:rPr lang="en-US" sz="5400" dirty="0" smtClean="0"/>
              <a:t>by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calling</a:t>
            </a:r>
            <a:r>
              <a:rPr lang="en-US" sz="5400" dirty="0" smtClean="0"/>
              <a:t> the method 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stopPropogation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 smtClean="0"/>
              <a:t>belonging to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5400" dirty="0" smtClean="0"/>
              <a:t> passed as a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</a:t>
            </a:r>
            <a:r>
              <a:rPr lang="en-US" sz="5400" dirty="0" smtClean="0"/>
              <a:t> to the </a:t>
            </a:r>
            <a:r>
              <a:rPr lang="en-US" sz="5400" b="1" dirty="0" smtClean="0">
                <a:solidFill>
                  <a:schemeClr val="accent3"/>
                </a:solidFill>
              </a:rPr>
              <a:t>event handler</a:t>
            </a:r>
          </a:p>
          <a:p>
            <a:pPr algn="l" fontAlgn="base"/>
            <a:endParaRPr lang="en-US" sz="5400" b="1" dirty="0" smtClean="0">
              <a:solidFill>
                <a:schemeClr val="accent3"/>
              </a:solidFill>
            </a:endParaRPr>
          </a:p>
          <a:p>
            <a:pPr algn="l" fontAlgn="base"/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/>
            <a:r>
              <a:rPr lang="en-IN" sz="50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li.addEventListener</a:t>
            </a:r>
            <a:r>
              <a:rPr lang="en-IN" sz="5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('click', () </a:t>
            </a:r>
            <a:r>
              <a:rPr lang="en-IN" sz="50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=&gt;</a:t>
            </a:r>
            <a:r>
              <a:rPr lang="en-IN" sz="5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{</a:t>
            </a:r>
          </a:p>
          <a:p>
            <a:pPr algn="l"/>
            <a:r>
              <a:rPr lang="en-IN" sz="5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console.log</a:t>
            </a:r>
            <a:r>
              <a:rPr lang="en-IN" sz="5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(“</a:t>
            </a:r>
            <a:r>
              <a:rPr lang="en-IN" sz="50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li</a:t>
            </a:r>
            <a:r>
              <a:rPr lang="en-IN" sz="5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 clicked");</a:t>
            </a:r>
          </a:p>
          <a:p>
            <a:pPr algn="l"/>
            <a:r>
              <a:rPr lang="en-US" sz="5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5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e.stopPropogation</a:t>
            </a:r>
            <a:r>
              <a:rPr lang="en-US" sz="5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();</a:t>
            </a:r>
            <a:endParaRPr lang="en-IN" sz="50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IN" sz="5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});</a:t>
            </a:r>
          </a:p>
          <a:p>
            <a:pPr algn="l" fontAlgn="base"/>
            <a:endParaRPr lang="en-US" sz="5400" b="1" u="sng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 fontAlgn="base"/>
            <a:endParaRPr lang="en-IN" sz="5400" b="1" dirty="0" smtClean="0">
              <a:solidFill>
                <a:schemeClr val="accent3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603631" y="2463088"/>
            <a:ext cx="1287193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616603" y="1437023"/>
            <a:ext cx="15344097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Delegation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Similar</a:t>
            </a:r>
            <a:r>
              <a:rPr lang="en-US" sz="5400" dirty="0" smtClean="0"/>
              <a:t> to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Event Bubbling </a:t>
            </a:r>
            <a:r>
              <a:rPr lang="en-US" sz="5400" dirty="0" smtClean="0"/>
              <a:t>, we have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concept</a:t>
            </a:r>
            <a:r>
              <a:rPr lang="en-US" sz="5400" dirty="0" smtClean="0"/>
              <a:t> of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Event Delegation.</a:t>
            </a:r>
          </a:p>
          <a:p>
            <a:pPr algn="l" fontAlgn="base"/>
            <a:endParaRPr lang="en-US" sz="5400" dirty="0" smtClean="0"/>
          </a:p>
          <a:p>
            <a:pPr algn="l" fontAlgn="base"/>
            <a:r>
              <a:rPr lang="en-US" sz="5400" dirty="0" smtClean="0"/>
              <a:t>In this , if we set an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handler </a:t>
            </a:r>
            <a:r>
              <a:rPr lang="en-US" sz="5400" dirty="0" smtClean="0"/>
              <a:t>for a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particular event </a:t>
            </a:r>
            <a:r>
              <a:rPr lang="en-US" sz="5400" dirty="0" smtClean="0"/>
              <a:t>on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parent element</a:t>
            </a:r>
            <a:r>
              <a:rPr lang="en-US" sz="5400" dirty="0" smtClean="0"/>
              <a:t> then </a:t>
            </a:r>
            <a:r>
              <a:rPr lang="en-US" sz="5400" b="1" dirty="0" smtClean="0">
                <a:solidFill>
                  <a:srgbClr val="FFC000"/>
                </a:solidFill>
              </a:rPr>
              <a:t>JavaScript</a:t>
            </a:r>
            <a:r>
              <a:rPr lang="en-US" sz="5400" dirty="0" smtClean="0"/>
              <a:t> runs that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handler </a:t>
            </a:r>
            <a:r>
              <a:rPr lang="en-US" sz="5400" dirty="0" smtClean="0"/>
              <a:t>for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child element </a:t>
            </a:r>
            <a:r>
              <a:rPr lang="en-US" sz="5400" dirty="0" smtClean="0"/>
              <a:t>also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whenever</a:t>
            </a:r>
            <a:r>
              <a:rPr lang="en-US" sz="5400" dirty="0" smtClean="0"/>
              <a:t> that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 smtClean="0"/>
              <a:t> takes place on </a:t>
            </a:r>
            <a:r>
              <a:rPr lang="en-US" sz="5400" b="1" dirty="0" smtClean="0">
                <a:solidFill>
                  <a:srgbClr val="00B050"/>
                </a:solidFill>
              </a:rPr>
              <a:t>child element </a:t>
            </a:r>
            <a:r>
              <a:rPr lang="en-US" sz="5400" dirty="0" smtClean="0"/>
              <a:t>, even if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 handler</a:t>
            </a:r>
            <a:r>
              <a:rPr lang="en-US" sz="5400" dirty="0" smtClean="0"/>
              <a:t> for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 smtClean="0"/>
              <a:t> is defined on the </a:t>
            </a:r>
            <a:r>
              <a:rPr lang="en-US" sz="5400" b="1" dirty="0" smtClean="0">
                <a:solidFill>
                  <a:srgbClr val="00B050"/>
                </a:solidFill>
              </a:rPr>
              <a:t>child element.</a:t>
            </a:r>
          </a:p>
          <a:p>
            <a:pPr algn="l" fontAlgn="base"/>
            <a:endParaRPr lang="en-US" sz="5400" b="1" dirty="0" smtClean="0">
              <a:solidFill>
                <a:srgbClr val="00B050"/>
              </a:solidFill>
            </a:endParaRPr>
          </a:p>
          <a:p>
            <a:pPr algn="l" fontAlgn="base"/>
            <a:r>
              <a:rPr lang="en-US" sz="5400" dirty="0" smtClean="0">
                <a:solidFill>
                  <a:schemeClr val="bg1"/>
                </a:solidFill>
              </a:rPr>
              <a:t>This is called as </a:t>
            </a:r>
            <a:r>
              <a:rPr lang="en-US" sz="5400" b="1" dirty="0" smtClean="0">
                <a:solidFill>
                  <a:srgbClr val="FFFF00"/>
                </a:solidFill>
              </a:rPr>
              <a:t>Event Delegation.</a:t>
            </a:r>
            <a:endParaRPr lang="en-IN" sz="5400" b="1" dirty="0" smtClean="0">
              <a:solidFill>
                <a:srgbClr val="FFFF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88605" y="2461500"/>
            <a:ext cx="608856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 smtClean="0">
                <a:solidFill>
                  <a:schemeClr val="bg1"/>
                </a:solidFill>
              </a:rPr>
              <a:t>DOM LEVEL 2 EVENT HANDLING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5530986" y="143702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DOM Level 2 Event Handler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 smtClean="0">
                <a:solidFill>
                  <a:schemeClr val="tx1"/>
                </a:solidFill>
              </a:rPr>
              <a:t>In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modern browsers </a:t>
            </a:r>
            <a:r>
              <a:rPr lang="en-US" sz="5400" dirty="0" smtClean="0">
                <a:solidFill>
                  <a:schemeClr val="tx1"/>
                </a:solidFill>
              </a:rPr>
              <a:t>, there is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another way </a:t>
            </a:r>
            <a:r>
              <a:rPr lang="en-US" sz="5400" dirty="0" smtClean="0">
                <a:solidFill>
                  <a:schemeClr val="tx1"/>
                </a:solidFill>
              </a:rPr>
              <a:t>of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handling events </a:t>
            </a:r>
            <a:r>
              <a:rPr lang="en-US" sz="5400" dirty="0" smtClean="0">
                <a:solidFill>
                  <a:schemeClr val="tx1"/>
                </a:solidFill>
              </a:rPr>
              <a:t>and it is using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DOM Level 2 Event Handler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algn="l" fontAlgn="base"/>
            <a:endParaRPr lang="en-US" sz="5400" b="1" dirty="0" smtClean="0">
              <a:solidFill>
                <a:schemeClr val="tx1"/>
              </a:solidFill>
            </a:endParaRPr>
          </a:p>
          <a:p>
            <a:pPr algn="l"/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DOM Level 2 Event Handlers </a:t>
            </a:r>
            <a:r>
              <a:rPr lang="en-IN" sz="5400" dirty="0" smtClean="0"/>
              <a:t>provide </a:t>
            </a:r>
            <a:r>
              <a:rPr lang="en-IN" sz="5400" b="1" dirty="0" smtClean="0">
                <a:solidFill>
                  <a:srgbClr val="FFC000"/>
                </a:solidFill>
              </a:rPr>
              <a:t>two main methods </a:t>
            </a:r>
            <a:r>
              <a:rPr lang="en-IN" sz="5400" dirty="0" smtClean="0"/>
              <a:t>for </a:t>
            </a:r>
            <a:r>
              <a:rPr lang="en-IN" sz="5400" b="1" dirty="0" smtClean="0">
                <a:solidFill>
                  <a:srgbClr val="00B050"/>
                </a:solidFill>
              </a:rPr>
              <a:t>dealing with</a:t>
            </a:r>
            <a:r>
              <a:rPr lang="en-IN" sz="5400" dirty="0" smtClean="0"/>
              <a:t> the </a:t>
            </a:r>
            <a:r>
              <a:rPr lang="en-IN" sz="5400" b="1" dirty="0" smtClean="0">
                <a:solidFill>
                  <a:schemeClr val="accent4"/>
                </a:solidFill>
              </a:rPr>
              <a:t>registering</a:t>
            </a:r>
            <a:r>
              <a:rPr lang="en-IN" sz="5400" dirty="0" smtClean="0"/>
              <a:t>/</a:t>
            </a:r>
            <a:r>
              <a:rPr lang="en-IN" sz="5400" b="1" dirty="0" smtClean="0">
                <a:solidFill>
                  <a:schemeClr val="accent4"/>
                </a:solidFill>
              </a:rPr>
              <a:t>deregistering</a:t>
            </a:r>
            <a:r>
              <a:rPr lang="en-IN" sz="5400" dirty="0" smtClean="0"/>
              <a:t> of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 listeners</a:t>
            </a:r>
            <a:r>
              <a:rPr lang="en-IN" sz="5400" dirty="0" smtClean="0"/>
              <a:t>:</a:t>
            </a:r>
          </a:p>
          <a:p>
            <a:pPr algn="l"/>
            <a:endParaRPr lang="en-IN" sz="5400" dirty="0" smtClean="0"/>
          </a:p>
          <a:p>
            <a:pPr marL="914400" indent="-914400" algn="l">
              <a:buAutoNum type="arabicPeriod"/>
            </a:pPr>
            <a:r>
              <a:rPr lang="en-IN" sz="5400" b="1" dirty="0" err="1" smtClean="0">
                <a:solidFill>
                  <a:srgbClr val="FFC000"/>
                </a:solidFill>
              </a:rPr>
              <a:t>addEventListener</a:t>
            </a:r>
            <a:r>
              <a:rPr lang="en-IN" sz="5400" b="1" dirty="0" smtClean="0">
                <a:solidFill>
                  <a:srgbClr val="FFC000"/>
                </a:solidFill>
              </a:rPr>
              <a:t>()</a:t>
            </a:r>
            <a:r>
              <a:rPr lang="en-IN" sz="5400" dirty="0" smtClean="0"/>
              <a:t> – register an event handler</a:t>
            </a:r>
          </a:p>
          <a:p>
            <a:pPr marL="914400" indent="-914400" algn="l">
              <a:buAutoNum type="arabicPeriod"/>
            </a:pPr>
            <a:r>
              <a:rPr lang="en-US" sz="5400" dirty="0" smtClean="0">
                <a:solidFill>
                  <a:srgbClr val="FFC000"/>
                </a:solidFill>
              </a:rPr>
              <a:t>r</a:t>
            </a:r>
            <a:r>
              <a:rPr lang="en-IN" sz="5400" b="1" dirty="0" err="1" smtClean="0">
                <a:solidFill>
                  <a:srgbClr val="FFC000"/>
                </a:solidFill>
              </a:rPr>
              <a:t>emoveEventListener</a:t>
            </a:r>
            <a:r>
              <a:rPr lang="en-IN" sz="5400" b="1" dirty="0" smtClean="0">
                <a:solidFill>
                  <a:srgbClr val="FFC000"/>
                </a:solidFill>
              </a:rPr>
              <a:t>()</a:t>
            </a:r>
            <a:r>
              <a:rPr lang="en-IN" sz="5400" dirty="0" smtClean="0"/>
              <a:t> – remove an event handler</a:t>
            </a:r>
          </a:p>
          <a:p>
            <a:pPr algn="l"/>
            <a:endParaRPr lang="en-IN" sz="5400" dirty="0" smtClean="0"/>
          </a:p>
          <a:p>
            <a:pPr algn="l"/>
            <a:r>
              <a:rPr lang="en-IN" sz="5400" dirty="0" smtClean="0"/>
              <a:t>These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methods</a:t>
            </a:r>
            <a:r>
              <a:rPr lang="en-IN" sz="5400" dirty="0" smtClean="0"/>
              <a:t> are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available</a:t>
            </a:r>
            <a:r>
              <a:rPr lang="en-IN" sz="5400" dirty="0" smtClean="0"/>
              <a:t> in all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DOM nodes</a:t>
            </a:r>
            <a:r>
              <a:rPr lang="en-IN" sz="5400" dirty="0" smtClean="0"/>
              <a:t>.</a:t>
            </a: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843239" y="2458324"/>
            <a:ext cx="1333683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5530986" y="143702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66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addEventListener</a:t>
            </a: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449066"/>
            <a:ext cx="2170027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 smtClean="0"/>
              <a:t>The </a:t>
            </a:r>
            <a:r>
              <a:rPr lang="en-IN" sz="5400" b="1" dirty="0" err="1" smtClean="0">
                <a:solidFill>
                  <a:srgbClr val="FFC000"/>
                </a:solidFill>
              </a:rPr>
              <a:t>addEventListener</a:t>
            </a:r>
            <a:r>
              <a:rPr lang="en-IN" sz="5400" b="1" dirty="0" smtClean="0">
                <a:solidFill>
                  <a:srgbClr val="FFC000"/>
                </a:solidFill>
              </a:rPr>
              <a:t>()</a:t>
            </a:r>
            <a:r>
              <a:rPr lang="en-IN" sz="5400" dirty="0" smtClean="0"/>
              <a:t> method accepts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following arguments</a:t>
            </a:r>
            <a:r>
              <a:rPr lang="en-IN" sz="5400" dirty="0" smtClean="0"/>
              <a:t>: </a:t>
            </a:r>
          </a:p>
          <a:p>
            <a:pPr marL="914400" indent="-914400" algn="l" fontAlgn="base">
              <a:buAutoNum type="arabicPeriod"/>
            </a:pPr>
            <a:endParaRPr lang="en-IN" sz="5400" dirty="0" smtClean="0"/>
          </a:p>
          <a:p>
            <a:pPr marL="914400" indent="-914400" algn="l" fontAlgn="base">
              <a:buAutoNum type="arabicPeriod"/>
            </a:pPr>
            <a:endParaRPr lang="en-IN" sz="5400" dirty="0" smtClean="0"/>
          </a:p>
          <a:p>
            <a:pPr marL="914400" indent="-914400" algn="l" fontAlgn="base">
              <a:buAutoNum type="arabicPeriod"/>
            </a:pPr>
            <a:r>
              <a:rPr lang="en-IN" sz="5400" b="1" dirty="0" smtClean="0">
                <a:solidFill>
                  <a:schemeClr val="tx1"/>
                </a:solidFill>
              </a:rPr>
              <a:t>an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event name</a:t>
            </a:r>
          </a:p>
          <a:p>
            <a:pPr marL="914400" indent="-914400" algn="l" fontAlgn="base">
              <a:buAutoNum type="arabicPeriod"/>
            </a:pPr>
            <a:endParaRPr lang="en-US" sz="5400" dirty="0" smtClean="0"/>
          </a:p>
          <a:p>
            <a:pPr marL="914400" indent="-914400" algn="l" fontAlgn="base">
              <a:buAutoNum type="arabicPeriod"/>
            </a:pPr>
            <a:endParaRPr lang="en-US" sz="5400" dirty="0" smtClean="0"/>
          </a:p>
          <a:p>
            <a:pPr marL="914400" indent="-914400" algn="l" fontAlgn="base">
              <a:buAutoNum type="arabicPeriod"/>
            </a:pPr>
            <a:r>
              <a:rPr lang="en-US" sz="5400" b="1" dirty="0" smtClean="0">
                <a:solidFill>
                  <a:schemeClr val="tx1"/>
                </a:solidFill>
              </a:rPr>
              <a:t>a</a:t>
            </a:r>
            <a:r>
              <a:rPr lang="en-IN" sz="5400" b="1" dirty="0" smtClean="0">
                <a:solidFill>
                  <a:schemeClr val="tx1"/>
                </a:solidFill>
              </a:rPr>
              <a:t>n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event handler function</a:t>
            </a:r>
          </a:p>
          <a:p>
            <a:pPr marL="914400" indent="-914400" algn="l" fontAlgn="base"/>
            <a:endParaRPr lang="en-US" sz="5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244683" y="2459912"/>
            <a:ext cx="1235555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5530986" y="143702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66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addEventListener</a:t>
            </a: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828200"/>
            <a:ext cx="21700273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l" fontAlgn="base"/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914400" indent="-914400" algn="l" fontAlgn="base"/>
            <a:endParaRPr lang="en-US" sz="5400" dirty="0" smtClean="0">
              <a:solidFill>
                <a:schemeClr val="tx1"/>
              </a:solidFill>
            </a:endParaRPr>
          </a:p>
          <a:p>
            <a:pPr marL="914400" indent="-914400" algn="l" fontAlgn="base"/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&lt;element&gt;.</a:t>
            </a:r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addEventListener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‘&lt;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event_name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&gt;’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function(){</a:t>
            </a:r>
          </a:p>
          <a:p>
            <a:pPr marL="914400" indent="-914400" algn="l" fontAlgn="base"/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		// body of the event handler</a:t>
            </a:r>
          </a:p>
          <a:p>
            <a:pPr marL="914400" indent="-914400" algn="l" fontAlgn="base"/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		}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);</a:t>
            </a:r>
          </a:p>
          <a:p>
            <a:pPr marL="914400" indent="-914400" algn="l" fontAlgn="base"/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914400" indent="-914400" algn="l" fontAlgn="base"/>
            <a:endParaRPr lang="en-US" sz="5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914400" indent="-914400" algn="l" fontAlgn="base"/>
            <a:r>
              <a:rPr lang="en-US" sz="5400" b="1" dirty="0" smtClean="0">
                <a:solidFill>
                  <a:schemeClr val="accent3"/>
                </a:solidFill>
              </a:rPr>
              <a:t>let </a:t>
            </a:r>
            <a:r>
              <a:rPr lang="en-US" sz="5400" b="1" dirty="0" err="1" smtClean="0">
                <a:solidFill>
                  <a:schemeClr val="accent3"/>
                </a:solidFill>
              </a:rPr>
              <a:t>btn</a:t>
            </a:r>
            <a:r>
              <a:rPr lang="en-US" sz="5400" b="1" dirty="0" smtClean="0">
                <a:solidFill>
                  <a:schemeClr val="accent3"/>
                </a:solidFill>
              </a:rPr>
              <a:t>=</a:t>
            </a:r>
            <a:r>
              <a:rPr lang="en-US" sz="5400" b="1" dirty="0" err="1" smtClean="0">
                <a:solidFill>
                  <a:schemeClr val="accent3"/>
                </a:solidFill>
              </a:rPr>
              <a:t>document.querySelector</a:t>
            </a:r>
            <a:r>
              <a:rPr lang="en-US" sz="5400" b="1" dirty="0" smtClean="0">
                <a:solidFill>
                  <a:schemeClr val="accent3"/>
                </a:solidFill>
              </a:rPr>
              <a:t>(“#</a:t>
            </a:r>
            <a:r>
              <a:rPr lang="en-US" sz="5400" b="1" dirty="0" err="1" smtClean="0">
                <a:solidFill>
                  <a:schemeClr val="accent3"/>
                </a:solidFill>
              </a:rPr>
              <a:t>mybtn</a:t>
            </a:r>
            <a:r>
              <a:rPr lang="en-US" sz="5400" b="1" dirty="0" smtClean="0">
                <a:solidFill>
                  <a:schemeClr val="accent3"/>
                </a:solidFill>
              </a:rPr>
              <a:t>”);</a:t>
            </a:r>
          </a:p>
          <a:p>
            <a:pPr marL="914400" indent="-914400" algn="l" fontAlgn="base"/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btn.addEventListener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(‘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click’</a:t>
            </a:r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(){</a:t>
            </a:r>
          </a:p>
          <a:p>
            <a:pPr marL="914400" indent="-914400" algn="l" fontAlgn="base"/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console.log(“Button clicked!”);</a:t>
            </a:r>
          </a:p>
          <a:p>
            <a:pPr marL="914400" indent="-914400" algn="l" fontAlgn="base"/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}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244683" y="2459912"/>
            <a:ext cx="1235555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4507066"/>
            <a:ext cx="2028194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For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Page</a:t>
            </a:r>
            <a:r>
              <a:rPr lang="en-US" sz="5400" dirty="0" smtClean="0">
                <a:solidFill>
                  <a:schemeClr val="tx1"/>
                </a:solidFill>
              </a:rPr>
              <a:t> shown ,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 handlers </a:t>
            </a:r>
            <a:r>
              <a:rPr lang="en-US" sz="5400" dirty="0" smtClean="0">
                <a:solidFill>
                  <a:schemeClr val="tx1"/>
                </a:solidFill>
              </a:rPr>
              <a:t>for the following:</a:t>
            </a:r>
          </a:p>
          <a:p>
            <a:pPr marL="914400" indent="-914400" algn="l">
              <a:buAutoNum type="arabicPeriod"/>
            </a:pPr>
            <a:r>
              <a:rPr lang="en-US" sz="5400" dirty="0" smtClean="0">
                <a:solidFill>
                  <a:schemeClr val="tx1"/>
                </a:solidFill>
              </a:rPr>
              <a:t>Whenever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heading</a:t>
            </a:r>
            <a:r>
              <a:rPr lang="en-US" sz="5400" dirty="0" smtClean="0">
                <a:solidFill>
                  <a:schemeClr val="tx1"/>
                </a:solidFill>
              </a:rPr>
              <a:t> is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double</a:t>
            </a:r>
            <a:r>
              <a:rPr lang="en-US" sz="5400" dirty="0" smtClean="0">
                <a:solidFill>
                  <a:schemeClr val="tx1"/>
                </a:solidFill>
              </a:rPr>
              <a:t>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clicked</a:t>
            </a:r>
            <a:r>
              <a:rPr lang="en-US" sz="5400" dirty="0" smtClean="0">
                <a:solidFill>
                  <a:schemeClr val="tx1"/>
                </a:solidFill>
              </a:rPr>
              <a:t>, it’s font should become </a:t>
            </a:r>
            <a:r>
              <a:rPr lang="en-US" sz="5400" b="1" dirty="0" smtClean="0">
                <a:solidFill>
                  <a:schemeClr val="accent3"/>
                </a:solidFill>
              </a:rPr>
              <a:t>italic</a:t>
            </a:r>
          </a:p>
          <a:p>
            <a:pPr marL="914400" indent="-914400" algn="l">
              <a:buAutoNum type="arabicPeriod"/>
            </a:pPr>
            <a:r>
              <a:rPr lang="en-US" sz="5400" dirty="0" smtClean="0">
                <a:solidFill>
                  <a:schemeClr val="tx1"/>
                </a:solidFill>
              </a:rPr>
              <a:t>Whenever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mouse moves over </a:t>
            </a:r>
            <a:r>
              <a:rPr lang="en-US" sz="5400" dirty="0" smtClean="0">
                <a:solidFill>
                  <a:schemeClr val="tx1"/>
                </a:solidFill>
              </a:rPr>
              <a:t>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image</a:t>
            </a:r>
            <a:r>
              <a:rPr lang="en-US" sz="5400" dirty="0" smtClean="0">
                <a:solidFill>
                  <a:schemeClr val="tx1"/>
                </a:solidFill>
              </a:rPr>
              <a:t> , the image should change to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‘sachin2.jpg’ </a:t>
            </a:r>
          </a:p>
          <a:p>
            <a:pPr marL="914400" indent="-914400" algn="l">
              <a:buAutoNum type="arabicPeriod"/>
            </a:pPr>
            <a:r>
              <a:rPr lang="en-US" sz="5400" dirty="0" smtClean="0">
                <a:solidFill>
                  <a:schemeClr val="tx1"/>
                </a:solidFill>
              </a:rPr>
              <a:t>Also change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width </a:t>
            </a:r>
            <a:r>
              <a:rPr lang="en-US" sz="5400" dirty="0" smtClean="0">
                <a:solidFill>
                  <a:schemeClr val="tx1"/>
                </a:solidFill>
              </a:rPr>
              <a:t>of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image</a:t>
            </a:r>
            <a:r>
              <a:rPr lang="en-US" sz="5400" dirty="0" smtClean="0">
                <a:solidFill>
                  <a:schemeClr val="tx1"/>
                </a:solidFill>
              </a:rPr>
              <a:t> to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400px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4507066"/>
            <a:ext cx="2028194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Modify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previous code </a:t>
            </a:r>
            <a:r>
              <a:rPr lang="en-US" sz="5400" dirty="0" smtClean="0">
                <a:solidFill>
                  <a:schemeClr val="tx1"/>
                </a:solidFill>
              </a:rPr>
              <a:t>so that when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mouse moves over </a:t>
            </a:r>
            <a:r>
              <a:rPr lang="en-US" sz="5400" dirty="0" smtClean="0">
                <a:solidFill>
                  <a:schemeClr val="tx1"/>
                </a:solidFill>
              </a:rPr>
              <a:t>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image</a:t>
            </a:r>
            <a:r>
              <a:rPr lang="en-US" sz="5400" dirty="0" smtClean="0">
                <a:solidFill>
                  <a:schemeClr val="tx1"/>
                </a:solidFill>
              </a:rPr>
              <a:t> then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 things happen</a:t>
            </a:r>
            <a:r>
              <a:rPr lang="en-US" sz="5400" dirty="0" smtClean="0">
                <a:solidFill>
                  <a:schemeClr val="tx1"/>
                </a:solidFill>
              </a:rPr>
              <a:t>:</a:t>
            </a:r>
          </a:p>
          <a:p>
            <a:pPr marL="914400" indent="-914400" algn="l">
              <a:buFontTx/>
              <a:buAutoNum type="arabicPeriod"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914400" indent="-914400" algn="l">
              <a:buFontTx/>
              <a:buAutoNum type="arabicPeriod"/>
            </a:pPr>
            <a:r>
              <a:rPr lang="en-US" sz="5400" dirty="0" smtClean="0">
                <a:solidFill>
                  <a:schemeClr val="tx1"/>
                </a:solidFill>
              </a:rPr>
              <a:t>At first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width </a:t>
            </a:r>
            <a:r>
              <a:rPr lang="en-US" sz="5400" dirty="0" smtClean="0">
                <a:solidFill>
                  <a:schemeClr val="tx1"/>
                </a:solidFill>
              </a:rPr>
              <a:t>of the current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image</a:t>
            </a:r>
            <a:r>
              <a:rPr lang="en-US" sz="5400" dirty="0" smtClean="0">
                <a:solidFill>
                  <a:schemeClr val="tx1"/>
                </a:solidFill>
              </a:rPr>
              <a:t> should change to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400px</a:t>
            </a:r>
          </a:p>
          <a:p>
            <a:pPr marL="914400" indent="-914400" algn="l">
              <a:buAutoNum type="arabicPeriod"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914400" indent="-914400" algn="l">
              <a:buAutoNum type="arabicPeriod"/>
            </a:pPr>
            <a:r>
              <a:rPr lang="en-US" sz="5400" dirty="0" smtClean="0">
                <a:solidFill>
                  <a:schemeClr val="tx1"/>
                </a:solidFill>
              </a:rPr>
              <a:t>1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second</a:t>
            </a:r>
            <a:r>
              <a:rPr lang="en-US" sz="5400" dirty="0" smtClean="0">
                <a:solidFill>
                  <a:schemeClr val="tx1"/>
                </a:solidFill>
              </a:rPr>
              <a:t> later ,the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image</a:t>
            </a:r>
            <a:r>
              <a:rPr lang="en-US" sz="5400" dirty="0" smtClean="0">
                <a:solidFill>
                  <a:schemeClr val="tx1"/>
                </a:solidFill>
              </a:rPr>
              <a:t> , the image should change to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‘sachin2.jpg’ 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4507066"/>
            <a:ext cx="20281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For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Page</a:t>
            </a:r>
            <a:r>
              <a:rPr lang="en-US" sz="5400" dirty="0" smtClean="0">
                <a:solidFill>
                  <a:schemeClr val="tx1"/>
                </a:solidFill>
              </a:rPr>
              <a:t> shown ,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 handlers </a:t>
            </a:r>
            <a:r>
              <a:rPr lang="en-US" sz="5400" dirty="0" smtClean="0">
                <a:solidFill>
                  <a:schemeClr val="tx1"/>
                </a:solidFill>
              </a:rPr>
              <a:t>such that whenever any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 item </a:t>
            </a:r>
            <a:r>
              <a:rPr lang="en-US" sz="5400" dirty="0" smtClean="0">
                <a:solidFill>
                  <a:schemeClr val="tx1"/>
                </a:solidFill>
              </a:rPr>
              <a:t>is </a:t>
            </a:r>
            <a:r>
              <a:rPr lang="en-US" sz="5400" dirty="0" smtClean="0">
                <a:solidFill>
                  <a:schemeClr val="accent3"/>
                </a:solidFill>
              </a:rPr>
              <a:t>clicked</a:t>
            </a:r>
            <a:r>
              <a:rPr lang="en-US" sz="5400" dirty="0" smtClean="0">
                <a:solidFill>
                  <a:schemeClr val="tx1"/>
                </a:solidFill>
              </a:rPr>
              <a:t> , it’s </a:t>
            </a:r>
            <a:r>
              <a:rPr lang="en-US" sz="5400" b="1" dirty="0" smtClean="0">
                <a:solidFill>
                  <a:srgbClr val="FFC000"/>
                </a:solidFill>
              </a:rPr>
              <a:t>color </a:t>
            </a:r>
            <a:r>
              <a:rPr lang="en-US" sz="5400" dirty="0" smtClean="0">
                <a:solidFill>
                  <a:schemeClr val="tx1"/>
                </a:solidFill>
              </a:rPr>
              <a:t>changes to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crimson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  <a:endParaRPr lang="en-US" sz="5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5530986" y="143702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Event Object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 smtClean="0"/>
              <a:t>When a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 listener’s event occurs </a:t>
            </a:r>
            <a:r>
              <a:rPr lang="en-IN" sz="5400" dirty="0" smtClean="0"/>
              <a:t>and it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calls</a:t>
            </a:r>
            <a:r>
              <a:rPr lang="en-IN" sz="5400" dirty="0" smtClean="0"/>
              <a:t> its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associated function</a:t>
            </a:r>
            <a:r>
              <a:rPr lang="en-IN" sz="5400" dirty="0" smtClean="0"/>
              <a:t>, it also 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passes</a:t>
            </a:r>
            <a:r>
              <a:rPr lang="en-IN" sz="5400" dirty="0" smtClean="0"/>
              <a:t> a </a:t>
            </a:r>
            <a:r>
              <a:rPr lang="en-IN" sz="5400" b="1" dirty="0" smtClean="0">
                <a:solidFill>
                  <a:srgbClr val="FFC000"/>
                </a:solidFill>
              </a:rPr>
              <a:t>single argument </a:t>
            </a:r>
            <a:r>
              <a:rPr lang="en-IN" sz="5400" dirty="0" smtClean="0"/>
              <a:t>to the </a:t>
            </a:r>
            <a:r>
              <a:rPr lang="en-IN" sz="5400" b="1" dirty="0" smtClean="0">
                <a:solidFill>
                  <a:srgbClr val="FFFF00"/>
                </a:solidFill>
              </a:rPr>
              <a:t>function—a reference</a:t>
            </a:r>
            <a:r>
              <a:rPr lang="en-IN" sz="5400" dirty="0" smtClean="0"/>
              <a:t> to the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 smtClean="0"/>
              <a:t> object. </a:t>
            </a:r>
          </a:p>
          <a:p>
            <a:pPr algn="l" fontAlgn="base"/>
            <a:endParaRPr lang="en-IN" sz="5400" dirty="0" smtClean="0"/>
          </a:p>
          <a:p>
            <a:pPr algn="l" fontAlgn="base"/>
            <a:endParaRPr lang="en-IN" sz="5400" dirty="0" smtClean="0"/>
          </a:p>
          <a:p>
            <a:pPr algn="l" fontAlgn="base"/>
            <a:r>
              <a:rPr lang="en-IN" sz="5400" dirty="0" smtClean="0"/>
              <a:t>The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 smtClean="0"/>
              <a:t> object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contains</a:t>
            </a:r>
            <a:r>
              <a:rPr lang="en-IN" sz="5400" dirty="0" smtClean="0"/>
              <a:t> a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 of properties </a:t>
            </a:r>
            <a:r>
              <a:rPr lang="en-IN" sz="5400" dirty="0" smtClean="0"/>
              <a:t>that </a:t>
            </a:r>
            <a:r>
              <a:rPr lang="en-IN" sz="5400" b="1" dirty="0" smtClean="0">
                <a:solidFill>
                  <a:schemeClr val="accent3"/>
                </a:solidFill>
              </a:rPr>
              <a:t>describe</a:t>
            </a:r>
            <a:r>
              <a:rPr lang="en-IN" sz="5400" dirty="0" smtClean="0"/>
              <a:t> the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 smtClean="0"/>
              <a:t> that 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occurred</a:t>
            </a:r>
            <a:r>
              <a:rPr lang="en-IN" sz="5400" dirty="0" smtClean="0"/>
              <a:t>.</a:t>
            </a: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987883" y="2459912"/>
            <a:ext cx="6713034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725</Words>
  <Application>Microsoft Macintosh PowerPoint</Application>
  <PresentationFormat>Custom</PresentationFormat>
  <Paragraphs>121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</cp:lastModifiedBy>
  <cp:revision>350</cp:revision>
  <dcterms:modified xsi:type="dcterms:W3CDTF">2020-08-04T15:21:00Z</dcterms:modified>
</cp:coreProperties>
</file>