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89" r:id="rId4"/>
    <p:sldId id="419" r:id="rId5"/>
    <p:sldId id="441" r:id="rId6"/>
    <p:sldId id="440" r:id="rId7"/>
    <p:sldId id="447" r:id="rId8"/>
    <p:sldId id="449" r:id="rId9"/>
    <p:sldId id="450" r:id="rId10"/>
    <p:sldId id="451" r:id="rId11"/>
    <p:sldId id="452" r:id="rId12"/>
    <p:sldId id="456" r:id="rId13"/>
    <p:sldId id="460" r:id="rId14"/>
    <p:sldId id="461" r:id="rId15"/>
    <p:sldId id="445" r:id="rId16"/>
    <p:sldId id="453" r:id="rId17"/>
    <p:sldId id="454" r:id="rId18"/>
    <p:sldId id="455" r:id="rId19"/>
    <p:sldId id="457" r:id="rId20"/>
    <p:sldId id="459" r:id="rId21"/>
    <p:sldId id="458" r:id="rId22"/>
    <p:sldId id="444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</a:t>
            </a:r>
            <a:r>
              <a:rPr lang="en-US" sz="5400" dirty="0" smtClean="0">
                <a:solidFill>
                  <a:schemeClr val="tx1"/>
                </a:solidFill>
              </a:rPr>
              <a:t> we have </a:t>
            </a:r>
            <a:r>
              <a:rPr lang="en-US" sz="5400" b="1" dirty="0" smtClean="0">
                <a:solidFill>
                  <a:schemeClr val="accent3"/>
                </a:solidFill>
              </a:rPr>
              <a:t>accessed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 smtClean="0">
                <a:solidFill>
                  <a:schemeClr val="tx1"/>
                </a:solidFill>
              </a:rPr>
              <a:t>we can then use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 smtClean="0">
                <a:solidFill>
                  <a:schemeClr val="tx1"/>
                </a:solidFill>
              </a:rPr>
              <a:t> property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element.</a:t>
            </a:r>
          </a:p>
          <a:p>
            <a:pPr algn="l" fontAlgn="base"/>
            <a:endParaRPr lang="en-US" sz="5400" b="1" dirty="0" smtClean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endParaRPr lang="en-IN" sz="5400" b="1" i="1" dirty="0" smtClean="0">
              <a:solidFill>
                <a:srgbClr val="00B050"/>
              </a:solidFill>
            </a:endParaRPr>
          </a:p>
          <a:p>
            <a:pPr marL="0" indent="0" algn="l" fontAlgn="base">
              <a:buNone/>
            </a:pPr>
            <a:r>
              <a:rPr lang="en-IN" sz="54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formObjectName.elements</a:t>
            </a:r>
            <a:r>
              <a:rPr lang="en-IN" sz="5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[&lt;index&gt;].value</a:t>
            </a:r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 algn="l" fontAlgn="base">
              <a:buNone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txtname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myform.elements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[0];</a:t>
            </a: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txtname.value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We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</a:t>
            </a:r>
            <a:r>
              <a:rPr lang="en-US" sz="5400" dirty="0" smtClean="0">
                <a:solidFill>
                  <a:schemeClr val="tx1"/>
                </a:solidFill>
              </a:rPr>
              <a:t> can </a:t>
            </a:r>
            <a:r>
              <a:rPr lang="en-US" sz="5400" b="1" dirty="0" smtClean="0">
                <a:solidFill>
                  <a:schemeClr val="accent3"/>
                </a:solidFill>
              </a:rPr>
              <a:t>access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Form’s</a:t>
            </a:r>
            <a:r>
              <a:rPr lang="en-US" sz="5400" dirty="0" smtClean="0">
                <a:solidFill>
                  <a:schemeClr val="tx1"/>
                </a:solidFill>
              </a:rPr>
              <a:t> child element by using its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IN" sz="5400" b="1" i="1" dirty="0" err="1" smtClean="0">
                <a:solidFill>
                  <a:schemeClr val="accent3"/>
                </a:solidFill>
              </a:rPr>
              <a:t>formObjectName.fieldname.value</a:t>
            </a:r>
            <a:endParaRPr lang="en-US" sz="5400" b="1" dirty="0" smtClean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5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(assuming that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has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myfrm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field 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has the name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txtuser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lvl="0" indent="0" algn="l" fontAlgn="base">
              <a:buNone/>
            </a:pPr>
            <a:endParaRPr lang="en-US" sz="4800" b="1" dirty="0" smtClean="0">
              <a:solidFill>
                <a:srgbClr val="0070C0"/>
              </a:solidFill>
            </a:endParaRPr>
          </a:p>
          <a:p>
            <a:pPr marL="0" lvl="0" indent="0" algn="l" fontAlgn="base">
              <a:buNone/>
            </a:pP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document.myfrm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txtname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myform.txtuser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4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txtname.value</a:t>
            </a:r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>
                <a:solidFill>
                  <a:schemeClr val="tx1"/>
                </a:solidFill>
              </a:rPr>
              <a:t>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rgbClr val="00B050"/>
                </a:solidFill>
              </a:rPr>
              <a:t>displays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rgbClr val="FFFF00"/>
                </a:solidFill>
              </a:rPr>
              <a:t>username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rgbClr val="FFFF00"/>
                </a:solidFill>
              </a:rPr>
              <a:t>password</a:t>
            </a:r>
            <a:r>
              <a:rPr lang="en-US" sz="5400" dirty="0" smtClean="0">
                <a:solidFill>
                  <a:schemeClr val="tx1"/>
                </a:solidFill>
              </a:rPr>
              <a:t> in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>
                <a:solidFill>
                  <a:schemeClr val="tx1"/>
                </a:solidFill>
              </a:rPr>
              <a:t>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rgbClr val="FFC000"/>
                </a:solidFill>
              </a:rPr>
              <a:t>numbers</a:t>
            </a:r>
            <a:r>
              <a:rPr lang="en-US" sz="5400" dirty="0" smtClean="0">
                <a:solidFill>
                  <a:schemeClr val="tx1"/>
                </a:solidFill>
              </a:rPr>
              <a:t> typed in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2 textboxes </a:t>
            </a:r>
            <a:r>
              <a:rPr lang="en-US" sz="5400" dirty="0" smtClean="0">
                <a:solidFill>
                  <a:schemeClr val="tx1"/>
                </a:solidFill>
              </a:rPr>
              <a:t>, in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third textbox.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clear button </a:t>
            </a:r>
            <a:r>
              <a:rPr lang="en-US" sz="5400" dirty="0" smtClean="0">
                <a:solidFill>
                  <a:schemeClr val="tx1"/>
                </a:solidFill>
              </a:rPr>
              <a:t>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, all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 boxes </a:t>
            </a:r>
            <a:r>
              <a:rPr lang="en-US" sz="5400" dirty="0" smtClean="0">
                <a:solidFill>
                  <a:schemeClr val="tx1"/>
                </a:solidFill>
              </a:rPr>
              <a:t>should be </a:t>
            </a:r>
            <a:r>
              <a:rPr lang="en-US" sz="5400" b="1" dirty="0" smtClean="0">
                <a:solidFill>
                  <a:srgbClr val="FFC000"/>
                </a:solidFill>
              </a:rPr>
              <a:t>cleared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 smtClean="0">
                <a:solidFill>
                  <a:schemeClr val="tx1"/>
                </a:solidFill>
              </a:rPr>
              <a:t> does the following:</a:t>
            </a:r>
          </a:p>
          <a:p>
            <a:pPr marL="914400" indent="-914400" algn="l">
              <a:buAutoNum type="arabicPeriod"/>
            </a:pPr>
            <a:endParaRPr lang="en-US" sz="5400" b="1" dirty="0" smtClean="0">
              <a:solidFill>
                <a:srgbClr val="FFC000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rgbClr val="FFC000"/>
                </a:solidFill>
              </a:rPr>
              <a:t>Validates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FF00"/>
                </a:solidFill>
              </a:rPr>
              <a:t>input values</a:t>
            </a:r>
          </a:p>
          <a:p>
            <a:pPr marL="914400" indent="-91440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If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rgbClr val="FFFF00"/>
                </a:solidFill>
              </a:rPr>
              <a:t>input values </a:t>
            </a:r>
            <a:r>
              <a:rPr lang="en-US" sz="5400" dirty="0" smtClean="0">
                <a:solidFill>
                  <a:schemeClr val="tx1"/>
                </a:solidFill>
              </a:rPr>
              <a:t>are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non numeric </a:t>
            </a:r>
            <a:r>
              <a:rPr lang="en-US" sz="5400" dirty="0" smtClean="0">
                <a:solidFill>
                  <a:schemeClr val="tx1"/>
                </a:solidFill>
              </a:rPr>
              <a:t>, </a:t>
            </a:r>
            <a:r>
              <a:rPr lang="en-US" sz="5400" b="1" dirty="0" smtClean="0">
                <a:solidFill>
                  <a:schemeClr val="accent3"/>
                </a:solidFill>
              </a:rPr>
              <a:t>appropriate error message</a:t>
            </a:r>
            <a:r>
              <a:rPr lang="en-US" sz="5400" dirty="0" smtClean="0">
                <a:solidFill>
                  <a:schemeClr val="tx1"/>
                </a:solidFill>
              </a:rPr>
              <a:t> should be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If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FF00"/>
                </a:solidFill>
              </a:rPr>
              <a:t>inputs</a:t>
            </a:r>
            <a:r>
              <a:rPr lang="en-US" sz="5400" dirty="0" smtClean="0">
                <a:solidFill>
                  <a:schemeClr val="tx1"/>
                </a:solidFill>
              </a:rPr>
              <a:t> are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correct</a:t>
            </a:r>
            <a:r>
              <a:rPr lang="en-US" sz="5400" dirty="0" smtClean="0">
                <a:solidFill>
                  <a:schemeClr val="tx1"/>
                </a:solidFill>
              </a:rPr>
              <a:t> then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addition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numbers </a:t>
            </a:r>
            <a:r>
              <a:rPr lang="en-US" sz="5400" dirty="0" smtClean="0">
                <a:solidFill>
                  <a:schemeClr val="tx1"/>
                </a:solidFill>
              </a:rPr>
              <a:t> should be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 smtClean="0">
                <a:solidFill>
                  <a:schemeClr val="tx1"/>
                </a:solidFill>
              </a:rPr>
              <a:t> in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third textbox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The 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</a:t>
            </a:r>
            <a:r>
              <a:rPr lang="en-IN" sz="5400" dirty="0" smtClean="0"/>
              <a:t> event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triggers</a:t>
            </a:r>
            <a:r>
              <a:rPr lang="en-IN" sz="5400" dirty="0" smtClean="0"/>
              <a:t> when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 smtClean="0"/>
              <a:t>, it is usually used 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</a:t>
            </a:r>
            <a:r>
              <a:rPr lang="en-IN" sz="5400" dirty="0" smtClean="0"/>
              <a:t> the form before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sending</a:t>
            </a:r>
            <a:r>
              <a:rPr lang="en-IN" sz="5400" dirty="0" smtClean="0"/>
              <a:t> it to the </a:t>
            </a:r>
            <a:r>
              <a:rPr lang="en-IN" sz="5400" b="1" dirty="0" smtClean="0">
                <a:solidFill>
                  <a:srgbClr val="FFC000"/>
                </a:solidFill>
              </a:rPr>
              <a:t>server</a:t>
            </a:r>
            <a:r>
              <a:rPr lang="en-IN" sz="5400" dirty="0" smtClean="0"/>
              <a:t> or to </a:t>
            </a:r>
            <a:r>
              <a:rPr lang="en-IN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</a:t>
            </a:r>
            <a:r>
              <a:rPr lang="en-IN" sz="5400" dirty="0" smtClean="0"/>
              <a:t> the </a:t>
            </a:r>
            <a:r>
              <a:rPr lang="en-IN" sz="5400" dirty="0" smtClean="0">
                <a:solidFill>
                  <a:srgbClr val="FFFF00"/>
                </a:solidFill>
              </a:rPr>
              <a:t>submission</a:t>
            </a:r>
            <a:r>
              <a:rPr lang="en-IN" sz="5400" dirty="0" smtClean="0"/>
              <a:t> if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IN" sz="5400" dirty="0" smtClean="0"/>
              <a:t> fails 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 important point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</a:t>
            </a:r>
            <a:r>
              <a:rPr lang="en-US" sz="5400" dirty="0" smtClean="0">
                <a:solidFill>
                  <a:schemeClr val="tx1"/>
                </a:solidFill>
              </a:rPr>
              <a:t> here is that although 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clicks </a:t>
            </a:r>
            <a:r>
              <a:rPr lang="en-US" sz="5400" dirty="0" smtClean="0">
                <a:solidFill>
                  <a:schemeClr val="tx1"/>
                </a:solidFill>
              </a:rPr>
              <a:t>on </a:t>
            </a:r>
            <a:r>
              <a:rPr lang="en-US" sz="5400" b="1" dirty="0" smtClean="0">
                <a:solidFill>
                  <a:srgbClr val="FFC000"/>
                </a:solidFill>
              </a:rPr>
              <a:t>submit</a:t>
            </a:r>
            <a:r>
              <a:rPr lang="en-US" sz="5400" dirty="0" smtClean="0">
                <a:solidFill>
                  <a:schemeClr val="tx1"/>
                </a:solidFill>
              </a:rPr>
              <a:t> button but it is an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object and not the </a:t>
            </a:r>
            <a:r>
              <a:rPr lang="en-US" sz="5400" b="1" dirty="0" smtClean="0">
                <a:solidFill>
                  <a:srgbClr val="FFC000"/>
                </a:solidFill>
              </a:rPr>
              <a:t>submit</a:t>
            </a:r>
            <a:r>
              <a:rPr lang="en-US" sz="5400" dirty="0" smtClean="0">
                <a:solidFill>
                  <a:schemeClr val="tx1"/>
                </a:solidFill>
              </a:rPr>
              <a:t> button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There are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 smtClean="0"/>
              <a:t> main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ways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</a:t>
            </a: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:</a:t>
            </a:r>
          </a:p>
          <a:p>
            <a:pPr marL="914400" indent="-914400" algn="l">
              <a:buAutoNum type="arabicPeriod"/>
            </a:pPr>
            <a:endParaRPr lang="en-US" sz="5400" dirty="0" smtClean="0"/>
          </a:p>
          <a:p>
            <a:pPr marL="914400" indent="-914400" algn="l">
              <a:buAutoNum type="arabicPeriod"/>
            </a:pPr>
            <a:r>
              <a:rPr lang="en-US" sz="5400" dirty="0" smtClean="0"/>
              <a:t>To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</a:t>
            </a:r>
            <a:r>
              <a:rPr lang="en-IN" sz="5400" dirty="0" smtClean="0"/>
              <a:t> </a:t>
            </a:r>
            <a:r>
              <a:rPr lang="en-IN" sz="5400" b="1" dirty="0" smtClean="0">
                <a:solidFill>
                  <a:srgbClr val="00B050"/>
                </a:solidFill>
              </a:rPr>
              <a:t>&lt;input type="submit"&gt;</a:t>
            </a:r>
            <a:r>
              <a:rPr lang="en-IN" sz="5400" dirty="0" smtClean="0"/>
              <a:t> or </a:t>
            </a:r>
            <a:r>
              <a:rPr lang="en-IN" sz="5400" b="1" dirty="0" smtClean="0">
                <a:solidFill>
                  <a:srgbClr val="00B050"/>
                </a:solidFill>
              </a:rPr>
              <a:t>&lt;input type="image"&gt;.</a:t>
            </a:r>
          </a:p>
          <a:p>
            <a:pPr marL="914400" indent="-914400" algn="l">
              <a:buAutoNum type="arabicPeriod"/>
            </a:pPr>
            <a:r>
              <a:rPr lang="en-US" sz="5400" dirty="0" smtClean="0"/>
              <a:t>P</a:t>
            </a:r>
            <a:r>
              <a:rPr lang="en-IN" sz="5400" dirty="0" err="1" smtClean="0"/>
              <a:t>ress</a:t>
            </a:r>
            <a:r>
              <a:rPr lang="en-IN" sz="5400" dirty="0" smtClean="0"/>
              <a:t> 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Enter</a:t>
            </a:r>
            <a:r>
              <a:rPr lang="en-IN" sz="5400" dirty="0" smtClean="0"/>
              <a:t> on an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 smtClean="0"/>
              <a:t> field.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Both </a:t>
            </a:r>
            <a:r>
              <a:rPr lang="en-IN" sz="5400" b="1" dirty="0" smtClean="0">
                <a:solidFill>
                  <a:srgbClr val="FFC000"/>
                </a:solidFill>
              </a:rPr>
              <a:t>actions</a:t>
            </a:r>
            <a:r>
              <a:rPr lang="en-IN" sz="5400" dirty="0" smtClean="0"/>
              <a:t> lead to 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 event </a:t>
            </a:r>
            <a:r>
              <a:rPr lang="en-IN" sz="5400" dirty="0" smtClean="0"/>
              <a:t>on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. 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In order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working with forms </a:t>
            </a: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we need to take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 steps:</a:t>
            </a:r>
          </a:p>
          <a:p>
            <a:pPr marL="914400" indent="-914400" algn="l">
              <a:buAutoNum type="arabicPeriod"/>
            </a:pPr>
            <a:endParaRPr lang="en-US" sz="5400" dirty="0" smtClean="0"/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Grab</a:t>
            </a:r>
            <a:r>
              <a:rPr lang="en-US" sz="5400" dirty="0" smtClean="0"/>
              <a:t>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/>
              <a:t> object</a:t>
            </a:r>
          </a:p>
          <a:p>
            <a:pPr marL="914400" indent="-914400" algn="l">
              <a:buAutoNum type="arabicPeriod"/>
            </a:pPr>
            <a:endParaRPr lang="en-US" sz="5400" dirty="0" smtClean="0"/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/>
              <a:t> a </a:t>
            </a:r>
            <a:r>
              <a:rPr lang="en-US" sz="5400" b="1" dirty="0" smtClean="0">
                <a:solidFill>
                  <a:srgbClr val="FFC000"/>
                </a:solidFill>
              </a:rPr>
              <a:t>handler</a:t>
            </a:r>
            <a:r>
              <a:rPr lang="en-US" sz="5400" dirty="0" smtClean="0"/>
              <a:t> to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 event</a:t>
            </a:r>
          </a:p>
          <a:p>
            <a:pPr marL="914400" indent="-914400" algn="l">
              <a:buAutoNum type="arabicPeriod"/>
            </a:pPr>
            <a:endParaRPr lang="en-US" sz="5400" dirty="0" smtClean="0"/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heck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 data</a:t>
            </a:r>
            <a:r>
              <a:rPr lang="en-IN" sz="5400" dirty="0" smtClean="0"/>
              <a:t>, and if there are </a:t>
            </a:r>
            <a:r>
              <a:rPr lang="en-IN" sz="5400" b="1" dirty="0" smtClean="0">
                <a:solidFill>
                  <a:srgbClr val="FFFF00"/>
                </a:solidFill>
              </a:rPr>
              <a:t>errors</a:t>
            </a:r>
            <a:r>
              <a:rPr lang="en-IN" sz="5400" dirty="0" smtClean="0"/>
              <a:t>, then </a:t>
            </a:r>
            <a:r>
              <a:rPr lang="en-IN" sz="5400" b="1" dirty="0" smtClean="0">
                <a:solidFill>
                  <a:srgbClr val="FFC000"/>
                </a:solidFill>
              </a:rPr>
              <a:t>show them </a:t>
            </a:r>
            <a:r>
              <a:rPr lang="en-IN" sz="5400" dirty="0" smtClean="0"/>
              <a:t>and call the method </a:t>
            </a:r>
            <a:r>
              <a:rPr lang="en-IN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preventDefault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5400" dirty="0" smtClean="0"/>
              <a:t>of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object so that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</a:t>
            </a:r>
            <a:r>
              <a:rPr lang="en-IN" sz="5400" dirty="0" smtClean="0"/>
              <a:t>won’t be </a:t>
            </a:r>
            <a:r>
              <a:rPr lang="en-IN" sz="5400" b="1" dirty="0" smtClean="0">
                <a:solidFill>
                  <a:schemeClr val="accent3"/>
                </a:solidFill>
              </a:rPr>
              <a:t>sent</a:t>
            </a:r>
            <a:r>
              <a:rPr lang="en-IN" sz="5400" dirty="0" smtClean="0"/>
              <a:t> to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Skeleton:</a:t>
            </a:r>
          </a:p>
          <a:p>
            <a:pPr algn="l"/>
            <a:endParaRPr lang="en-US" sz="5400" dirty="0" smtClean="0"/>
          </a:p>
          <a:p>
            <a:pPr algn="l"/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en-IN" sz="5400" dirty="0" smtClean="0"/>
              <a:t>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myform</a:t>
            </a:r>
            <a:r>
              <a:rPr lang="en-IN" sz="5400" dirty="0" smtClean="0"/>
              <a:t> = 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400" b="1" dirty="0" smtClean="0">
                <a:solidFill>
                  <a:srgbClr val="FFC000"/>
                </a:solidFill>
              </a:rPr>
              <a:t>'form'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IN" sz="5400" dirty="0" smtClean="0"/>
              <a:t>;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myform</a:t>
            </a:r>
            <a:r>
              <a:rPr lang="en-IN" sz="5400" dirty="0" err="1" smtClean="0"/>
              <a:t>.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addEventListener</a:t>
            </a:r>
            <a:r>
              <a:rPr lang="en-IN" sz="5400" dirty="0" smtClean="0"/>
              <a:t>(</a:t>
            </a:r>
            <a:r>
              <a:rPr lang="en-IN" sz="5400" b="1" dirty="0" smtClean="0">
                <a:solidFill>
                  <a:srgbClr val="FFC000"/>
                </a:solidFill>
              </a:rPr>
              <a:t>'submit'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=&gt; { </a:t>
            </a:r>
          </a:p>
          <a:p>
            <a:pPr algn="l"/>
            <a:r>
              <a:rPr lang="en-US" sz="5400" dirty="0" smtClean="0"/>
              <a:t>	</a:t>
            </a: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en-US" sz="5400" b="1" i="1" dirty="0" smtClean="0">
                <a:solidFill>
                  <a:schemeClr val="tx1">
                    <a:lumMod val="75000"/>
                  </a:schemeClr>
                </a:solidFill>
              </a:rPr>
              <a:t>perform validation</a:t>
            </a:r>
          </a:p>
          <a:p>
            <a:pPr algn="l"/>
            <a:r>
              <a:rPr lang="en-US" sz="5400" dirty="0" smtClean="0"/>
              <a:t>   </a:t>
            </a:r>
            <a:r>
              <a:rPr lang="en-US" sz="5400" b="1" dirty="0" smtClean="0">
                <a:solidFill>
                  <a:srgbClr val="00B050"/>
                </a:solidFill>
              </a:rPr>
              <a:t>if(</a:t>
            </a:r>
            <a:r>
              <a:rPr lang="en-US" sz="5400" b="1" dirty="0" err="1" smtClean="0">
                <a:solidFill>
                  <a:srgbClr val="00B050"/>
                </a:solidFill>
              </a:rPr>
              <a:t>test_cond</a:t>
            </a:r>
            <a:r>
              <a:rPr lang="en-US" sz="5400" b="1" dirty="0" smtClean="0">
                <a:solidFill>
                  <a:srgbClr val="00B050"/>
                </a:solidFill>
              </a:rPr>
              <a:t>)</a:t>
            </a:r>
            <a:endParaRPr lang="en-IN" sz="5400" b="1" dirty="0" smtClean="0">
              <a:solidFill>
                <a:srgbClr val="00B050"/>
              </a:solidFill>
            </a:endParaRPr>
          </a:p>
          <a:p>
            <a:pPr algn="l"/>
            <a:r>
              <a:rPr lang="en-IN" sz="5400" dirty="0" smtClean="0"/>
              <a:t>		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e.preventDefault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pPr algn="l"/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}); </a:t>
            </a:r>
          </a:p>
          <a:p>
            <a:pPr algn="l"/>
            <a:r>
              <a:rPr lang="en-US" sz="5400" b="1" u="sng" dirty="0" smtClean="0">
                <a:solidFill>
                  <a:srgbClr val="FFFF00"/>
                </a:solidFill>
              </a:rPr>
              <a:t>Important Note:</a:t>
            </a:r>
            <a:endParaRPr lang="en-IN" sz="5400" u="sng" dirty="0" smtClean="0">
              <a:solidFill>
                <a:srgbClr val="FFFF00"/>
              </a:solidFill>
            </a:endParaRPr>
          </a:p>
          <a:p>
            <a:pPr algn="l"/>
            <a:r>
              <a:rPr lang="en-US" sz="5400" dirty="0" smtClean="0"/>
              <a:t>We can also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5400" dirty="0" smtClean="0"/>
              <a:t>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/>
              <a:t> through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/>
              <a:t> code by calling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submit() </a:t>
            </a:r>
            <a:r>
              <a:rPr lang="en-US" sz="5400" dirty="0" smtClean="0"/>
              <a:t>method on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/>
              <a:t> object as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myform.submit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>
                <a:solidFill>
                  <a:schemeClr val="tx1"/>
                </a:solidFill>
              </a:rPr>
              <a:t>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 smtClean="0">
                <a:solidFill>
                  <a:schemeClr val="tx1"/>
                </a:solidFill>
              </a:rPr>
              <a:t> when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button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rgbClr val="FFC000"/>
                </a:solidFill>
              </a:rPr>
              <a:t>validates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FF00"/>
                </a:solidFill>
              </a:rPr>
              <a:t>input values </a:t>
            </a:r>
            <a:r>
              <a:rPr lang="en-US" sz="5400" dirty="0" smtClean="0">
                <a:solidFill>
                  <a:schemeClr val="tx1"/>
                </a:solidFill>
              </a:rPr>
              <a:t>. If any of the </a:t>
            </a:r>
            <a:r>
              <a:rPr lang="en-US" sz="5400" b="1" dirty="0" smtClean="0">
                <a:solidFill>
                  <a:srgbClr val="FFFF00"/>
                </a:solidFill>
              </a:rPr>
              <a:t>input values </a:t>
            </a:r>
            <a:r>
              <a:rPr lang="en-US" sz="5400" dirty="0" smtClean="0">
                <a:solidFill>
                  <a:schemeClr val="tx1"/>
                </a:solidFill>
              </a:rPr>
              <a:t>are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should not be </a:t>
            </a:r>
            <a:r>
              <a:rPr lang="en-US" sz="5400" b="1" dirty="0" smtClean="0">
                <a:solidFill>
                  <a:schemeClr val="accent3"/>
                </a:solidFill>
              </a:rPr>
              <a:t>submitted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 smtClean="0">
                <a:solidFill>
                  <a:schemeClr val="tx1"/>
                </a:solidFill>
              </a:rPr>
              <a:t>should be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WORKING WITH FORMS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5400" dirty="0" smtClean="0">
                <a:solidFill>
                  <a:schemeClr val="tx1"/>
                </a:solidFill>
              </a:rPr>
              <a:t>so that the </a:t>
            </a:r>
            <a:r>
              <a:rPr lang="en-US" sz="5400" b="1" dirty="0" smtClean="0">
                <a:solidFill>
                  <a:srgbClr val="FFC000"/>
                </a:solidFill>
              </a:rPr>
              <a:t>validation</a:t>
            </a:r>
            <a:r>
              <a:rPr lang="en-US" sz="5400" dirty="0" smtClean="0">
                <a:solidFill>
                  <a:schemeClr val="tx1"/>
                </a:solidFill>
              </a:rPr>
              <a:t> check should now be on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5400" dirty="0" smtClean="0">
                <a:solidFill>
                  <a:schemeClr val="tx1"/>
                </a:solidFill>
              </a:rPr>
              <a:t> also. If </a:t>
            </a:r>
            <a:r>
              <a:rPr lang="en-US" sz="5400" b="1" dirty="0" smtClean="0">
                <a:solidFill>
                  <a:srgbClr val="00B050"/>
                </a:solidFill>
              </a:rPr>
              <a:t>either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 smtClean="0">
                <a:solidFill>
                  <a:schemeClr val="tx1"/>
                </a:solidFill>
              </a:rPr>
              <a:t> or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than 5 characters </a:t>
            </a:r>
            <a:r>
              <a:rPr lang="en-US" sz="5400" smtClean="0">
                <a:solidFill>
                  <a:schemeClr val="tx1"/>
                </a:solidFill>
              </a:rPr>
              <a:t>then </a:t>
            </a:r>
            <a:r>
              <a:rPr lang="en-US" sz="5400" smtClean="0">
                <a:solidFill>
                  <a:schemeClr val="tx1"/>
                </a:solidFill>
              </a:rPr>
              <a:t>also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should not be </a:t>
            </a:r>
            <a:r>
              <a:rPr lang="en-US" sz="5400" b="1" dirty="0" smtClean="0">
                <a:solidFill>
                  <a:schemeClr val="accent3"/>
                </a:solidFill>
              </a:rPr>
              <a:t>submitted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 smtClean="0">
                <a:solidFill>
                  <a:schemeClr val="tx1"/>
                </a:solidFill>
              </a:rPr>
              <a:t>should be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 modify </a:t>
            </a:r>
            <a:r>
              <a:rPr lang="en-US" sz="5400" dirty="0" smtClean="0">
                <a:solidFill>
                  <a:schemeClr val="tx1"/>
                </a:solidFill>
              </a:rPr>
              <a:t>the previous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so that if </a:t>
            </a:r>
            <a:r>
              <a:rPr lang="en-US" sz="5400" b="1" dirty="0" smtClean="0">
                <a:solidFill>
                  <a:srgbClr val="FFC000"/>
                </a:solidFill>
              </a:rPr>
              <a:t>validation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successful</a:t>
            </a:r>
            <a:r>
              <a:rPr lang="en-US" sz="5400" dirty="0" smtClean="0">
                <a:solidFill>
                  <a:schemeClr val="tx1"/>
                </a:solidFill>
              </a:rPr>
              <a:t> , then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message </a:t>
            </a:r>
            <a:r>
              <a:rPr lang="en-US" sz="5400" dirty="0" smtClean="0">
                <a:solidFill>
                  <a:schemeClr val="tx1"/>
                </a:solidFill>
              </a:rPr>
              <a:t>should be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 smtClean="0">
                <a:solidFill>
                  <a:schemeClr val="tx1"/>
                </a:solidFill>
              </a:rPr>
              <a:t> besides each of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controls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rgbClr val="FFFF00"/>
                </a:solidFill>
              </a:rPr>
              <a:t>after 2 seconds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should be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69183" y="780585"/>
            <a:ext cx="78085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19452" y="2137812"/>
            <a:ext cx="785827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 smtClean="0"/>
              <a:t> very common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 events </a:t>
            </a:r>
            <a:r>
              <a:rPr lang="en-IN" sz="5400" dirty="0" smtClean="0"/>
              <a:t>are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,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 smtClean="0"/>
              <a:t>. 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 smtClean="0">
                <a:solidFill>
                  <a:srgbClr val="FFC000"/>
                </a:solidFill>
              </a:rPr>
              <a:t> </a:t>
            </a:r>
            <a:r>
              <a:rPr lang="en-US" sz="5400" dirty="0" smtClean="0"/>
              <a:t>event is </a:t>
            </a:r>
            <a:r>
              <a:rPr lang="en-US" sz="5400" b="1" dirty="0" smtClean="0">
                <a:solidFill>
                  <a:schemeClr val="accent3"/>
                </a:solidFill>
              </a:rPr>
              <a:t>particularly useful </a:t>
            </a:r>
            <a:r>
              <a:rPr lang="en-IN" sz="5400" dirty="0" smtClean="0"/>
              <a:t>whenever the </a:t>
            </a:r>
            <a:r>
              <a:rPr lang="en-IN" sz="5400" b="1" dirty="0" smtClean="0">
                <a:solidFill>
                  <a:srgbClr val="FFC000"/>
                </a:solidFill>
              </a:rPr>
              <a:t>content</a:t>
            </a:r>
            <a:r>
              <a:rPr lang="en-IN" sz="5400" dirty="0" smtClean="0"/>
              <a:t> of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 smtClean="0"/>
              <a:t>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changed</a:t>
            </a:r>
            <a:r>
              <a:rPr lang="en-IN" sz="5400" dirty="0" smtClean="0"/>
              <a:t>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 smtClean="0"/>
              <a:t>where this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useful </a:t>
            </a:r>
            <a:r>
              <a:rPr lang="en-IN" sz="5400" dirty="0" smtClean="0"/>
              <a:t>is for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 down selection lists</a:t>
            </a:r>
            <a:r>
              <a:rPr lang="en-IN" sz="5400" dirty="0" smtClean="0"/>
              <a:t> 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 smtClean="0">
                <a:solidFill>
                  <a:schemeClr val="accent3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and</a:t>
            </a:r>
            <a:r>
              <a:rPr lang="en-IN" sz="5400" dirty="0" smtClean="0">
                <a:solidFill>
                  <a:schemeClr val="accent3"/>
                </a:solidFill>
              </a:rPr>
              <a:t>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 smtClean="0">
                <a:solidFill>
                  <a:schemeClr val="accent3"/>
                </a:solidFill>
              </a:rPr>
              <a:t> </a:t>
            </a:r>
            <a:r>
              <a:rPr lang="en-IN" sz="5400" dirty="0" smtClean="0"/>
              <a:t>event are </a:t>
            </a:r>
            <a:r>
              <a:rPr lang="en-IN" sz="5400" b="1" dirty="0" smtClean="0">
                <a:solidFill>
                  <a:schemeClr val="accent3"/>
                </a:solidFill>
              </a:rPr>
              <a:t>particularly useful </a:t>
            </a:r>
            <a:r>
              <a:rPr lang="en-IN" sz="5400" dirty="0" smtClean="0"/>
              <a:t>to allow a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field</a:t>
            </a:r>
            <a:r>
              <a:rPr lang="en-IN" sz="5400" dirty="0" smtClean="0"/>
              <a:t> to be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IN" sz="5400" dirty="0" smtClean="0"/>
              <a:t> immediately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en-IN" sz="5400" dirty="0" smtClean="0"/>
              <a:t> it has been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entered</a:t>
            </a:r>
            <a:r>
              <a:rPr lang="en-IN" sz="5400" dirty="0" smtClean="0"/>
              <a:t> or to do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</a:t>
            </a:r>
            <a:r>
              <a:rPr lang="en-IN" sz="5400" dirty="0" smtClean="0"/>
              <a:t>when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 field </a:t>
            </a:r>
            <a:r>
              <a:rPr lang="en-IN" sz="5400" dirty="0" smtClean="0"/>
              <a:t>receives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 smtClean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Recap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Forms</a:t>
            </a:r>
            <a:r>
              <a:rPr lang="en-IN" sz="5400" dirty="0" smtClean="0"/>
              <a:t> allow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</a:t>
            </a:r>
            <a:r>
              <a:rPr lang="en-IN" sz="5400" dirty="0" smtClean="0"/>
              <a:t> with a </a:t>
            </a:r>
            <a:r>
              <a:rPr lang="en-IN" sz="5400" b="1" dirty="0" smtClean="0">
                <a:solidFill>
                  <a:schemeClr val="accent3"/>
                </a:solidFill>
              </a:rPr>
              <a:t>Web page </a:t>
            </a:r>
            <a:r>
              <a:rPr lang="en-IN" sz="5400" dirty="0" smtClean="0"/>
              <a:t>by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being able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rgbClr val="FFC000"/>
                </a:solidFill>
              </a:rPr>
              <a:t>provide information </a:t>
            </a:r>
            <a:r>
              <a:rPr lang="en-IN" sz="5400" dirty="0" smtClean="0"/>
              <a:t>to the </a:t>
            </a:r>
            <a:r>
              <a:rPr lang="en-IN" sz="5400" b="1" dirty="0" smtClean="0">
                <a:solidFill>
                  <a:schemeClr val="accent4"/>
                </a:solidFill>
              </a:rPr>
              <a:t>system</a:t>
            </a:r>
            <a:r>
              <a:rPr lang="en-IN" sz="5400" dirty="0" smtClean="0"/>
              <a:t> in a way that </a:t>
            </a:r>
            <a:r>
              <a:rPr lang="en-IN" sz="5400" b="1" dirty="0" smtClean="0">
                <a:solidFill>
                  <a:srgbClr val="00B050"/>
                </a:solidFill>
              </a:rPr>
              <a:t>goes beyond simply pointing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rgbClr val="FFFF00"/>
                </a:solidFill>
              </a:rPr>
              <a:t>clicking</a:t>
            </a:r>
            <a:r>
              <a:rPr lang="en-IN" sz="5400" dirty="0" smtClean="0"/>
              <a:t> things with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</a:t>
            </a:r>
            <a:r>
              <a:rPr lang="en-IN" sz="5400" dirty="0" smtClean="0"/>
              <a:t>.</a:t>
            </a:r>
          </a:p>
          <a:p>
            <a:pPr lvl="0" algn="l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allow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 feedback </a:t>
            </a:r>
            <a:r>
              <a:rPr lang="en-IN" sz="5400" dirty="0" smtClean="0"/>
              <a:t>to the </a:t>
            </a:r>
            <a:r>
              <a:rPr lang="en-IN" sz="5400" b="1" dirty="0" smtClean="0">
                <a:solidFill>
                  <a:schemeClr val="accent3"/>
                </a:solidFill>
              </a:rPr>
              <a:t>Web page</a:t>
            </a:r>
            <a:r>
              <a:rPr lang="en-IN" sz="5400" dirty="0" smtClean="0"/>
              <a:t>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provides us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ways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feedback</a:t>
            </a:r>
            <a:r>
              <a:rPr lang="en-IN" sz="5400" dirty="0" smtClean="0"/>
              <a:t> by </a:t>
            </a:r>
            <a:r>
              <a:rPr lang="en-IN" sz="5400" b="1" dirty="0" smtClean="0">
                <a:solidFill>
                  <a:schemeClr val="accent3"/>
                </a:solidFill>
              </a:rPr>
              <a:t>evaluating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provided </a:t>
            </a:r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by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 smtClean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36098" y="2384953"/>
            <a:ext cx="4438185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59417" y="824548"/>
            <a:ext cx="96471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81719" y="2184004"/>
            <a:ext cx="9624891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</a:t>
            </a:r>
            <a:r>
              <a:rPr lang="en-IN" sz="5400" dirty="0" smtClean="0"/>
              <a:t> with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we need to access it in our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code.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Apart from using 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getElementById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 smtClean="0"/>
              <a:t> ,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allows us to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access </a:t>
            </a: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object using in </a:t>
            </a:r>
            <a:r>
              <a:rPr lang="en-IN" sz="5400" b="1" dirty="0" smtClean="0">
                <a:solidFill>
                  <a:srgbClr val="FFFF00"/>
                </a:solidFill>
              </a:rPr>
              <a:t>2 more ways</a:t>
            </a:r>
            <a:r>
              <a:rPr lang="en-IN" sz="5400" dirty="0" smtClean="0"/>
              <a:t>: </a:t>
            </a:r>
          </a:p>
          <a:p>
            <a:pPr algn="l" fontAlgn="base"/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dirty="0" smtClean="0"/>
              <a:t>Using the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/>
              <a:t>method</a:t>
            </a:r>
          </a:p>
          <a:p>
            <a:pPr marL="914400" indent="-914400" algn="l" fontAlgn="base">
              <a:buAutoNum type="arabicPeriod"/>
            </a:pPr>
            <a:r>
              <a:rPr lang="en-US" sz="5400" dirty="0" smtClean="0"/>
              <a:t>Using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/>
              <a:t> property </a:t>
            </a:r>
            <a:endParaRPr lang="en-IN" sz="5400" dirty="0" smtClean="0"/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60744" y="822960"/>
            <a:ext cx="92223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26712" y="2182416"/>
            <a:ext cx="918860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72067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Just like other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 smtClean="0">
                <a:solidFill>
                  <a:schemeClr val="tx1"/>
                </a:solidFill>
              </a:rPr>
              <a:t>we can also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object by using the method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).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7030A0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&lt;form. . . . .&gt;</a:t>
            </a:r>
          </a:p>
          <a:p>
            <a:pPr marL="0" lv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. . . . .</a:t>
            </a:r>
          </a:p>
          <a:p>
            <a:pPr marL="0" lv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&lt;/form&gt;</a:t>
            </a:r>
          </a:p>
          <a:p>
            <a:pPr marL="0" lvl="0" indent="0" algn="l" fontAlgn="base">
              <a:buNone/>
            </a:pPr>
            <a:endParaRPr lang="en-US" sz="5400" dirty="0" smtClean="0">
              <a:solidFill>
                <a:schemeClr val="accent3"/>
              </a:solidFill>
            </a:endParaRPr>
          </a:p>
          <a:p>
            <a:pPr marL="0" lv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Now in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we can access this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as:</a:t>
            </a:r>
          </a:p>
          <a:p>
            <a:pPr marL="0" lvl="0" indent="0" algn="l" fontAlgn="base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document.querySelector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(“form”);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25496" y="822960"/>
            <a:ext cx="110097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“name”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46849" y="2184004"/>
            <a:ext cx="103929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015953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We can also access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by using its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>
                <a:solidFill>
                  <a:schemeClr val="tx1"/>
                </a:solidFill>
              </a:rPr>
              <a:t> property value with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 smtClean="0">
                <a:solidFill>
                  <a:schemeClr val="tx1"/>
                </a:solidFill>
              </a:rPr>
              <a:t> object.</a:t>
            </a:r>
          </a:p>
          <a:p>
            <a:pPr algn="l" fontAlgn="base"/>
            <a:endParaRPr lang="en-US" sz="5400" dirty="0" smtClean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&lt;form name=“</a:t>
            </a:r>
            <a:r>
              <a:rPr lang="en-US" sz="54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frmlogin</a:t>
            </a:r>
            <a:r>
              <a:rPr lang="en-US" sz="5400" b="1" i="1" dirty="0" smtClean="0">
                <a:solidFill>
                  <a:schemeClr val="accent3"/>
                </a:solidFill>
              </a:rPr>
              <a:t>” . . . . .&gt;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. . . . .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&lt;/form&gt;</a:t>
            </a:r>
          </a:p>
          <a:p>
            <a:pPr algn="l" fontAlgn="base"/>
            <a:endParaRPr lang="en-IN" sz="5400" dirty="0" smtClean="0"/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Now in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we can access this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as: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rgbClr val="0070C0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To access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elements we need to take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 steps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Access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 smtClean="0">
                <a:solidFill>
                  <a:schemeClr val="tx1"/>
                </a:solidFill>
              </a:rPr>
              <a:t>placed inside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</a:p>
          <a:p>
            <a:pPr marL="914400" indent="-914400" algn="l" fontAlgn="base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Access</a:t>
            </a:r>
            <a:r>
              <a:rPr lang="en-US" sz="5400" dirty="0" smtClean="0">
                <a:solidFill>
                  <a:schemeClr val="tx1"/>
                </a:solidFill>
              </a:rPr>
              <a:t> it’s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sz="5400" dirty="0" smtClean="0">
                <a:solidFill>
                  <a:schemeClr val="tx1"/>
                </a:solidFill>
              </a:rPr>
              <a:t>using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 smtClean="0">
                <a:solidFill>
                  <a:schemeClr val="tx1"/>
                </a:solidFill>
              </a:rPr>
              <a:t> property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For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sz="5400" dirty="0" smtClean="0">
                <a:solidFill>
                  <a:schemeClr val="tx1"/>
                </a:solidFill>
              </a:rPr>
              <a:t> we again have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 options 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 smtClean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property of the particular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object.</a:t>
            </a:r>
          </a:p>
          <a:p>
            <a:pPr marL="914400" indent="-914400" algn="l" fontAlgn="base">
              <a:buAutoNum type="arabicPeriod"/>
            </a:pPr>
            <a:endParaRPr lang="en-US" sz="5400" b="1" dirty="0" smtClean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>
                <a:solidFill>
                  <a:schemeClr val="tx1"/>
                </a:solidFill>
              </a:rPr>
              <a:t> attribute of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property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 smtClean="0">
                <a:solidFill>
                  <a:schemeClr val="tx1"/>
                </a:solidFill>
              </a:rPr>
              <a:t> containing all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object.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 fontAlgn="base"/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allelem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myform.elements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In the above code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allelem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is 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err="1" smtClean="0">
                <a:solidFill>
                  <a:srgbClr val="00B0F0"/>
                </a:solidFill>
              </a:rPr>
              <a:t>myform</a:t>
            </a:r>
            <a:endParaRPr lang="en-US" sz="54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818</Words>
  <Application>Microsoft Macintosh PowerPoint</Application>
  <PresentationFormat>Custom</PresentationFormat>
  <Paragraphs>140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377</cp:revision>
  <dcterms:modified xsi:type="dcterms:W3CDTF">2020-08-06T07:35:14Z</dcterms:modified>
</cp:coreProperties>
</file>