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APPLYING  FADING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b="1" dirty="0" err="1" smtClean="0">
                <a:solidFill>
                  <a:srgbClr val="FFFF00"/>
                </a:solidFill>
              </a:rPr>
              <a:t>fadeTo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method gradually changes the opacity, for selected elements, to a specified opacity (fading effect).</a:t>
            </a:r>
          </a:p>
          <a:p>
            <a:pPr marL="0" indent="0">
              <a:buNone/>
            </a:pPr>
            <a:endParaRPr lang="en-US" sz="2600" b="1" u="sng" dirty="0" smtClean="0"/>
          </a:p>
          <a:p>
            <a:pPr marL="0" indent="0">
              <a:buNone/>
            </a:pPr>
            <a:r>
              <a:rPr lang="en-US" sz="2600" b="1" u="sng" dirty="0" smtClean="0">
                <a:solidFill>
                  <a:schemeClr val="bg1"/>
                </a:solidFill>
              </a:rPr>
              <a:t>Syntax:</a:t>
            </a:r>
            <a:endParaRPr lang="en-IN" sz="26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$(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US" sz="2600" b="1" dirty="0" smtClean="0">
                <a:solidFill>
                  <a:srgbClr val="FFFF00"/>
                </a:solidFill>
              </a:rPr>
              <a:t>).</a:t>
            </a:r>
            <a:r>
              <a:rPr lang="en-US" sz="2600" b="1" dirty="0" err="1" smtClean="0">
                <a:solidFill>
                  <a:srgbClr val="FFFF00"/>
                </a:solidFill>
              </a:rPr>
              <a:t>fadeTo</a:t>
            </a:r>
            <a:r>
              <a:rPr lang="en-US" sz="2600" b="1" dirty="0" smtClean="0">
                <a:solidFill>
                  <a:srgbClr val="FFFF00"/>
                </a:solidFill>
              </a:rPr>
              <a:t>(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speed</a:t>
            </a:r>
            <a:r>
              <a:rPr lang="en-US" sz="2600" b="1" dirty="0" err="1" smtClean="0">
                <a:solidFill>
                  <a:srgbClr val="FFFF00"/>
                </a:solidFill>
              </a:rPr>
              <a:t>,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opacity</a:t>
            </a:r>
            <a:r>
              <a:rPr lang="en-US" sz="2600" b="1" dirty="0" err="1" smtClean="0">
                <a:solidFill>
                  <a:srgbClr val="FFFF00"/>
                </a:solidFill>
              </a:rPr>
              <a:t>,callback</a:t>
            </a:r>
            <a:r>
              <a:rPr lang="en-US" sz="2600" b="1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/>
            <a:r>
              <a:rPr lang="en-IN" sz="2600" dirty="0" smtClean="0">
                <a:solidFill>
                  <a:schemeClr val="bg1"/>
                </a:solidFill>
              </a:rPr>
              <a:t>The</a:t>
            </a:r>
            <a:r>
              <a:rPr lang="en-IN" sz="2600" dirty="0" smtClean="0"/>
              <a:t>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opacity</a:t>
            </a:r>
            <a:r>
              <a:rPr lang="en-IN" sz="2600" dirty="0" smtClean="0"/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factor specifies the opacity to fade to and must be a number between </a:t>
            </a:r>
            <a:r>
              <a:rPr lang="en-I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</a:t>
            </a:r>
            <a:r>
              <a:rPr lang="en-IN" sz="2600" dirty="0" smtClean="0">
                <a:solidFill>
                  <a:schemeClr val="bg1"/>
                </a:solidFill>
              </a:rPr>
              <a:t> and </a:t>
            </a:r>
            <a:r>
              <a:rPr lang="en-I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1.00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APPLYING  SLIDING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 smtClean="0">
                <a:latin typeface="+mj-lt"/>
                <a:cs typeface="Arial" pitchFamily="34" charset="0"/>
              </a:rPr>
              <a:t> </a:t>
            </a:r>
            <a:r>
              <a:rPr lang="en-IN" sz="2600" b="1" dirty="0" err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slideDown</a:t>
            </a:r>
            <a:r>
              <a:rPr lang="en-IN" sz="26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()</a:t>
            </a:r>
            <a:r>
              <a:rPr lang="en-IN" sz="2600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 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method animates the height of the matched elements. This causes lower parts of the page to slide down, making way for the revealed items.</a:t>
            </a:r>
          </a:p>
          <a:p>
            <a:endParaRPr lang="en-US" sz="26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 smtClean="0">
                <a:latin typeface="+mj-lt"/>
                <a:cs typeface="Arial" pitchFamily="34" charset="0"/>
              </a:rPr>
              <a:t> </a:t>
            </a:r>
            <a:r>
              <a:rPr lang="en-IN" sz="2600" b="1" dirty="0" err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slideUp</a:t>
            </a:r>
            <a:r>
              <a:rPr lang="en-IN" sz="26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()</a:t>
            </a:r>
            <a:r>
              <a:rPr lang="en-IN" sz="2600" dirty="0" smtClean="0">
                <a:latin typeface="+mj-lt"/>
                <a:cs typeface="Arial" pitchFamily="34" charset="0"/>
              </a:rPr>
              <a:t> 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method animates the height of the matched elements. This causes lower parts of the page to slide up, hiding away the revealed items.</a:t>
            </a:r>
          </a:p>
          <a:p>
            <a:pPr marL="0" indent="0">
              <a:buSzPct val="130000"/>
              <a:buNone/>
            </a:pP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APPLYING  SLIDING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 smtClean="0">
                <a:latin typeface="+mj-lt"/>
                <a:cs typeface="Arial" pitchFamily="34" charset="0"/>
              </a:rPr>
              <a:t> </a:t>
            </a:r>
            <a:r>
              <a:rPr lang="en-IN" sz="2600" b="1" dirty="0" err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slideToggle</a:t>
            </a:r>
            <a:r>
              <a:rPr lang="en-IN" sz="26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()</a:t>
            </a:r>
            <a:r>
              <a:rPr lang="en-IN" sz="2600" b="1" dirty="0" smtClean="0">
                <a:solidFill>
                  <a:srgbClr val="7030A0"/>
                </a:solidFill>
                <a:latin typeface="+mj-lt"/>
                <a:cs typeface="Arial" pitchFamily="34" charset="0"/>
              </a:rPr>
              <a:t> 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method causes toggle effect  </a:t>
            </a:r>
            <a:r>
              <a:rPr lang="en-IN" sz="26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i.e</a:t>
            </a:r>
            <a:r>
              <a:rPr lang="en-IN" sz="2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elements which are up will slide down and vice versa</a:t>
            </a:r>
            <a:endParaRPr lang="en-IN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APPLYING  ANIMATION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The</a:t>
            </a:r>
            <a:r>
              <a:rPr lang="en-IN" sz="2800" dirty="0" smtClean="0"/>
              <a:t> </a:t>
            </a:r>
            <a:r>
              <a:rPr lang="en-IN" sz="2800" b="1" dirty="0" smtClean="0">
                <a:solidFill>
                  <a:srgbClr val="FFFF00"/>
                </a:solidFill>
              </a:rPr>
              <a:t>animate() </a:t>
            </a:r>
            <a:r>
              <a:rPr lang="en-IN" sz="2800" dirty="0" smtClean="0">
                <a:solidFill>
                  <a:schemeClr val="bg1"/>
                </a:solidFill>
              </a:rPr>
              <a:t>method performs a custom animation of a set of CSS properties.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en-IN" sz="2800" dirty="0" smtClean="0">
                <a:solidFill>
                  <a:schemeClr val="bg1"/>
                </a:solidFill>
              </a:rPr>
              <a:t>his method changes an element from one state to another with CSS styles. The CSS property value is changed gradually, to create an animated effect.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But only numeric </a:t>
            </a:r>
            <a:r>
              <a:rPr lang="en-IN" sz="2800" dirty="0" smtClean="0">
                <a:solidFill>
                  <a:schemeClr val="bg1"/>
                </a:solidFill>
              </a:rPr>
              <a:t>numeric values can be animated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"margin:30px")</a:t>
            </a:r>
            <a:r>
              <a:rPr lang="en-IN" sz="2800" b="1" dirty="0" smtClean="0">
                <a:solidFill>
                  <a:schemeClr val="bg1"/>
                </a:solidFill>
              </a:rPr>
              <a:t>. </a:t>
            </a:r>
            <a:r>
              <a:rPr lang="en-IN" sz="2800" dirty="0" smtClean="0">
                <a:solidFill>
                  <a:schemeClr val="bg1"/>
                </a:solidFill>
              </a:rPr>
              <a:t>String values cannot be animated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"background-</a:t>
            </a:r>
            <a:r>
              <a:rPr lang="en-I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color:red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").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$(selector).animate({styles},</a:t>
            </a:r>
            <a:r>
              <a:rPr lang="en-IN" sz="2400" b="1" dirty="0" err="1" smtClean="0">
                <a:solidFill>
                  <a:srgbClr val="FFFF00"/>
                </a:solidFill>
              </a:rPr>
              <a:t>speed,callback</a:t>
            </a:r>
            <a:r>
              <a:rPr lang="en-IN" sz="2400" b="1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HTML MANIPULATION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sz="2600" dirty="0" err="1" smtClean="0">
                <a:solidFill>
                  <a:schemeClr val="bg1"/>
                </a:solidFill>
              </a:rPr>
              <a:t>jQuery</a:t>
            </a:r>
            <a:r>
              <a:rPr lang="en-IN" sz="2600" dirty="0" smtClean="0">
                <a:solidFill>
                  <a:schemeClr val="bg1"/>
                </a:solidFill>
              </a:rPr>
              <a:t> contains powerful methods (functions) for HTML elements and attributes.</a:t>
            </a:r>
          </a:p>
          <a:p>
            <a:endParaRPr lang="en-IN" sz="2600" dirty="0" smtClean="0">
              <a:solidFill>
                <a:schemeClr val="bg1"/>
              </a:solidFill>
            </a:endParaRPr>
          </a:p>
          <a:p>
            <a:endParaRPr lang="en-IN" sz="2600" dirty="0" smtClean="0">
              <a:solidFill>
                <a:schemeClr val="bg1"/>
              </a:solidFill>
            </a:endParaRPr>
          </a:p>
          <a:p>
            <a:r>
              <a:rPr lang="en-IN" sz="2600" dirty="0" smtClean="0">
                <a:solidFill>
                  <a:schemeClr val="bg1"/>
                </a:solidFill>
              </a:rPr>
              <a:t>These methods can not only access HTML controls but also manipulate their contents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CHANGING  HTML 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CONTENT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sz="2600" dirty="0" smtClean="0">
                <a:solidFill>
                  <a:schemeClr val="bg1"/>
                </a:solidFill>
              </a:rPr>
              <a:t>The</a:t>
            </a:r>
            <a:r>
              <a:rPr lang="en-IN" sz="2600" dirty="0" smtClean="0"/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html() </a:t>
            </a:r>
            <a:r>
              <a:rPr lang="en-IN" sz="2600" dirty="0" smtClean="0">
                <a:solidFill>
                  <a:schemeClr val="bg1"/>
                </a:solidFill>
              </a:rPr>
              <a:t>method changes the contents </a:t>
            </a:r>
            <a:r>
              <a:rPr lang="en-IN" sz="2600" dirty="0" smtClean="0">
                <a:solidFill>
                  <a:srgbClr val="FFFF00"/>
                </a:solidFill>
              </a:rPr>
              <a:t>(</a:t>
            </a:r>
            <a:r>
              <a:rPr lang="en-IN" sz="2600" i="1" dirty="0" err="1" smtClean="0">
                <a:solidFill>
                  <a:srgbClr val="FFFF00"/>
                </a:solidFill>
              </a:rPr>
              <a:t>innerHTML</a:t>
            </a:r>
            <a:r>
              <a:rPr lang="en-IN" sz="2600" dirty="0" smtClean="0">
                <a:solidFill>
                  <a:srgbClr val="FFFF00"/>
                </a:solidFill>
              </a:rPr>
              <a:t>)</a:t>
            </a:r>
            <a:r>
              <a:rPr lang="en-IN" sz="2600" dirty="0" smtClean="0"/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of matching HTML elements.</a:t>
            </a:r>
            <a:endParaRPr lang="en-IN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600" b="1" dirty="0" smtClean="0"/>
          </a:p>
          <a:p>
            <a:pPr marL="0" indent="0">
              <a:buNone/>
            </a:pPr>
            <a:r>
              <a:rPr lang="en-IN" sz="2600" b="1" u="sng" dirty="0" smtClean="0">
                <a:solidFill>
                  <a:schemeClr val="bg1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sz="2600" dirty="0" smtClean="0"/>
              <a:t>	</a:t>
            </a:r>
            <a:r>
              <a:rPr lang="en-IN" sz="2600" b="1" dirty="0" smtClean="0">
                <a:solidFill>
                  <a:srgbClr val="FFFF00"/>
                </a:solidFill>
              </a:rPr>
              <a:t>$(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b="1" dirty="0" smtClean="0">
                <a:solidFill>
                  <a:srgbClr val="FFFF00"/>
                </a:solidFill>
              </a:rPr>
              <a:t>).html(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2600" b="1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IN" sz="2600" dirty="0" smtClean="0"/>
          </a:p>
          <a:p>
            <a:pPr marL="0" indent="0">
              <a:buNone/>
            </a:pPr>
            <a:r>
              <a:rPr lang="en-IN" sz="2600" b="1" u="sng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600" dirty="0" smtClean="0"/>
              <a:t>	</a:t>
            </a:r>
            <a:r>
              <a:rPr lang="en-IN" sz="2600" b="1" dirty="0" smtClean="0">
                <a:solidFill>
                  <a:srgbClr val="FFFF00"/>
                </a:solidFill>
              </a:rPr>
              <a:t>$("p").html(“&lt;b&gt;</a:t>
            </a:r>
            <a:r>
              <a:rPr lang="en-IN" sz="2600" b="1" dirty="0" err="1" smtClean="0">
                <a:solidFill>
                  <a:srgbClr val="FFFF00"/>
                </a:solidFill>
              </a:rPr>
              <a:t>Sachin</a:t>
            </a:r>
            <a:r>
              <a:rPr lang="en-IN" sz="2600" b="1" dirty="0" smtClean="0">
                <a:solidFill>
                  <a:srgbClr val="FFFF00"/>
                </a:solidFill>
              </a:rPr>
              <a:t>&lt;/b&gt;"); </a:t>
            </a:r>
          </a:p>
          <a:p>
            <a:endParaRPr lang="en-IN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APPENDING  HTML 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CONTENT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b="1" dirty="0" smtClean="0">
                <a:solidFill>
                  <a:srgbClr val="FFFF00"/>
                </a:solidFill>
              </a:rPr>
              <a:t>append() </a:t>
            </a:r>
            <a:r>
              <a:rPr lang="en-IN" sz="2600" dirty="0" smtClean="0">
                <a:solidFill>
                  <a:schemeClr val="bg1"/>
                </a:solidFill>
              </a:rPr>
              <a:t>method appends content to the inside of matching HTML elements.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b="1" u="sng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600" dirty="0" smtClean="0"/>
              <a:t> </a:t>
            </a:r>
            <a:r>
              <a:rPr lang="en-IN" sz="2600" b="1" dirty="0" smtClean="0">
                <a:solidFill>
                  <a:srgbClr val="FFFF00"/>
                </a:solidFill>
              </a:rPr>
              <a:t>$(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b="1" dirty="0" smtClean="0">
                <a:solidFill>
                  <a:srgbClr val="FFFF00"/>
                </a:solidFill>
              </a:rPr>
              <a:t>).append(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2600" b="1" dirty="0" smtClean="0">
                <a:solidFill>
                  <a:srgbClr val="FFFF00"/>
                </a:solidFill>
              </a:rPr>
              <a:t>)</a:t>
            </a:r>
            <a:endParaRPr lang="en-IN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ADDING  HTML  CONTENT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b="1" dirty="0" smtClean="0">
                <a:solidFill>
                  <a:srgbClr val="FFFF00"/>
                </a:solidFill>
              </a:rPr>
              <a:t>after() </a:t>
            </a:r>
            <a:r>
              <a:rPr lang="en-IN" sz="2600" dirty="0" smtClean="0">
                <a:solidFill>
                  <a:schemeClr val="bg1"/>
                </a:solidFill>
              </a:rPr>
              <a:t>method adds content after the matching HTML elements.</a:t>
            </a:r>
          </a:p>
          <a:p>
            <a:pPr marL="0" indent="0">
              <a:buNone/>
            </a:pPr>
            <a:endParaRPr lang="en-US" sz="26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 u="sng" dirty="0" smtClean="0"/>
          </a:p>
          <a:p>
            <a:pPr marL="0" indent="0">
              <a:buNone/>
            </a:pPr>
            <a:r>
              <a:rPr lang="en-US" sz="2600" b="1" u="sng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600" dirty="0" smtClean="0"/>
              <a:t> </a:t>
            </a:r>
            <a:r>
              <a:rPr lang="en-IN" sz="2600" b="1" dirty="0" smtClean="0">
                <a:solidFill>
                  <a:srgbClr val="FFFF00"/>
                </a:solidFill>
              </a:rPr>
              <a:t>$(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b="1" dirty="0" smtClean="0">
                <a:solidFill>
                  <a:srgbClr val="FFFF00"/>
                </a:solidFill>
              </a:rPr>
              <a:t>).after(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2600" b="1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OBTAINING  TEXT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b="1" dirty="0" err="1" smtClean="0">
                <a:solidFill>
                  <a:srgbClr val="FFFF00"/>
                </a:solidFill>
              </a:rPr>
              <a:t>val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method sets/gets input fields content</a:t>
            </a:r>
            <a:endParaRPr lang="en-US" sz="26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u="sng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600" dirty="0" smtClean="0"/>
              <a:t> </a:t>
            </a:r>
            <a:r>
              <a:rPr lang="en-IN" sz="2600" b="1" dirty="0" smtClean="0">
                <a:solidFill>
                  <a:srgbClr val="FFFF00"/>
                </a:solidFill>
              </a:rPr>
              <a:t>$(selector).</a:t>
            </a:r>
            <a:r>
              <a:rPr lang="en-IN" sz="2600" b="1" dirty="0" err="1" smtClean="0">
                <a:solidFill>
                  <a:srgbClr val="FFFF00"/>
                </a:solidFill>
              </a:rPr>
              <a:t>val</a:t>
            </a:r>
            <a:r>
              <a:rPr lang="en-IN" sz="2600" b="1" dirty="0" smtClean="0">
                <a:solidFill>
                  <a:srgbClr val="FFFF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$(selector).</a:t>
            </a:r>
            <a:r>
              <a:rPr lang="en-IN" sz="2600" b="1" dirty="0" err="1" smtClean="0">
                <a:solidFill>
                  <a:srgbClr val="FFFF00"/>
                </a:solidFill>
              </a:rPr>
              <a:t>val</a:t>
            </a:r>
            <a:r>
              <a:rPr lang="en-IN" sz="2600" b="1" dirty="0" smtClean="0">
                <a:solidFill>
                  <a:srgbClr val="FFFF00"/>
                </a:solidFill>
              </a:rPr>
              <a:t>(“some text”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EXERCISE 10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Redesign the  </a:t>
            </a:r>
            <a:r>
              <a:rPr lang="en-US" b="1" dirty="0" smtClean="0">
                <a:solidFill>
                  <a:srgbClr val="00B0F0"/>
                </a:solidFill>
              </a:rPr>
              <a:t>AJAX</a:t>
            </a:r>
            <a:r>
              <a:rPr lang="en-US" b="1" dirty="0" smtClean="0">
                <a:solidFill>
                  <a:srgbClr val="FFFF00"/>
                </a:solidFill>
              </a:rPr>
              <a:t> based </a:t>
            </a:r>
            <a:r>
              <a:rPr lang="en-US" b="1" dirty="0" smtClean="0">
                <a:solidFill>
                  <a:srgbClr val="00B0F0"/>
                </a:solidFill>
              </a:rPr>
              <a:t>REGISTRATION APPLICATION</a:t>
            </a:r>
            <a:r>
              <a:rPr lang="en-IN" b="1" dirty="0" smtClean="0">
                <a:solidFill>
                  <a:srgbClr val="FFFF00"/>
                </a:solidFill>
              </a:rPr>
              <a:t> by using </a:t>
            </a:r>
            <a:r>
              <a:rPr lang="en-IN" b="1" dirty="0" err="1" smtClean="0">
                <a:solidFill>
                  <a:srgbClr val="00B0F0"/>
                </a:solidFill>
              </a:rPr>
              <a:t>Jquery</a:t>
            </a:r>
            <a:r>
              <a:rPr lang="en-IN" b="1" dirty="0" smtClean="0">
                <a:solidFill>
                  <a:srgbClr val="FFFF00"/>
                </a:solidFill>
              </a:rPr>
              <a:t> . Your code should perform DOM manipulation , event handling as well as error handling using </a:t>
            </a:r>
            <a:r>
              <a:rPr lang="en-IN" b="1" dirty="0" err="1" smtClean="0">
                <a:solidFill>
                  <a:srgbClr val="FFFF00"/>
                </a:solidFill>
              </a:rPr>
              <a:t>JQuery</a:t>
            </a:r>
            <a:r>
              <a:rPr lang="en-IN" b="1" dirty="0" smtClean="0">
                <a:solidFill>
                  <a:srgbClr val="FFFF00"/>
                </a:solidFill>
              </a:rPr>
              <a:t>. Except </a:t>
            </a:r>
            <a:r>
              <a:rPr lang="en-IN" b="1" smtClean="0">
                <a:solidFill>
                  <a:srgbClr val="FFFF00"/>
                </a:solidFill>
              </a:rPr>
              <a:t>AJAX everything </a:t>
            </a:r>
            <a:r>
              <a:rPr lang="en-IN" b="1" dirty="0" smtClean="0">
                <a:solidFill>
                  <a:srgbClr val="FFFF00"/>
                </a:solidFill>
              </a:rPr>
              <a:t>should be done using </a:t>
            </a:r>
            <a:r>
              <a:rPr lang="en-IN" b="1" dirty="0" err="1" smtClean="0">
                <a:solidFill>
                  <a:srgbClr val="FFFF00"/>
                </a:solidFill>
              </a:rPr>
              <a:t>JQuery</a:t>
            </a:r>
            <a:r>
              <a:rPr lang="en-IN" b="1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800" b="1" dirty="0" err="1" smtClean="0">
                <a:solidFill>
                  <a:schemeClr val="bg1"/>
                </a:solidFill>
              </a:rPr>
              <a:t>Jquery</a:t>
            </a:r>
            <a:r>
              <a:rPr lang="en-US" sz="2800" b="1" dirty="0" smtClean="0">
                <a:solidFill>
                  <a:schemeClr val="bg1"/>
                </a:solidFill>
              </a:rPr>
              <a:t> Effects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bg1"/>
                </a:solidFill>
              </a:rPr>
              <a:t>Slide , Hide , Show and Fade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bg1"/>
                </a:solidFill>
              </a:rPr>
              <a:t>Applying Animation 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bg1"/>
                </a:solidFill>
              </a:rPr>
              <a:t>Accessing HTML input controls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JQUERY  EFFECTS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Effects in </a:t>
            </a:r>
            <a:r>
              <a:rPr lang="en-IN" sz="2800" dirty="0" err="1" smtClean="0">
                <a:solidFill>
                  <a:schemeClr val="bg1"/>
                </a:solidFill>
              </a:rPr>
              <a:t>Jquery</a:t>
            </a:r>
            <a:r>
              <a:rPr lang="en-IN" sz="2800" dirty="0" smtClean="0">
                <a:solidFill>
                  <a:schemeClr val="bg1"/>
                </a:solidFill>
              </a:rPr>
              <a:t> are </a:t>
            </a:r>
            <a:r>
              <a:rPr lang="en-IN" sz="2800" i="1" dirty="0" smtClean="0">
                <a:solidFill>
                  <a:srgbClr val="FFFF00"/>
                </a:solidFill>
              </a:rPr>
              <a:t>animated behaviour </a:t>
            </a:r>
            <a:r>
              <a:rPr lang="en-IN" sz="2800" dirty="0" smtClean="0">
                <a:solidFill>
                  <a:schemeClr val="bg1"/>
                </a:solidFill>
              </a:rPr>
              <a:t>shown by HTML elements.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The main </a:t>
            </a:r>
            <a:r>
              <a:rPr lang="en-I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jquery</a:t>
            </a:r>
            <a:r>
              <a:rPr lang="en-IN" sz="2800" b="1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actions to be used for this are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FFFF00"/>
                </a:solidFill>
              </a:rPr>
              <a:t>Show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FFFF00"/>
                </a:solidFill>
              </a:rPr>
              <a:t>Hide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FFFF00"/>
                </a:solidFill>
              </a:rPr>
              <a:t>Fade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etc</a:t>
            </a:r>
            <a:endParaRPr lang="en-IN" sz="2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HIDE  AND  SHOW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solidFill>
                  <a:schemeClr val="bg1"/>
                </a:solidFill>
              </a:rPr>
              <a:t>As the name implies, </a:t>
            </a:r>
            <a:r>
              <a:rPr lang="en-IN" sz="2600" b="1" dirty="0" smtClean="0">
                <a:solidFill>
                  <a:srgbClr val="FFFF00"/>
                </a:solidFill>
              </a:rPr>
              <a:t>hide( ) </a:t>
            </a:r>
            <a:r>
              <a:rPr lang="en-IN" sz="2600" dirty="0" smtClean="0">
                <a:solidFill>
                  <a:schemeClr val="bg1"/>
                </a:solidFill>
              </a:rPr>
              <a:t>and</a:t>
            </a:r>
            <a:r>
              <a:rPr lang="en-IN" sz="2600" dirty="0" smtClean="0"/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show( ) </a:t>
            </a:r>
            <a:r>
              <a:rPr lang="en-IN" sz="2600" dirty="0" smtClean="0">
                <a:solidFill>
                  <a:schemeClr val="bg1"/>
                </a:solidFill>
              </a:rPr>
              <a:t>are actions which can be used to make HTML elements invisible or visible.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b="1" u="sng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$(“</a:t>
            </a:r>
            <a:r>
              <a:rPr lang="en-IN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”).show ( );</a:t>
            </a:r>
          </a:p>
          <a:p>
            <a:pPr marL="0" indent="0">
              <a:buNone/>
            </a:pPr>
            <a:endParaRPr lang="en-IN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$(“</a:t>
            </a:r>
            <a:r>
              <a:rPr lang="en-IN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”).hide ( );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EXAMPLE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$("#hide").click(function(){</a:t>
            </a:r>
            <a:br>
              <a:rPr lang="en-IN" sz="2600" b="1" dirty="0" smtClean="0">
                <a:solidFill>
                  <a:srgbClr val="FFFF00"/>
                </a:solidFill>
              </a:rPr>
            </a:br>
            <a:r>
              <a:rPr lang="en-IN" sz="2600" b="1" dirty="0" smtClean="0">
                <a:solidFill>
                  <a:srgbClr val="FFFF00"/>
                </a:solidFill>
              </a:rPr>
              <a:t>  $(“#div1”).hide();</a:t>
            </a:r>
            <a:br>
              <a:rPr lang="en-IN" sz="2600" b="1" dirty="0" smtClean="0">
                <a:solidFill>
                  <a:srgbClr val="FFFF00"/>
                </a:solidFill>
              </a:rPr>
            </a:br>
            <a:r>
              <a:rPr lang="en-IN" sz="2600" b="1" dirty="0" smtClean="0">
                <a:solidFill>
                  <a:srgbClr val="FFFF00"/>
                </a:solidFill>
              </a:rPr>
              <a:t>});</a:t>
            </a:r>
            <a:br>
              <a:rPr lang="en-IN" sz="2600" b="1" dirty="0" smtClean="0">
                <a:solidFill>
                  <a:srgbClr val="FFFF00"/>
                </a:solidFill>
              </a:rPr>
            </a:br>
            <a:endParaRPr lang="en-IN" sz="2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$("#show").click(function(){</a:t>
            </a:r>
            <a:br>
              <a:rPr lang="en-IN" sz="2600" b="1" dirty="0" smtClean="0">
                <a:solidFill>
                  <a:srgbClr val="FFFF00"/>
                </a:solidFill>
              </a:rPr>
            </a:br>
            <a:r>
              <a:rPr lang="en-IN" sz="2600" b="1" dirty="0" smtClean="0">
                <a:solidFill>
                  <a:srgbClr val="FFFF00"/>
                </a:solidFill>
              </a:rPr>
              <a:t>  $(“#div1”).show();</a:t>
            </a:r>
            <a:br>
              <a:rPr lang="en-IN" sz="2600" b="1" dirty="0" smtClean="0">
                <a:solidFill>
                  <a:srgbClr val="FFFF00"/>
                </a:solidFill>
              </a:rPr>
            </a:br>
            <a:r>
              <a:rPr lang="en-IN" sz="2600" b="1" dirty="0" smtClean="0">
                <a:solidFill>
                  <a:srgbClr val="FFFF00"/>
                </a:solidFill>
              </a:rPr>
              <a:t>});</a:t>
            </a:r>
            <a:endParaRPr lang="en-IN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HIDE  AND  SHOW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85000" lnSpcReduction="20000"/>
          </a:bodyPr>
          <a:lstStyle/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Both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hide()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show()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can take the two optional parameters: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speed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callback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b="1" u="sng" dirty="0" smtClean="0">
              <a:latin typeface="+mj-lt"/>
            </a:endParaRPr>
          </a:p>
          <a:p>
            <a:pPr marL="0" indent="0">
              <a:buNone/>
            </a:pPr>
            <a:r>
              <a:rPr lang="en-IN" b="1" u="sng" dirty="0" smtClean="0">
                <a:solidFill>
                  <a:schemeClr val="bg1"/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  <a:latin typeface="+mj-lt"/>
              </a:rPr>
              <a:t>$(selector).hide(</a:t>
            </a:r>
            <a:r>
              <a:rPr lang="en-IN" b="1" i="1" dirty="0" err="1" smtClean="0">
                <a:solidFill>
                  <a:srgbClr val="FFFF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FFFF0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FFFF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FFFF00"/>
                </a:solidFill>
                <a:latin typeface="+mj-lt"/>
              </a:rPr>
              <a:t>)</a:t>
            </a:r>
            <a:endParaRPr lang="en-IN" dirty="0" smtClean="0">
              <a:solidFill>
                <a:srgbClr val="FFFF00"/>
              </a:solidFill>
              <a:latin typeface="+mj-lt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  <a:latin typeface="+mj-lt"/>
              </a:rPr>
              <a:t>$(selector).show(</a:t>
            </a:r>
            <a:r>
              <a:rPr lang="en-IN" b="1" i="1" dirty="0" err="1" smtClean="0">
                <a:solidFill>
                  <a:srgbClr val="FFFF00"/>
                </a:solidFill>
                <a:latin typeface="+mj-lt"/>
              </a:rPr>
              <a:t>speed</a:t>
            </a:r>
            <a:r>
              <a:rPr lang="en-IN" b="1" dirty="0" err="1" smtClean="0">
                <a:solidFill>
                  <a:srgbClr val="FFFF00"/>
                </a:solidFill>
                <a:latin typeface="+mj-lt"/>
              </a:rPr>
              <a:t>,</a:t>
            </a:r>
            <a:r>
              <a:rPr lang="en-IN" b="1" i="1" dirty="0" err="1" smtClean="0">
                <a:solidFill>
                  <a:srgbClr val="FFFF00"/>
                </a:solidFill>
                <a:latin typeface="+mj-lt"/>
              </a:rPr>
              <a:t>callback</a:t>
            </a:r>
            <a:r>
              <a:rPr lang="en-IN" b="1" dirty="0" smtClean="0">
                <a:solidFill>
                  <a:srgbClr val="FFFF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IN" dirty="0" smtClean="0">
              <a:solidFill>
                <a:srgbClr val="FFFF00"/>
              </a:solidFill>
              <a:latin typeface="+mj-lt"/>
            </a:endParaRPr>
          </a:p>
          <a:p>
            <a:pPr marL="0" indent="0">
              <a:buSzPct val="130000"/>
              <a:buFont typeface="Arial" pitchFamily="34" charset="0"/>
              <a:buChar char="•"/>
            </a:pP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speed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parameter specifies the speed of the hiding/showing, and can take the following values: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"slow"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,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"fast"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,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"normal"</a:t>
            </a:r>
            <a:r>
              <a:rPr lang="en-IN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,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or</a:t>
            </a:r>
            <a:r>
              <a:rPr lang="en-IN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milliseconds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0" indent="0"/>
            <a:r>
              <a:rPr lang="en-US" dirty="0" smtClean="0">
                <a:latin typeface="+mj-lt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US" dirty="0" smtClean="0"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callback</a:t>
            </a:r>
            <a:r>
              <a:rPr lang="en-US" dirty="0" smtClean="0">
                <a:latin typeface="+mj-lt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parameter specifies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the function to be  </a:t>
            </a:r>
            <a:r>
              <a:rPr lang="en-IN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executed</a:t>
            </a:r>
            <a:r>
              <a:rPr lang="en-IN" i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after the hide (or show) function completes</a:t>
            </a:r>
          </a:p>
          <a:p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USING  CALLBACK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As mentioned earlier a 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function is executed after the current animation is completely over.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r>
              <a:rPr lang="en-IN" sz="2600" b="1" u="sng" dirty="0" smtClean="0">
                <a:solidFill>
                  <a:schemeClr val="bg1"/>
                </a:solidFill>
              </a:rPr>
              <a:t>Syntax: 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$(</a:t>
            </a:r>
            <a:r>
              <a:rPr lang="en-IN" sz="2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b="1" dirty="0" smtClean="0">
                <a:solidFill>
                  <a:srgbClr val="FFFF00"/>
                </a:solidFill>
              </a:rPr>
              <a:t>).hide(</a:t>
            </a:r>
            <a:r>
              <a:rPr lang="en-IN" sz="26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speed</a:t>
            </a:r>
            <a:r>
              <a:rPr lang="en-IN" sz="2600" b="1" dirty="0" err="1" smtClean="0">
                <a:solidFill>
                  <a:srgbClr val="FFFF00"/>
                </a:solidFill>
              </a:rPr>
              <a:t>,function</a:t>
            </a:r>
            <a:r>
              <a:rPr lang="en-IN" sz="2600" b="1" dirty="0" smtClean="0">
                <a:solidFill>
                  <a:srgbClr val="FFFF00"/>
                </a:solidFill>
              </a:rPr>
              <a:t>( )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	</a:t>
            </a:r>
            <a:r>
              <a:rPr lang="en-IN" sz="2600" b="1" i="1" dirty="0" smtClean="0">
                <a:solidFill>
                  <a:srgbClr val="FFFF00"/>
                </a:solidFill>
              </a:rPr>
              <a:t>//code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});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USING  TOGGLE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>
                <a:latin typeface="+mj-lt"/>
                <a:cs typeface="Arial" pitchFamily="34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dirty="0" err="1" smtClean="0">
                <a:solidFill>
                  <a:schemeClr val="bg1"/>
                </a:solidFill>
              </a:rPr>
              <a:t>jQuery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toggle() </a:t>
            </a:r>
            <a:r>
              <a:rPr lang="en-IN" sz="2600" dirty="0" smtClean="0">
                <a:solidFill>
                  <a:schemeClr val="bg1"/>
                </a:solidFill>
              </a:rPr>
              <a:t>method toggles the visibility of HTML elements using the </a:t>
            </a:r>
            <a:r>
              <a:rPr lang="en-IN" sz="2600" b="1" dirty="0" smtClean="0">
                <a:solidFill>
                  <a:srgbClr val="FFFF00"/>
                </a:solidFill>
              </a:rPr>
              <a:t>show() </a:t>
            </a:r>
            <a:r>
              <a:rPr lang="en-IN" sz="2600" dirty="0" smtClean="0">
                <a:solidFill>
                  <a:schemeClr val="bg1"/>
                </a:solidFill>
              </a:rPr>
              <a:t>or </a:t>
            </a:r>
            <a:r>
              <a:rPr lang="en-IN" sz="2600" b="1" dirty="0" smtClean="0">
                <a:solidFill>
                  <a:srgbClr val="FFFF00"/>
                </a:solidFill>
              </a:rPr>
              <a:t>hide()</a:t>
            </a:r>
            <a:r>
              <a:rPr lang="en-IN" sz="2600" dirty="0" smtClean="0">
                <a:solidFill>
                  <a:srgbClr val="FFFF00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methods.</a:t>
            </a:r>
          </a:p>
          <a:p>
            <a:pPr marL="0" indent="0">
              <a:buNone/>
            </a:pPr>
            <a:endParaRPr lang="en-IN" sz="2600" dirty="0" smtClean="0">
              <a:solidFill>
                <a:schemeClr val="bg1"/>
              </a:solidFill>
            </a:endParaRPr>
          </a:p>
          <a:p>
            <a:pPr marL="0" indent="0"/>
            <a:r>
              <a:rPr lang="en-IN" sz="2600" dirty="0" smtClean="0">
                <a:solidFill>
                  <a:schemeClr val="bg1"/>
                </a:solidFill>
              </a:rPr>
              <a:t> Shown elements are hidden and hidden elements are shown.</a:t>
            </a:r>
          </a:p>
          <a:p>
            <a:pPr marL="0" indent="0">
              <a:buNone/>
            </a:pPr>
            <a:endParaRPr lang="en-IN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600" b="1" dirty="0" smtClean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$(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600" b="1" dirty="0" smtClean="0">
                <a:solidFill>
                  <a:srgbClr val="FFFF00"/>
                </a:solidFill>
              </a:rPr>
              <a:t>).toggle(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speed</a:t>
            </a:r>
            <a:r>
              <a:rPr lang="en-IN" sz="2600" b="1" dirty="0" err="1" smtClean="0">
                <a:solidFill>
                  <a:srgbClr val="FFFF00"/>
                </a:solidFill>
              </a:rPr>
              <a:t>,callback</a:t>
            </a:r>
            <a:r>
              <a:rPr lang="en-IN" sz="2600" b="1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APPLYING  FADING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bg1"/>
                </a:solidFill>
              </a:rPr>
              <a:t>The </a:t>
            </a:r>
            <a:r>
              <a:rPr lang="en-IN" sz="2600" b="1" dirty="0" err="1" smtClean="0">
                <a:solidFill>
                  <a:srgbClr val="FFFF00"/>
                </a:solidFill>
              </a:rPr>
              <a:t>fadeIn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method gradually changes the opacity, for selected elements, from hidden to visible (fading effect).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T</a:t>
            </a:r>
            <a:r>
              <a:rPr lang="en-IN" sz="2600" dirty="0" smtClean="0">
                <a:solidFill>
                  <a:schemeClr val="bg1"/>
                </a:solidFill>
              </a:rPr>
              <a:t>he </a:t>
            </a:r>
            <a:r>
              <a:rPr lang="en-IN" sz="2600" b="1" dirty="0" err="1" smtClean="0">
                <a:solidFill>
                  <a:srgbClr val="FFFF00"/>
                </a:solidFill>
              </a:rPr>
              <a:t>fadeOut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method gradually changes the opacity, for selected elements, from visible to hidden (fading effect).</a:t>
            </a:r>
          </a:p>
          <a:p>
            <a:pPr marL="0" indent="0">
              <a:buSzPct val="130000"/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560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Today’s Agenda</vt:lpstr>
      <vt:lpstr>JQUERY  EFFECTS</vt:lpstr>
      <vt:lpstr>HIDE  AND  SHOW</vt:lpstr>
      <vt:lpstr>EXAMPLE</vt:lpstr>
      <vt:lpstr>HIDE  AND  SHOW</vt:lpstr>
      <vt:lpstr>USING  CALLBACK</vt:lpstr>
      <vt:lpstr>USING  TOGGLE</vt:lpstr>
      <vt:lpstr>APPLYING  FADING</vt:lpstr>
      <vt:lpstr>APPLYING  FADING</vt:lpstr>
      <vt:lpstr>APPLYING  SLIDING</vt:lpstr>
      <vt:lpstr>APPLYING  SLIDING</vt:lpstr>
      <vt:lpstr>APPLYING  ANIMATION</vt:lpstr>
      <vt:lpstr>HTML MANIPULATION</vt:lpstr>
      <vt:lpstr>CHANGING  HTML   CONTENT</vt:lpstr>
      <vt:lpstr>APPENDING  HTML   CONTENT</vt:lpstr>
      <vt:lpstr>ADDING  HTML  CONTENT</vt:lpstr>
      <vt:lpstr>OBTAINING  TEXT</vt:lpstr>
      <vt:lpstr>EXERCISE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280</cp:revision>
  <dcterms:created xsi:type="dcterms:W3CDTF">2017-12-26T10:06:07Z</dcterms:created>
  <dcterms:modified xsi:type="dcterms:W3CDTF">2019-12-18T07:25:53Z</dcterms:modified>
</cp:coreProperties>
</file>