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3" r:id="rId3"/>
    <p:sldId id="394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8" r:id="rId12"/>
    <p:sldId id="417" r:id="rId13"/>
    <p:sldId id="419" r:id="rId14"/>
    <p:sldId id="420" r:id="rId15"/>
    <p:sldId id="421" r:id="rId16"/>
    <p:sldId id="428" r:id="rId17"/>
    <p:sldId id="422" r:id="rId18"/>
    <p:sldId id="424" r:id="rId19"/>
    <p:sldId id="423" r:id="rId20"/>
    <p:sldId id="425" r:id="rId21"/>
    <p:sldId id="426" r:id="rId22"/>
    <p:sldId id="4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2CED986-B350-4F76-8A39-9A05FD019C97}"/>
    <pc:docChg chg="undo custSel addSld modSld">
      <pc:chgData name="Sharma Computer Academy" userId="08476b32c11f4418" providerId="LiveId" clId="{72CED986-B350-4F76-8A39-9A05FD019C97}" dt="2020-11-18T08:35:48.887" v="301" actId="27636"/>
      <pc:docMkLst>
        <pc:docMk/>
      </pc:docMkLst>
      <pc:sldChg chg="modSp modAnim">
        <pc:chgData name="Sharma Computer Academy" userId="08476b32c11f4418" providerId="LiveId" clId="{72CED986-B350-4F76-8A39-9A05FD019C97}" dt="2020-11-18T07:57:56.325" v="25"/>
        <pc:sldMkLst>
          <pc:docMk/>
          <pc:sldMk cId="854704725" sldId="394"/>
        </pc:sldMkLst>
        <pc:spChg chg="mod">
          <ac:chgData name="Sharma Computer Academy" userId="08476b32c11f4418" providerId="LiveId" clId="{72CED986-B350-4F76-8A39-9A05FD019C97}" dt="2020-11-18T07:57:49.404" v="24" actId="113"/>
          <ac:spMkLst>
            <pc:docMk/>
            <pc:sldMk cId="854704725" sldId="39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72CED986-B350-4F76-8A39-9A05FD019C97}" dt="2020-11-18T08:00:02.812" v="49" actId="207"/>
        <pc:sldMkLst>
          <pc:docMk/>
          <pc:sldMk cId="854704725" sldId="410"/>
        </pc:sldMkLst>
        <pc:spChg chg="mod">
          <ac:chgData name="Sharma Computer Academy" userId="08476b32c11f4418" providerId="LiveId" clId="{72CED986-B350-4F76-8A39-9A05FD019C97}" dt="2020-11-18T08:00:02.812" v="49" actId="207"/>
          <ac:spMkLst>
            <pc:docMk/>
            <pc:sldMk cId="854704725" sldId="41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0:06.744" v="50" actId="207"/>
        <pc:sldMkLst>
          <pc:docMk/>
          <pc:sldMk cId="854704725" sldId="411"/>
        </pc:sldMkLst>
        <pc:spChg chg="mod">
          <ac:chgData name="Sharma Computer Academy" userId="08476b32c11f4418" providerId="LiveId" clId="{72CED986-B350-4F76-8A39-9A05FD019C97}" dt="2020-11-18T08:00:06.744" v="50" actId="207"/>
          <ac:spMkLst>
            <pc:docMk/>
            <pc:sldMk cId="854704725" sldId="41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72CED986-B350-4F76-8A39-9A05FD019C97}" dt="2020-11-18T08:02:14.676" v="77"/>
        <pc:sldMkLst>
          <pc:docMk/>
          <pc:sldMk cId="854704725" sldId="412"/>
        </pc:sldMkLst>
        <pc:spChg chg="mod">
          <ac:chgData name="Sharma Computer Academy" userId="08476b32c11f4418" providerId="LiveId" clId="{72CED986-B350-4F76-8A39-9A05FD019C97}" dt="2020-11-18T08:01:54.196" v="74" actId="113"/>
          <ac:spMkLst>
            <pc:docMk/>
            <pc:sldMk cId="854704725" sldId="41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3:19.241" v="83" actId="113"/>
        <pc:sldMkLst>
          <pc:docMk/>
          <pc:sldMk cId="854704725" sldId="413"/>
        </pc:sldMkLst>
        <pc:spChg chg="mod">
          <ac:chgData name="Sharma Computer Academy" userId="08476b32c11f4418" providerId="LiveId" clId="{72CED986-B350-4F76-8A39-9A05FD019C97}" dt="2020-11-18T08:03:19.241" v="83" actId="113"/>
          <ac:spMkLst>
            <pc:docMk/>
            <pc:sldMk cId="854704725" sldId="41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3:57.136" v="92" actId="207"/>
        <pc:sldMkLst>
          <pc:docMk/>
          <pc:sldMk cId="854704725" sldId="414"/>
        </pc:sldMkLst>
        <pc:spChg chg="mod">
          <ac:chgData name="Sharma Computer Academy" userId="08476b32c11f4418" providerId="LiveId" clId="{72CED986-B350-4F76-8A39-9A05FD019C97}" dt="2020-11-18T08:03:57.136" v="92" actId="207"/>
          <ac:spMkLst>
            <pc:docMk/>
            <pc:sldMk cId="854704725" sldId="41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4:16.049" v="96" actId="113"/>
        <pc:sldMkLst>
          <pc:docMk/>
          <pc:sldMk cId="854704725" sldId="415"/>
        </pc:sldMkLst>
        <pc:spChg chg="mod">
          <ac:chgData name="Sharma Computer Academy" userId="08476b32c11f4418" providerId="LiveId" clId="{72CED986-B350-4F76-8A39-9A05FD019C97}" dt="2020-11-18T08:04:16.049" v="96" actId="113"/>
          <ac:spMkLst>
            <pc:docMk/>
            <pc:sldMk cId="854704725" sldId="41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2:47.469" v="109" actId="113"/>
        <pc:sldMkLst>
          <pc:docMk/>
          <pc:sldMk cId="854704725" sldId="416"/>
        </pc:sldMkLst>
        <pc:spChg chg="mod">
          <ac:chgData name="Sharma Computer Academy" userId="08476b32c11f4418" providerId="LiveId" clId="{72CED986-B350-4F76-8A39-9A05FD019C97}" dt="2020-11-18T08:12:47.469" v="109" actId="113"/>
          <ac:spMkLst>
            <pc:docMk/>
            <pc:sldMk cId="854704725" sldId="41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4:45.468" v="135" actId="113"/>
        <pc:sldMkLst>
          <pc:docMk/>
          <pc:sldMk cId="854704725" sldId="417"/>
        </pc:sldMkLst>
        <pc:spChg chg="mod">
          <ac:chgData name="Sharma Computer Academy" userId="08476b32c11f4418" providerId="LiveId" clId="{72CED986-B350-4F76-8A39-9A05FD019C97}" dt="2020-11-18T08:14:45.468" v="135" actId="113"/>
          <ac:spMkLst>
            <pc:docMk/>
            <pc:sldMk cId="854704725" sldId="41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3:29.612" v="119" actId="113"/>
        <pc:sldMkLst>
          <pc:docMk/>
          <pc:sldMk cId="854704725" sldId="418"/>
        </pc:sldMkLst>
        <pc:spChg chg="mod">
          <ac:chgData name="Sharma Computer Academy" userId="08476b32c11f4418" providerId="LiveId" clId="{72CED986-B350-4F76-8A39-9A05FD019C97}" dt="2020-11-18T08:13:29.612" v="119" actId="113"/>
          <ac:spMkLst>
            <pc:docMk/>
            <pc:sldMk cId="854704725" sldId="41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5:38.609" v="145" actId="113"/>
        <pc:sldMkLst>
          <pc:docMk/>
          <pc:sldMk cId="854704725" sldId="419"/>
        </pc:sldMkLst>
        <pc:spChg chg="mod">
          <ac:chgData name="Sharma Computer Academy" userId="08476b32c11f4418" providerId="LiveId" clId="{72CED986-B350-4F76-8A39-9A05FD019C97}" dt="2020-11-18T08:15:38.609" v="145" actId="113"/>
          <ac:spMkLst>
            <pc:docMk/>
            <pc:sldMk cId="854704725" sldId="41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35:19.840" v="290" actId="27636"/>
        <pc:sldMkLst>
          <pc:docMk/>
          <pc:sldMk cId="854704725" sldId="420"/>
        </pc:sldMkLst>
        <pc:spChg chg="mod">
          <ac:chgData name="Sharma Computer Academy" userId="08476b32c11f4418" providerId="LiveId" clId="{72CED986-B350-4F76-8A39-9A05FD019C97}" dt="2020-11-18T08:35:19.840" v="290" actId="27636"/>
          <ac:spMkLst>
            <pc:docMk/>
            <pc:sldMk cId="854704725" sldId="420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72CED986-B350-4F76-8A39-9A05FD019C97}" dt="2020-11-18T08:27:52.531" v="261"/>
        <pc:sldMkLst>
          <pc:docMk/>
          <pc:sldMk cId="854704725" sldId="421"/>
        </pc:sldMkLst>
        <pc:spChg chg="mod">
          <ac:chgData name="Sharma Computer Academy" userId="08476b32c11f4418" providerId="LiveId" clId="{72CED986-B350-4F76-8A39-9A05FD019C97}" dt="2020-11-18T08:23:53.564" v="165" actId="20577"/>
          <ac:spMkLst>
            <pc:docMk/>
            <pc:sldMk cId="854704725" sldId="421"/>
            <ac:spMk id="2" creationId="{00000000-0000-0000-0000-000000000000}"/>
          </ac:spMkLst>
        </pc:spChg>
        <pc:spChg chg="mod">
          <ac:chgData name="Sharma Computer Academy" userId="08476b32c11f4418" providerId="LiveId" clId="{72CED986-B350-4F76-8A39-9A05FD019C97}" dt="2020-11-18T08:27:43.141" v="259" actId="20577"/>
          <ac:spMkLst>
            <pc:docMk/>
            <pc:sldMk cId="854704725" sldId="42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35:48.887" v="301" actId="27636"/>
        <pc:sldMkLst>
          <pc:docMk/>
          <pc:sldMk cId="854704725" sldId="422"/>
        </pc:sldMkLst>
        <pc:spChg chg="mod">
          <ac:chgData name="Sharma Computer Academy" userId="08476b32c11f4418" providerId="LiveId" clId="{72CED986-B350-4F76-8A39-9A05FD019C97}" dt="2020-11-18T08:35:48.887" v="301" actId="27636"/>
          <ac:spMkLst>
            <pc:docMk/>
            <pc:sldMk cId="854704725" sldId="422"/>
            <ac:spMk id="7" creationId="{00000000-0000-0000-0000-000000000000}"/>
          </ac:spMkLst>
        </pc:spChg>
      </pc:sldChg>
      <pc:sldChg chg="add">
        <pc:chgData name="Sharma Computer Academy" userId="08476b32c11f4418" providerId="LiveId" clId="{72CED986-B350-4F76-8A39-9A05FD019C97}" dt="2020-11-18T08:23:41.619" v="146"/>
        <pc:sldMkLst>
          <pc:docMk/>
          <pc:sldMk cId="1473979363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A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 to remember </a:t>
            </a:r>
            <a:r>
              <a:rPr lang="en-IN" sz="2600" dirty="0">
                <a:solidFill>
                  <a:schemeClr val="bg1"/>
                </a:solidFill>
              </a:rPr>
              <a:t>about </a:t>
            </a:r>
            <a:r>
              <a:rPr lang="en-IN" sz="2600" b="1" dirty="0">
                <a:solidFill>
                  <a:srgbClr val="FFFF00"/>
                </a:solidFill>
              </a:rPr>
              <a:t>load( ) </a:t>
            </a:r>
            <a:r>
              <a:rPr lang="en-IN" sz="2600" dirty="0">
                <a:solidFill>
                  <a:schemeClr val="bg1"/>
                </a:solidFill>
              </a:rPr>
              <a:t>is  that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default</a:t>
            </a:r>
            <a:r>
              <a:rPr lang="en-IN" sz="2600" dirty="0">
                <a:solidFill>
                  <a:schemeClr val="bg1"/>
                </a:solidFill>
              </a:rPr>
              <a:t>, it uses the </a:t>
            </a:r>
            <a:r>
              <a:rPr lang="en-IN" sz="2600" b="1" dirty="0">
                <a:solidFill>
                  <a:srgbClr val="FFFF00"/>
                </a:solidFill>
              </a:rPr>
              <a:t>HTTP GET</a:t>
            </a:r>
            <a:r>
              <a:rPr lang="en-IN" sz="2600" dirty="0">
                <a:solidFill>
                  <a:schemeClr val="bg1"/>
                </a:solidFill>
              </a:rPr>
              <a:t> method.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However</a:t>
            </a:r>
            <a:r>
              <a:rPr lang="en-IN" sz="2600" dirty="0">
                <a:solidFill>
                  <a:schemeClr val="bg1"/>
                </a:solidFill>
              </a:rPr>
              <a:t> if we </a:t>
            </a:r>
            <a:r>
              <a:rPr lang="en-IN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send data </a:t>
            </a:r>
            <a:r>
              <a:rPr lang="en-IN" sz="2600" dirty="0">
                <a:solidFill>
                  <a:schemeClr val="bg1"/>
                </a:solidFill>
              </a:rPr>
              <a:t>as an </a:t>
            </a:r>
            <a:r>
              <a:rPr lang="en-IN" sz="2600" b="1" dirty="0">
                <a:solidFill>
                  <a:srgbClr val="FFFF00"/>
                </a:solidFill>
              </a:rPr>
              <a:t>object</a:t>
            </a:r>
            <a:r>
              <a:rPr lang="en-IN" sz="2600" dirty="0">
                <a:solidFill>
                  <a:schemeClr val="bg1"/>
                </a:solidFill>
              </a:rPr>
              <a:t> to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600" dirty="0">
                <a:solidFill>
                  <a:schemeClr val="bg1"/>
                </a:solidFill>
              </a:rPr>
              <a:t> then, the </a:t>
            </a:r>
            <a:r>
              <a:rPr lang="en-IN" sz="2600" b="1" dirty="0">
                <a:solidFill>
                  <a:srgbClr val="FFFF00"/>
                </a:solidFill>
              </a:rPr>
              <a:t>POST</a:t>
            </a:r>
            <a:r>
              <a:rPr lang="en-IN" sz="2600" dirty="0">
                <a:solidFill>
                  <a:schemeClr val="bg1"/>
                </a:solidFill>
              </a:rPr>
              <a:t> method is </a:t>
            </a: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</a:rPr>
              <a:t>invoked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LOADING JUST A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PART OF THE PAGE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Sometimes</a:t>
            </a:r>
            <a:r>
              <a:rPr lang="en-IN" sz="2600" dirty="0">
                <a:solidFill>
                  <a:schemeClr val="bg1"/>
                </a:solidFill>
              </a:rPr>
              <a:t> our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600" dirty="0">
                <a:solidFill>
                  <a:schemeClr val="bg1"/>
                </a:solidFill>
              </a:rPr>
              <a:t> might return </a:t>
            </a:r>
            <a:r>
              <a:rPr lang="en-IN" sz="2600" b="1" dirty="0">
                <a:solidFill>
                  <a:srgbClr val="FFFF00"/>
                </a:solidFill>
              </a:rPr>
              <a:t>more data than we need</a:t>
            </a:r>
            <a:r>
              <a:rPr lang="en-IN" sz="2600" dirty="0">
                <a:solidFill>
                  <a:schemeClr val="bg1"/>
                </a:solidFill>
              </a:rPr>
              <a:t>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IN" sz="2600" dirty="0">
                <a:solidFill>
                  <a:schemeClr val="bg1"/>
                </a:solidFill>
              </a:rPr>
              <a:t>, we might want to </a:t>
            </a:r>
            <a:r>
              <a:rPr lang="en-IN" sz="2600" b="1" dirty="0">
                <a:solidFill>
                  <a:srgbClr val="FFFF00"/>
                </a:solidFill>
              </a:rPr>
              <a:t>request an article page </a:t>
            </a:r>
            <a:r>
              <a:rPr lang="en-IN" sz="2600" dirty="0">
                <a:solidFill>
                  <a:schemeClr val="bg1"/>
                </a:solidFill>
              </a:rPr>
              <a:t>from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600" dirty="0">
                <a:solidFill>
                  <a:schemeClr val="bg1"/>
                </a:solidFill>
              </a:rPr>
              <a:t>, and just </a:t>
            </a:r>
            <a:r>
              <a:rPr lang="en-IN" sz="2600" b="1" dirty="0">
                <a:solidFill>
                  <a:srgbClr val="FFFF00"/>
                </a:solidFill>
              </a:rPr>
              <a:t>insert the article body </a:t>
            </a:r>
            <a:r>
              <a:rPr lang="en-IN" sz="2600" dirty="0">
                <a:solidFill>
                  <a:schemeClr val="bg1"/>
                </a:solidFill>
              </a:rPr>
              <a:t>in the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page</a:t>
            </a:r>
            <a:r>
              <a:rPr lang="en-IN" sz="2600" dirty="0">
                <a:solidFill>
                  <a:schemeClr val="bg1"/>
                </a:solidFill>
              </a:rPr>
              <a:t>, rather than the </a:t>
            </a:r>
            <a:r>
              <a:rPr lang="en-IN" sz="2600" b="1" dirty="0">
                <a:solidFill>
                  <a:srgbClr val="FFFF00"/>
                </a:solidFill>
              </a:rPr>
              <a:t>entire returned document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LOADING JUST A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PART OF THE PAGE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jQuery's</a:t>
            </a:r>
            <a:r>
              <a:rPr lang="en-IN" sz="2600" dirty="0">
                <a:solidFill>
                  <a:schemeClr val="bg1"/>
                </a:solidFill>
              </a:rPr>
              <a:t> </a:t>
            </a:r>
            <a:r>
              <a:rPr lang="en-IN" sz="2600" b="1" dirty="0">
                <a:solidFill>
                  <a:srgbClr val="FFFF00"/>
                </a:solidFill>
              </a:rPr>
              <a:t>load()</a:t>
            </a:r>
            <a:r>
              <a:rPr lang="en-IN" sz="2600" dirty="0">
                <a:solidFill>
                  <a:schemeClr val="bg1"/>
                </a:solidFill>
              </a:rPr>
              <a:t> method makes this easy.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Just </a:t>
            </a:r>
            <a:r>
              <a:rPr lang="en-IN" sz="2600" b="1" dirty="0">
                <a:solidFill>
                  <a:srgbClr val="FFFF00"/>
                </a:solidFill>
              </a:rPr>
              <a:t>add a space</a:t>
            </a:r>
            <a:r>
              <a:rPr lang="en-IN" sz="2600" dirty="0">
                <a:solidFill>
                  <a:schemeClr val="bg1"/>
                </a:solidFill>
              </a:rPr>
              <a:t> to the </a:t>
            </a:r>
            <a:r>
              <a:rPr lang="en-IN" sz="2600" b="1" dirty="0">
                <a:solidFill>
                  <a:srgbClr val="FFFF00"/>
                </a:solidFill>
              </a:rPr>
              <a:t>end of the URL </a:t>
            </a:r>
            <a:r>
              <a:rPr lang="en-IN" sz="2600" dirty="0">
                <a:solidFill>
                  <a:schemeClr val="bg1"/>
                </a:solidFill>
              </a:rPr>
              <a:t>to request, </a:t>
            </a:r>
            <a:r>
              <a:rPr lang="en-IN" sz="2600" b="1" dirty="0">
                <a:solidFill>
                  <a:srgbClr val="FFFF00"/>
                </a:solidFill>
              </a:rPr>
              <a:t>followed by a selector </a:t>
            </a:r>
            <a:r>
              <a:rPr lang="en-IN" sz="2600" dirty="0">
                <a:solidFill>
                  <a:schemeClr val="bg1"/>
                </a:solidFill>
              </a:rPr>
              <a:t>that selects just the </a:t>
            </a:r>
            <a:r>
              <a:rPr lang="en-IN" sz="2600" b="1" dirty="0">
                <a:solidFill>
                  <a:srgbClr val="FFFF00"/>
                </a:solidFill>
              </a:rPr>
              <a:t>portion of the response data</a:t>
            </a:r>
            <a:r>
              <a:rPr lang="en-IN" sz="2600" dirty="0">
                <a:solidFill>
                  <a:schemeClr val="bg1"/>
                </a:solidFill>
              </a:rPr>
              <a:t> we want to insert.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IN" sz="2600" dirty="0">
                <a:solidFill>
                  <a:schemeClr val="bg1"/>
                </a:solidFill>
              </a:rPr>
              <a:t> then </a:t>
            </a:r>
            <a:r>
              <a:rPr lang="en-IN" sz="2600" b="1" dirty="0">
                <a:solidFill>
                  <a:schemeClr val="accent3"/>
                </a:solidFill>
              </a:rPr>
              <a:t>retrieves the entire document </a:t>
            </a:r>
            <a:r>
              <a:rPr lang="en-IN" sz="2600" dirty="0">
                <a:solidFill>
                  <a:schemeClr val="bg1"/>
                </a:solidFill>
              </a:rPr>
              <a:t>via </a:t>
            </a:r>
            <a:r>
              <a:rPr lang="en-IN" sz="2600" b="1" dirty="0">
                <a:solidFill>
                  <a:srgbClr val="00B0F0"/>
                </a:solidFill>
              </a:rPr>
              <a:t>Ajax</a:t>
            </a:r>
            <a:r>
              <a:rPr lang="en-IN" sz="2600" dirty="0">
                <a:solidFill>
                  <a:schemeClr val="bg1"/>
                </a:solidFill>
              </a:rPr>
              <a:t>, but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inserts </a:t>
            </a:r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selected portion </a:t>
            </a:r>
            <a:r>
              <a:rPr lang="en-IN" sz="2600" dirty="0">
                <a:solidFill>
                  <a:schemeClr val="bg1"/>
                </a:solidFill>
              </a:rPr>
              <a:t>of the </a:t>
            </a:r>
            <a:r>
              <a:rPr lang="en-IN" sz="2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markup</a:t>
            </a:r>
            <a:r>
              <a:rPr lang="en-IN" sz="2600" dirty="0">
                <a:solidFill>
                  <a:schemeClr val="bg1"/>
                </a:solidFill>
              </a:rPr>
              <a:t> into the </a:t>
            </a:r>
            <a:r>
              <a:rPr lang="en-IN" sz="2600" b="1" dirty="0">
                <a:solidFill>
                  <a:srgbClr val="FFFF00"/>
                </a:solidFill>
              </a:rPr>
              <a:t>current page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$get(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 err="1">
                <a:solidFill>
                  <a:srgbClr val="92D050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FFFF00"/>
                </a:solidFill>
              </a:rPr>
              <a:t>get() </a:t>
            </a:r>
            <a:r>
              <a:rPr lang="en-IN" sz="2800" dirty="0">
                <a:solidFill>
                  <a:schemeClr val="bg1"/>
                </a:solidFill>
              </a:rPr>
              <a:t>method sends </a:t>
            </a:r>
            <a:r>
              <a:rPr lang="en-IN" sz="2800" b="1" dirty="0">
                <a:solidFill>
                  <a:srgbClr val="00B0F0"/>
                </a:solidFill>
              </a:rPr>
              <a:t>asynchronous HTTP GET request</a:t>
            </a:r>
            <a:r>
              <a:rPr lang="en-IN" sz="2800" dirty="0">
                <a:solidFill>
                  <a:schemeClr val="bg1"/>
                </a:solidFill>
              </a:rPr>
              <a:t> to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retrieves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IN" sz="2800" b="1" u="sng" dirty="0">
                <a:solidFill>
                  <a:schemeClr val="bg1"/>
                </a:solidFill>
              </a:rPr>
              <a:t>Syntax: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$.get(</a:t>
            </a:r>
            <a:r>
              <a:rPr lang="en-IN" sz="2800" b="1" dirty="0" err="1">
                <a:solidFill>
                  <a:srgbClr val="FFFF00"/>
                </a:solidFill>
              </a:rPr>
              <a:t>url</a:t>
            </a:r>
            <a:r>
              <a:rPr lang="en-IN" sz="2800" b="1" dirty="0">
                <a:solidFill>
                  <a:srgbClr val="FFFF00"/>
                </a:solidFill>
              </a:rPr>
              <a:t>, [data],[</a:t>
            </a:r>
            <a:r>
              <a:rPr lang="en-IN" sz="2800" b="1" dirty="0" err="1">
                <a:solidFill>
                  <a:srgbClr val="FFFF00"/>
                </a:solidFill>
              </a:rPr>
              <a:t>callback</a:t>
            </a:r>
            <a:r>
              <a:rPr lang="en-IN" sz="2800" b="1" dirty="0">
                <a:solidFill>
                  <a:srgbClr val="FFFF00"/>
                </a:solidFill>
              </a:rPr>
              <a:t>]);</a:t>
            </a:r>
          </a:p>
          <a:p>
            <a:pPr>
              <a:buNone/>
            </a:pPr>
            <a:r>
              <a:rPr lang="en-IN" sz="2800" b="1" u="sng" dirty="0">
                <a:solidFill>
                  <a:schemeClr val="bg1"/>
                </a:solidFill>
              </a:rPr>
              <a:t>Parameters Description: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2800" b="1" dirty="0" err="1">
                <a:solidFill>
                  <a:srgbClr val="FFFF00"/>
                </a:solidFill>
              </a:rPr>
              <a:t>url</a:t>
            </a:r>
            <a:r>
              <a:rPr lang="en-IN" sz="2800" b="1" dirty="0">
                <a:solidFill>
                  <a:srgbClr val="FFFF00"/>
                </a:solidFill>
              </a:rPr>
              <a:t>:</a:t>
            </a:r>
            <a:r>
              <a:rPr lang="en-IN" sz="2800" dirty="0">
                <a:solidFill>
                  <a:schemeClr val="bg1"/>
                </a:solidFill>
              </a:rPr>
              <a:t> request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 from which we want to retrieve the data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2800" b="1" dirty="0">
                <a:solidFill>
                  <a:srgbClr val="FFFF00"/>
                </a:solidFill>
              </a:rPr>
              <a:t>data:</a:t>
            </a:r>
            <a:r>
              <a:rPr lang="en-IN" sz="2800" dirty="0">
                <a:solidFill>
                  <a:schemeClr val="bg1"/>
                </a:solidFill>
              </a:rPr>
              <a:t> data to be sent to the server with the request as a query string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2800" b="1" dirty="0" err="1">
                <a:solidFill>
                  <a:srgbClr val="FFFF00"/>
                </a:solidFill>
              </a:rPr>
              <a:t>callback</a:t>
            </a:r>
            <a:r>
              <a:rPr lang="en-IN" sz="2800" b="1" dirty="0">
                <a:solidFill>
                  <a:srgbClr val="FFFF00"/>
                </a:solidFill>
              </a:rPr>
              <a:t>:</a:t>
            </a:r>
            <a:r>
              <a:rPr lang="en-IN" sz="2800" dirty="0">
                <a:solidFill>
                  <a:schemeClr val="bg1"/>
                </a:solidFill>
              </a:rPr>
              <a:t> function to be executed when request succeeds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$get(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Example: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$.get(‘</a:t>
            </a:r>
            <a:r>
              <a:rPr lang="en-IN" sz="2600" dirty="0" err="1">
                <a:solidFill>
                  <a:srgbClr val="FFFF00"/>
                </a:solidFill>
              </a:rPr>
              <a:t>getdata.jsp</a:t>
            </a:r>
            <a:r>
              <a:rPr lang="en-IN" sz="2600" dirty="0">
                <a:solidFill>
                  <a:srgbClr val="FFFF00"/>
                </a:solidFill>
              </a:rPr>
              <a:t>', function (data,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, </a:t>
            </a:r>
            <a:r>
              <a:rPr lang="en-IN" sz="2600" dirty="0" err="1">
                <a:solidFill>
                  <a:srgbClr val="FFFF00"/>
                </a:solidFill>
              </a:rPr>
              <a:t>xhr</a:t>
            </a:r>
            <a:r>
              <a:rPr lang="en-IN" sz="2600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		alert('status: ' +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 + ', data:' + data); 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}); </a:t>
            </a:r>
            <a:br>
              <a:rPr lang="en-IN" sz="2600" dirty="0">
                <a:solidFill>
                  <a:srgbClr val="FFFF00"/>
                </a:solidFill>
              </a:rPr>
            </a:b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600" b="1" dirty="0">
                <a:solidFill>
                  <a:schemeClr val="bg1"/>
                </a:solidFill>
              </a:rPr>
              <a:t>OR ( In Django)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$.get(‘</a:t>
            </a:r>
            <a:r>
              <a:rPr lang="en-IN" sz="2600" dirty="0" err="1">
                <a:solidFill>
                  <a:srgbClr val="FFFF00"/>
                </a:solidFill>
              </a:rPr>
              <a:t>getdata</a:t>
            </a:r>
            <a:r>
              <a:rPr lang="en-IN" sz="2600" dirty="0">
                <a:solidFill>
                  <a:srgbClr val="FFFF00"/>
                </a:solidFill>
              </a:rPr>
              <a:t>', function (data,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, </a:t>
            </a:r>
            <a:r>
              <a:rPr lang="en-IN" sz="2600" dirty="0" err="1">
                <a:solidFill>
                  <a:srgbClr val="FFFF00"/>
                </a:solidFill>
              </a:rPr>
              <a:t>xhr</a:t>
            </a:r>
            <a:r>
              <a:rPr lang="en-IN" sz="2600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		alert('status: ' +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 + ', data:' + data); 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});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load() V/s get()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600" b="1" i="0" dirty="0">
                <a:solidFill>
                  <a:srgbClr val="FFFF00"/>
                </a:solidFill>
                <a:effectLst/>
                <a:latin typeface="+mj-lt"/>
              </a:rPr>
              <a:t>load()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function works with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+mj-lt"/>
              </a:rPr>
              <a:t>selectors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loads the result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of </a:t>
            </a:r>
            <a:r>
              <a:rPr lang="en-US" sz="2600" b="1" i="0" dirty="0">
                <a:solidFill>
                  <a:schemeClr val="accent6"/>
                </a:solidFill>
                <a:effectLst/>
                <a:latin typeface="+mj-lt"/>
              </a:rPr>
              <a:t>AJAX call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 inside the </a:t>
            </a:r>
            <a:r>
              <a:rPr lang="en-US" sz="2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selected element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and the </a:t>
            </a:r>
            <a:r>
              <a:rPr lang="en-US" sz="2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callback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 is to handle the "</a:t>
            </a:r>
            <a:r>
              <a:rPr lang="en-US" sz="2600" b="1" i="0" u="sng" dirty="0" err="1">
                <a:solidFill>
                  <a:srgbClr val="00B0F0"/>
                </a:solidFill>
                <a:effectLst/>
                <a:latin typeface="+mj-lt"/>
              </a:rPr>
              <a:t>oncomplete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" event of the call</a:t>
            </a:r>
          </a:p>
          <a:p>
            <a:endParaRPr lang="en-US" sz="2600" dirty="0">
              <a:solidFill>
                <a:schemeClr val="bg1"/>
              </a:solidFill>
              <a:latin typeface="+mj-lt"/>
            </a:endParaRPr>
          </a:p>
          <a:p>
            <a:endParaRPr lang="en-US" sz="2600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+mj-lt"/>
            </a:endParaRPr>
          </a:p>
          <a:p>
            <a:r>
              <a:rPr lang="en-US" sz="26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On the other hand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, the </a:t>
            </a:r>
            <a:r>
              <a:rPr lang="en-US" sz="2600" b="1" i="0" dirty="0">
                <a:solidFill>
                  <a:srgbClr val="FFFF00"/>
                </a:solidFill>
                <a:effectLst/>
                <a:latin typeface="+mj-lt"/>
              </a:rPr>
              <a:t>$.get()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function is </a:t>
            </a: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more general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and the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+mj-lt"/>
              </a:rPr>
              <a:t>callback handles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success response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of </a:t>
            </a:r>
            <a:r>
              <a:rPr lang="en-US" sz="2600" b="1" i="0" dirty="0">
                <a:solidFill>
                  <a:schemeClr val="accent6"/>
                </a:solidFill>
                <a:effectLst/>
                <a:latin typeface="+mj-lt"/>
              </a:rPr>
              <a:t>AJAX call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2600" b="1" i="0" dirty="0">
                <a:solidFill>
                  <a:srgbClr val="FFFF00"/>
                </a:solidFill>
                <a:effectLst/>
                <a:latin typeface="+mj-lt"/>
              </a:rPr>
              <a:t>we are free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to </a:t>
            </a:r>
            <a:r>
              <a:rPr lang="en-US" sz="2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define any behavior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we want</a:t>
            </a:r>
            <a:endParaRPr lang="en-IN" sz="2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$post(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dirty="0" err="1">
                <a:solidFill>
                  <a:schemeClr val="bg1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FFFF00"/>
                </a:solidFill>
              </a:rPr>
              <a:t>post() </a:t>
            </a:r>
            <a:r>
              <a:rPr lang="en-IN" sz="2800" dirty="0">
                <a:solidFill>
                  <a:schemeClr val="bg1"/>
                </a:solidFill>
              </a:rPr>
              <a:t>method sends asynchronous </a:t>
            </a:r>
            <a:r>
              <a:rPr lang="en-IN" sz="2800" b="1" dirty="0">
                <a:solidFill>
                  <a:srgbClr val="FFFF00"/>
                </a:solidFill>
              </a:rPr>
              <a:t>HTTP POST </a:t>
            </a:r>
            <a:r>
              <a:rPr lang="en-IN" sz="2800" dirty="0">
                <a:solidFill>
                  <a:schemeClr val="bg1"/>
                </a:solidFill>
              </a:rPr>
              <a:t>request to the server to submit the data to the server and get the response</a:t>
            </a:r>
            <a:r>
              <a:rPr lang="en-IN" sz="2800" dirty="0"/>
              <a:t>. </a:t>
            </a:r>
          </a:p>
          <a:p>
            <a:r>
              <a:rPr lang="en-IN" sz="2800" b="1" u="sng" dirty="0">
                <a:solidFill>
                  <a:schemeClr val="bg1"/>
                </a:solidFill>
              </a:rPr>
              <a:t>Syntax: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$.post(</a:t>
            </a:r>
            <a:r>
              <a:rPr lang="en-IN" sz="2800" b="1" dirty="0" err="1">
                <a:solidFill>
                  <a:srgbClr val="FFFF00"/>
                </a:solidFill>
              </a:rPr>
              <a:t>url</a:t>
            </a:r>
            <a:r>
              <a:rPr lang="en-IN" sz="2800" b="1" dirty="0">
                <a:solidFill>
                  <a:srgbClr val="FFFF00"/>
                </a:solidFill>
              </a:rPr>
              <a:t>, [data],[</a:t>
            </a:r>
            <a:r>
              <a:rPr lang="en-IN" sz="2800" b="1" dirty="0" err="1">
                <a:solidFill>
                  <a:srgbClr val="FFFF00"/>
                </a:solidFill>
              </a:rPr>
              <a:t>callback</a:t>
            </a:r>
            <a:r>
              <a:rPr lang="en-IN" sz="2800" b="1" dirty="0">
                <a:solidFill>
                  <a:srgbClr val="FFFF00"/>
                </a:solidFill>
              </a:rPr>
              <a:t>]);</a:t>
            </a:r>
          </a:p>
          <a:p>
            <a:pPr>
              <a:buNone/>
            </a:pPr>
            <a:r>
              <a:rPr lang="en-IN" sz="2800" b="1" u="sng" dirty="0">
                <a:solidFill>
                  <a:schemeClr val="bg1"/>
                </a:solidFill>
              </a:rPr>
              <a:t>Parameters Description: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2800" b="1" dirty="0" err="1">
                <a:solidFill>
                  <a:srgbClr val="FFFF00"/>
                </a:solidFill>
              </a:rPr>
              <a:t>url</a:t>
            </a:r>
            <a:r>
              <a:rPr lang="en-IN" sz="2800" b="1" dirty="0">
                <a:solidFill>
                  <a:srgbClr val="FFFF00"/>
                </a:solidFill>
              </a:rPr>
              <a:t>:</a:t>
            </a:r>
            <a:r>
              <a:rPr lang="en-IN" sz="2800" dirty="0">
                <a:solidFill>
                  <a:schemeClr val="bg1"/>
                </a:solidFill>
              </a:rPr>
              <a:t> request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 from which we want to retrieve the data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2800" b="1" dirty="0">
                <a:solidFill>
                  <a:srgbClr val="FFFF00"/>
                </a:solidFill>
              </a:rPr>
              <a:t>data:</a:t>
            </a:r>
            <a:r>
              <a:rPr lang="en-IN" sz="2800" dirty="0">
                <a:solidFill>
                  <a:schemeClr val="bg1"/>
                </a:solidFill>
              </a:rPr>
              <a:t> data to be sent to the server with the request as a query string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2800" b="1" dirty="0" err="1">
                <a:solidFill>
                  <a:srgbClr val="FFFF00"/>
                </a:solidFill>
              </a:rPr>
              <a:t>callback</a:t>
            </a:r>
            <a:r>
              <a:rPr lang="en-IN" sz="2800" b="1" dirty="0">
                <a:solidFill>
                  <a:srgbClr val="FFFF00"/>
                </a:solidFill>
              </a:rPr>
              <a:t>:</a:t>
            </a:r>
            <a:r>
              <a:rPr lang="en-IN" sz="2800" dirty="0">
                <a:solidFill>
                  <a:schemeClr val="bg1"/>
                </a:solidFill>
              </a:rPr>
              <a:t> function to be executed when request succeeds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7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$post(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Example: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$.post(‘</a:t>
            </a:r>
            <a:r>
              <a:rPr lang="en-IN" sz="2600" dirty="0" err="1">
                <a:solidFill>
                  <a:srgbClr val="FFFF00"/>
                </a:solidFill>
              </a:rPr>
              <a:t>getdata.jsp</a:t>
            </a:r>
            <a:r>
              <a:rPr lang="en-IN" sz="2600" dirty="0">
                <a:solidFill>
                  <a:srgbClr val="FFFF00"/>
                </a:solidFill>
              </a:rPr>
              <a:t>', function (data,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, </a:t>
            </a:r>
            <a:r>
              <a:rPr lang="en-IN" sz="2600" dirty="0" err="1">
                <a:solidFill>
                  <a:srgbClr val="FFFF00"/>
                </a:solidFill>
              </a:rPr>
              <a:t>xhr</a:t>
            </a:r>
            <a:r>
              <a:rPr lang="en-IN" sz="2600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		alert('status: ' +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 + ', data:' + data); 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}); </a:t>
            </a:r>
          </a:p>
          <a:p>
            <a:pPr>
              <a:buNone/>
            </a:pPr>
            <a:endParaRPr lang="en-IN" sz="26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600" b="1" dirty="0">
                <a:solidFill>
                  <a:schemeClr val="bg1"/>
                </a:solidFill>
              </a:rPr>
              <a:t>OR ( In Django)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$.post(‘</a:t>
            </a:r>
            <a:r>
              <a:rPr lang="en-IN" sz="2600" dirty="0" err="1">
                <a:solidFill>
                  <a:srgbClr val="FFFF00"/>
                </a:solidFill>
              </a:rPr>
              <a:t>getdata</a:t>
            </a:r>
            <a:r>
              <a:rPr lang="en-IN" sz="2600" dirty="0">
                <a:solidFill>
                  <a:srgbClr val="FFFF00"/>
                </a:solidFill>
              </a:rPr>
              <a:t>', function (data,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, </a:t>
            </a:r>
            <a:r>
              <a:rPr lang="en-IN" sz="2600" dirty="0" err="1">
                <a:solidFill>
                  <a:srgbClr val="FFFF00"/>
                </a:solidFill>
              </a:rPr>
              <a:t>xhr</a:t>
            </a:r>
            <a:r>
              <a:rPr lang="en-IN" sz="2600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		alert('status: ' + </a:t>
            </a:r>
            <a:r>
              <a:rPr lang="en-IN" sz="2600" dirty="0" err="1">
                <a:solidFill>
                  <a:srgbClr val="FFFF00"/>
                </a:solidFill>
              </a:rPr>
              <a:t>textStatus</a:t>
            </a:r>
            <a:r>
              <a:rPr lang="en-IN" sz="2600" dirty="0">
                <a:solidFill>
                  <a:srgbClr val="FFFF00"/>
                </a:solidFill>
              </a:rPr>
              <a:t> + ', data:' + data); </a:t>
            </a:r>
          </a:p>
          <a:p>
            <a:pPr>
              <a:buNone/>
            </a:pPr>
            <a:r>
              <a:rPr lang="en-IN" sz="2600" dirty="0">
                <a:solidFill>
                  <a:srgbClr val="FFFF00"/>
                </a:solidFill>
              </a:rPr>
              <a:t>});</a:t>
            </a:r>
            <a:endParaRPr lang="en-IN" sz="2600" dirty="0">
              <a:solidFill>
                <a:schemeClr val="bg1"/>
              </a:solidFill>
            </a:endParaRP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</a:t>
            </a:r>
            <a:r>
              <a:rPr lang="en-US" sz="4000" b="1" dirty="0" err="1">
                <a:solidFill>
                  <a:schemeClr val="bg1"/>
                </a:solidFill>
              </a:rPr>
              <a:t>ajax</a:t>
            </a:r>
            <a:r>
              <a:rPr lang="en-US" sz="4000" b="1" dirty="0">
                <a:solidFill>
                  <a:schemeClr val="bg1"/>
                </a:solidFill>
              </a:rPr>
              <a:t>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dirty="0" err="1">
                <a:solidFill>
                  <a:schemeClr val="bg1"/>
                </a:solidFill>
              </a:rPr>
              <a:t>jQuery</a:t>
            </a:r>
            <a:r>
              <a:rPr lang="en-IN" sz="2800" dirty="0"/>
              <a:t> </a:t>
            </a:r>
            <a:r>
              <a:rPr lang="en-IN" sz="2800" b="1" dirty="0">
                <a:solidFill>
                  <a:srgbClr val="FFFF00"/>
                </a:solidFill>
              </a:rPr>
              <a:t>$.</a:t>
            </a:r>
            <a:r>
              <a:rPr lang="en-IN" sz="2800" b="1" dirty="0" err="1">
                <a:solidFill>
                  <a:srgbClr val="FFFF00"/>
                </a:solidFill>
              </a:rPr>
              <a:t>ajax</a:t>
            </a:r>
            <a:r>
              <a:rPr lang="en-IN" sz="2800" b="1" dirty="0">
                <a:solidFill>
                  <a:srgbClr val="FFFF00"/>
                </a:solidFill>
              </a:rPr>
              <a:t>()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bg1"/>
                </a:solidFill>
              </a:rPr>
              <a:t>function is used to perform an asynchronous HTTP request.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It was added to the library a long time ago, existing since version 1.0.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</a:t>
            </a:r>
            <a:r>
              <a:rPr lang="en-US" sz="4000" b="1" dirty="0" err="1">
                <a:solidFill>
                  <a:schemeClr val="bg1"/>
                </a:solidFill>
              </a:rPr>
              <a:t>ajax</a:t>
            </a:r>
            <a:r>
              <a:rPr lang="en-US" sz="4000" b="1" dirty="0">
                <a:solidFill>
                  <a:schemeClr val="bg1"/>
                </a:solidFill>
              </a:rPr>
              <a:t>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 </a:t>
            </a:r>
            <a:r>
              <a:rPr lang="en-IN" sz="2800" b="1" dirty="0">
                <a:solidFill>
                  <a:srgbClr val="FFFF00"/>
                </a:solidFill>
              </a:rPr>
              <a:t>$.</a:t>
            </a:r>
            <a:r>
              <a:rPr lang="en-IN" sz="2800" b="1" dirty="0" err="1">
                <a:solidFill>
                  <a:srgbClr val="FFFF00"/>
                </a:solidFill>
              </a:rPr>
              <a:t>ajax</a:t>
            </a:r>
            <a:r>
              <a:rPr lang="en-IN" sz="2800" b="1" dirty="0">
                <a:solidFill>
                  <a:srgbClr val="FFFF00"/>
                </a:solidFill>
              </a:rPr>
              <a:t>()</a:t>
            </a:r>
            <a:r>
              <a:rPr lang="en-IN" sz="2800" dirty="0">
                <a:solidFill>
                  <a:schemeClr val="bg1"/>
                </a:solidFill>
              </a:rPr>
              <a:t>function is what every function discussed in the previously mentioned article calls behind the scene using a preset configuration.</a:t>
            </a:r>
          </a:p>
          <a:p>
            <a:endParaRPr lang="en-IN" sz="2800" b="1" u="sng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bg1"/>
                </a:solidFill>
              </a:rPr>
              <a:t>Syntax: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b="1" dirty="0">
                <a:solidFill>
                  <a:srgbClr val="FFFF00"/>
                </a:solidFill>
              </a:rPr>
              <a:t>$.</a:t>
            </a:r>
            <a:r>
              <a:rPr lang="en-IN" sz="2400" b="1" dirty="0" err="1">
                <a:solidFill>
                  <a:srgbClr val="FFFF00"/>
                </a:solidFill>
              </a:rPr>
              <a:t>ajax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url</a:t>
            </a:r>
            <a:r>
              <a:rPr lang="en-IN" sz="2400" b="1" dirty="0">
                <a:solidFill>
                  <a:srgbClr val="FFFF00"/>
                </a:solidFill>
              </a:rPr>
              <a:t>[, options]) </a:t>
            </a:r>
          </a:p>
          <a:p>
            <a:pPr lvl="1">
              <a:buNone/>
            </a:pPr>
            <a:r>
              <a:rPr lang="en-IN" sz="2400" b="1" dirty="0">
                <a:solidFill>
                  <a:srgbClr val="FFFF00"/>
                </a:solidFill>
              </a:rPr>
              <a:t>	$.</a:t>
            </a:r>
            <a:r>
              <a:rPr lang="en-IN" sz="2400" b="1" dirty="0" err="1">
                <a:solidFill>
                  <a:srgbClr val="FFFF00"/>
                </a:solidFill>
              </a:rPr>
              <a:t>ajax</a:t>
            </a:r>
            <a:r>
              <a:rPr lang="en-IN" sz="2400" b="1" dirty="0">
                <a:solidFill>
                  <a:srgbClr val="FFFF00"/>
                </a:solidFill>
              </a:rPr>
              <a:t>([options])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 </a:t>
            </a:r>
          </a:p>
          <a:p>
            <a:r>
              <a:rPr lang="en-IN" sz="2800" dirty="0">
                <a:solidFill>
                  <a:schemeClr val="bg1"/>
                </a:solidFill>
              </a:rPr>
              <a:t>The </a:t>
            </a:r>
            <a:r>
              <a:rPr lang="en-IN" sz="2800" b="1" dirty="0" err="1">
                <a:solidFill>
                  <a:srgbClr val="FFFF00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 parameter is the URL of the server page we want to reach with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Ajax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</a:t>
            </a:r>
            <a:r>
              <a:rPr lang="en-IN" sz="2800" dirty="0">
                <a:solidFill>
                  <a:schemeClr val="bg1"/>
                </a:solidFill>
              </a:rPr>
              <a:t>, while </a:t>
            </a:r>
            <a:r>
              <a:rPr lang="en-IN" sz="2800" b="1" dirty="0">
                <a:solidFill>
                  <a:srgbClr val="FFFF00"/>
                </a:solidFill>
              </a:rPr>
              <a:t>options </a:t>
            </a:r>
            <a:r>
              <a:rPr lang="en-IN" sz="2800" dirty="0">
                <a:solidFill>
                  <a:schemeClr val="bg1"/>
                </a:solidFill>
              </a:rPr>
              <a:t>is an object literal containing the configuration for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Ajax request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r>
              <a:rPr lang="en-US" sz="2800" b="1" dirty="0">
                <a:solidFill>
                  <a:schemeClr val="bg1"/>
                </a:solidFill>
              </a:rPr>
              <a:t> Ajax Support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load( ) Method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get( ) Method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post()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OPTIONS PARAMETER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42844" y="1285860"/>
          <a:ext cx="8858312" cy="542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8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Options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868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/>
                        <a:t>async</a:t>
                      </a:r>
                      <a:endParaRPr lang="en-IN" b="1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By default, all requests are sent asynchronously. Set it false to make it synchronous.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808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beforeSend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to be executed before Ajax request is sent.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08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cache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boolean</a:t>
                      </a:r>
                      <a:r>
                        <a:rPr lang="en-IN" b="1" dirty="0"/>
                        <a:t> indicating browser cache. Default is true.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08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complete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to be executed when request finishes.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7929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contentType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string containing a type of content when sending MIME content to the </a:t>
                      </a:r>
                      <a:r>
                        <a:rPr lang="en-IN" b="1" dirty="0" err="1"/>
                        <a:t>server.Default</a:t>
                      </a:r>
                      <a:r>
                        <a:rPr lang="en-IN" b="1" dirty="0"/>
                        <a:t> is "application/x-www-form-</a:t>
                      </a:r>
                      <a:r>
                        <a:rPr lang="en-IN" b="1" dirty="0" err="1"/>
                        <a:t>urlencoded</a:t>
                      </a:r>
                      <a:r>
                        <a:rPr lang="en-IN" b="1" dirty="0"/>
                        <a:t>; </a:t>
                      </a:r>
                      <a:r>
                        <a:rPr lang="en-IN" b="1" dirty="0" err="1"/>
                        <a:t>charset</a:t>
                      </a:r>
                      <a:r>
                        <a:rPr lang="en-IN" b="1" dirty="0"/>
                        <a:t>=UTF-8"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6828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data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data to be sent to the server. It can be JSON object, string or array.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OPTIONS PARAMETER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0" y="1714488"/>
          <a:ext cx="9144000" cy="378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Options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871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error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to be executed when the request fails.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85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success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A callback function to be executed when Ajax request succeeds.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85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timeout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A number value in milliseconds for the request timeout.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85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type of http request e.g. POST, PUT and GET. Default is GET.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2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url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string containing the URL to which the request is sent.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$.</a:t>
            </a:r>
            <a:r>
              <a:rPr lang="en-IN" sz="2400" b="1" dirty="0" err="1">
                <a:solidFill>
                  <a:srgbClr val="FFFF00"/>
                </a:solidFill>
              </a:rPr>
              <a:t>ajax</a:t>
            </a:r>
            <a:r>
              <a:rPr lang="en-IN" sz="2400" b="1" dirty="0">
                <a:solidFill>
                  <a:srgbClr val="FFFF00"/>
                </a:solidFill>
              </a:rPr>
              <a:t>('/</a:t>
            </a:r>
            <a:r>
              <a:rPr lang="en-IN" sz="2400" b="1" dirty="0" err="1">
                <a:solidFill>
                  <a:srgbClr val="FFFF00"/>
                </a:solidFill>
              </a:rPr>
              <a:t>jquery</a:t>
            </a:r>
            <a:r>
              <a:rPr lang="en-IN" sz="2400" b="1" dirty="0">
                <a:solidFill>
                  <a:srgbClr val="FFFF00"/>
                </a:solidFill>
              </a:rPr>
              <a:t>/</a:t>
            </a:r>
            <a:r>
              <a:rPr lang="en-IN" sz="2400" b="1" dirty="0" err="1">
                <a:solidFill>
                  <a:srgbClr val="FFFF00"/>
                </a:solidFill>
              </a:rPr>
              <a:t>getdata</a:t>
            </a:r>
            <a:r>
              <a:rPr lang="en-IN" sz="2400" b="1" dirty="0">
                <a:solidFill>
                  <a:srgbClr val="FFFF00"/>
                </a:solidFill>
              </a:rPr>
              <a:t>', { success: function (data, status, </a:t>
            </a:r>
            <a:r>
              <a:rPr lang="en-IN" sz="2400" b="1" dirty="0" err="1">
                <a:solidFill>
                  <a:srgbClr val="FFFF00"/>
                </a:solidFill>
              </a:rPr>
              <a:t>xhr</a:t>
            </a:r>
            <a:r>
              <a:rPr lang="en-IN" sz="2400" b="1" dirty="0">
                <a:solidFill>
                  <a:srgbClr val="FFFF00"/>
                </a:solidFill>
              </a:rPr>
              <a:t>) </a:t>
            </a:r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	{ </a:t>
            </a:r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		$('p').append(data); </a:t>
            </a:r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	} </a:t>
            </a:r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	); </a:t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AJAX WITH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Although</a:t>
            </a:r>
            <a:r>
              <a:rPr lang="en-IN" sz="2800" dirty="0">
                <a:solidFill>
                  <a:schemeClr val="bg1"/>
                </a:solidFill>
              </a:rPr>
              <a:t> performing </a:t>
            </a:r>
            <a:r>
              <a:rPr lang="en-IN" sz="2800" b="1" dirty="0">
                <a:solidFill>
                  <a:srgbClr val="FFFF00"/>
                </a:solidFill>
              </a:rPr>
              <a:t>Ajax</a:t>
            </a:r>
            <a:r>
              <a:rPr lang="en-IN" sz="2800" dirty="0">
                <a:solidFill>
                  <a:schemeClr val="bg1"/>
                </a:solidFill>
              </a:rPr>
              <a:t> calls using raw </a:t>
            </a:r>
            <a:r>
              <a:rPr lang="en-IN" sz="2800" b="1" dirty="0">
                <a:solidFill>
                  <a:srgbClr val="FFFF00"/>
                </a:solidFill>
              </a:rPr>
              <a:t>JavaScript</a:t>
            </a:r>
            <a:r>
              <a:rPr lang="en-IN" sz="2800" dirty="0">
                <a:solidFill>
                  <a:schemeClr val="bg1"/>
                </a:solidFill>
              </a:rPr>
              <a:t> is </a:t>
            </a:r>
            <a:r>
              <a:rPr lang="en-IN" sz="2800" b="1" dirty="0">
                <a:solidFill>
                  <a:srgbClr val="92D050"/>
                </a:solidFill>
              </a:rPr>
              <a:t>of course possible</a:t>
            </a:r>
            <a:r>
              <a:rPr lang="en-IN" sz="2800" dirty="0">
                <a:solidFill>
                  <a:schemeClr val="bg1"/>
                </a:solidFill>
              </a:rPr>
              <a:t>, but 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dealing with </a:t>
            </a:r>
            <a:r>
              <a:rPr lang="en-IN" sz="2800" dirty="0">
                <a:solidFill>
                  <a:schemeClr val="bg1"/>
                </a:solidFill>
              </a:rPr>
              <a:t>all the </a:t>
            </a:r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different parts of the code </a:t>
            </a:r>
            <a:r>
              <a:rPr lang="en-IN" sz="2800" dirty="0">
                <a:solidFill>
                  <a:schemeClr val="bg1"/>
                </a:solidFill>
              </a:rPr>
              <a:t>can be </a:t>
            </a:r>
            <a:r>
              <a:rPr lang="en-IN" sz="2800" b="1" u="sng" dirty="0">
                <a:solidFill>
                  <a:srgbClr val="FFFF00"/>
                </a:solidFill>
              </a:rPr>
              <a:t>bit lengthy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b="1" dirty="0">
                <a:solidFill>
                  <a:srgbClr val="00B0F0"/>
                </a:solidFill>
              </a:rPr>
              <a:t>Fortunately</a:t>
            </a:r>
            <a:r>
              <a:rPr lang="en-IN" sz="2800" dirty="0">
                <a:solidFill>
                  <a:schemeClr val="bg1"/>
                </a:solidFill>
              </a:rPr>
              <a:t> for us,</a:t>
            </a:r>
            <a:r>
              <a:rPr lang="en-IN" sz="2800" dirty="0"/>
              <a:t> </a:t>
            </a:r>
            <a:r>
              <a:rPr lang="en-IN" sz="2800" b="1" dirty="0">
                <a:solidFill>
                  <a:srgbClr val="FFFF00"/>
                </a:solidFill>
              </a:rPr>
              <a:t>jQuery provides a set of methods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bg1"/>
                </a:solidFill>
              </a:rPr>
              <a:t>that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deal with these issues </a:t>
            </a:r>
            <a:r>
              <a:rPr lang="en-IN" sz="2800" dirty="0">
                <a:solidFill>
                  <a:schemeClr val="bg1"/>
                </a:solidFill>
              </a:rPr>
              <a:t>for us, allowing us to </a:t>
            </a:r>
            <a:r>
              <a:rPr lang="en-IN" sz="2800" b="1" dirty="0">
                <a:solidFill>
                  <a:schemeClr val="accent3"/>
                </a:solidFill>
              </a:rPr>
              <a:t>focus on the task </a:t>
            </a:r>
            <a:r>
              <a:rPr lang="en-IN" sz="2800" dirty="0">
                <a:solidFill>
                  <a:schemeClr val="bg1"/>
                </a:solidFill>
              </a:rPr>
              <a:t>we want to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accomplish</a:t>
            </a:r>
            <a:r>
              <a:rPr lang="en-IN" sz="2800" dirty="0">
                <a:solidFill>
                  <a:schemeClr val="bg1"/>
                </a:solidFill>
              </a:rPr>
              <a:t> with the code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AJAX WITH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FFFF00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 offers a </a:t>
            </a:r>
            <a:r>
              <a:rPr lang="en-IN" sz="2800" b="1" dirty="0">
                <a:solidFill>
                  <a:srgbClr val="00B0F0"/>
                </a:solidFill>
              </a:rPr>
              <a:t>primary method</a:t>
            </a:r>
            <a:r>
              <a:rPr lang="en-IN" sz="2800" dirty="0">
                <a:solidFill>
                  <a:schemeClr val="bg1"/>
                </a:solidFill>
              </a:rPr>
              <a:t>, called </a:t>
            </a:r>
            <a:r>
              <a:rPr lang="en-IN" sz="2800" b="1" dirty="0">
                <a:solidFill>
                  <a:srgbClr val="FFFF00"/>
                </a:solidFill>
              </a:rPr>
              <a:t>$.</a:t>
            </a:r>
            <a:r>
              <a:rPr lang="en-IN" sz="2800" b="1" dirty="0" err="1">
                <a:solidFill>
                  <a:srgbClr val="FFFF00"/>
                </a:solidFill>
              </a:rPr>
              <a:t>ajax</a:t>
            </a:r>
            <a:r>
              <a:rPr lang="en-IN" sz="2800" b="1" dirty="0">
                <a:solidFill>
                  <a:srgbClr val="FFFF00"/>
                </a:solidFill>
              </a:rPr>
              <a:t>()</a:t>
            </a:r>
            <a:r>
              <a:rPr lang="en-IN" sz="2800" b="1" dirty="0">
                <a:solidFill>
                  <a:schemeClr val="bg1"/>
                </a:solidFill>
              </a:rPr>
              <a:t>, </a:t>
            </a:r>
            <a:r>
              <a:rPr lang="en-IN" sz="2800" dirty="0">
                <a:solidFill>
                  <a:schemeClr val="bg1"/>
                </a:solidFill>
              </a:rPr>
              <a:t>which is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configurable </a:t>
            </a:r>
            <a:r>
              <a:rPr lang="en-IN" sz="2800" dirty="0">
                <a:solidFill>
                  <a:schemeClr val="bg1"/>
                </a:solidFill>
              </a:rPr>
              <a:t>to fit 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whatever need </a:t>
            </a:r>
            <a:r>
              <a:rPr lang="en-IN" sz="2800" dirty="0">
                <a:solidFill>
                  <a:schemeClr val="bg1"/>
                </a:solidFill>
              </a:rPr>
              <a:t>we may have.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rgbClr val="00B0F0"/>
                </a:solidFill>
              </a:rPr>
              <a:t>It also provides </a:t>
            </a:r>
            <a:r>
              <a:rPr lang="en-IN" sz="2800" dirty="0">
                <a:solidFill>
                  <a:schemeClr val="bg1"/>
                </a:solidFill>
              </a:rPr>
              <a:t>a set of 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shorthand methods</a:t>
            </a:r>
            <a:r>
              <a:rPr lang="en-IN" sz="2800" dirty="0">
                <a:solidFill>
                  <a:schemeClr val="bg1"/>
                </a:solidFill>
              </a:rPr>
              <a:t>, called shorthand because they are </a:t>
            </a:r>
            <a:r>
              <a:rPr lang="en-IN" sz="2800" b="1" dirty="0">
                <a:solidFill>
                  <a:schemeClr val="accent6"/>
                </a:solidFill>
              </a:rPr>
              <a:t>simply wrappers </a:t>
            </a:r>
            <a:r>
              <a:rPr lang="en-IN" sz="2800" dirty="0">
                <a:solidFill>
                  <a:schemeClr val="bg1"/>
                </a:solidFill>
              </a:rPr>
              <a:t>for the </a:t>
            </a:r>
            <a:r>
              <a:rPr lang="en-IN" sz="2800" b="1" dirty="0">
                <a:solidFill>
                  <a:srgbClr val="FFFF00"/>
                </a:solidFill>
              </a:rPr>
              <a:t>$.</a:t>
            </a:r>
            <a:r>
              <a:rPr lang="en-IN" sz="2800" b="1" dirty="0" err="1">
                <a:solidFill>
                  <a:srgbClr val="FFFF00"/>
                </a:solidFill>
              </a:rPr>
              <a:t>ajax</a:t>
            </a:r>
            <a:r>
              <a:rPr lang="en-IN" sz="2800" b="1" dirty="0">
                <a:solidFill>
                  <a:srgbClr val="FFFF00"/>
                </a:solidFill>
              </a:rPr>
              <a:t>()</a:t>
            </a:r>
            <a:r>
              <a:rPr lang="en-IN" sz="2800" dirty="0">
                <a:solidFill>
                  <a:schemeClr val="bg1"/>
                </a:solidFill>
              </a:rPr>
              <a:t> method with a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preset configuration</a:t>
            </a:r>
            <a:r>
              <a:rPr lang="en-IN" sz="2800" dirty="0">
                <a:solidFill>
                  <a:schemeClr val="bg1"/>
                </a:solidFill>
              </a:rPr>
              <a:t>, each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serving a single purpose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AJAX WITH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These </a:t>
            </a:r>
            <a:r>
              <a:rPr lang="en-IN" sz="2800" b="1" dirty="0" err="1">
                <a:solidFill>
                  <a:schemeClr val="accent3">
                    <a:lumMod val="75000"/>
                  </a:schemeClr>
                </a:solidFill>
              </a:rPr>
              <a:t>shorthands</a:t>
            </a:r>
            <a:r>
              <a:rPr lang="en-IN" sz="2800" dirty="0">
                <a:solidFill>
                  <a:schemeClr val="bg1"/>
                </a:solidFill>
              </a:rPr>
              <a:t> are: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b="1" dirty="0">
                <a:solidFill>
                  <a:srgbClr val="FFFF00"/>
                </a:solidFill>
              </a:rPr>
              <a:t>$.load( )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	$.get( )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	$.post( )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jQuery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rgbClr val="FFFF00"/>
                </a:solidFill>
              </a:rPr>
              <a:t>load()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3"/>
                </a:solidFill>
              </a:rPr>
              <a:t>allows HTML </a:t>
            </a:r>
            <a:r>
              <a:rPr lang="en-IN" sz="2600" dirty="0">
                <a:solidFill>
                  <a:schemeClr val="bg1"/>
                </a:solidFill>
              </a:rPr>
              <a:t>or </a:t>
            </a:r>
            <a:r>
              <a:rPr lang="en-IN" sz="2600" b="1" dirty="0">
                <a:solidFill>
                  <a:srgbClr val="00B0F0"/>
                </a:solidFill>
              </a:rPr>
              <a:t>text content </a:t>
            </a:r>
            <a:r>
              <a:rPr lang="en-IN" sz="2600" dirty="0">
                <a:solidFill>
                  <a:schemeClr val="bg1"/>
                </a:solidFill>
              </a:rPr>
              <a:t>to be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loaded from a server </a:t>
            </a:r>
            <a:r>
              <a:rPr lang="en-IN" sz="2600" dirty="0">
                <a:solidFill>
                  <a:schemeClr val="bg1"/>
                </a:solidFill>
              </a:rPr>
              <a:t>and </a:t>
            </a:r>
            <a:r>
              <a:rPr lang="en-IN" sz="2600" b="1" dirty="0">
                <a:solidFill>
                  <a:srgbClr val="FFFF00"/>
                </a:solidFill>
              </a:rPr>
              <a:t>added into</a:t>
            </a:r>
            <a:r>
              <a:rPr lang="en-IN" sz="2600" dirty="0">
                <a:solidFill>
                  <a:schemeClr val="bg1"/>
                </a:solidFill>
              </a:rPr>
              <a:t> a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600" dirty="0">
                <a:solidFill>
                  <a:schemeClr val="bg1"/>
                </a:solidFill>
              </a:rPr>
              <a:t> element.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So if , </a:t>
            </a:r>
            <a:r>
              <a:rPr lang="en-IN" sz="2600" dirty="0">
                <a:solidFill>
                  <a:schemeClr val="bg1"/>
                </a:solidFill>
              </a:rPr>
              <a:t>our </a:t>
            </a:r>
            <a:r>
              <a:rPr lang="en-IN" sz="2600" b="1" dirty="0">
                <a:solidFill>
                  <a:srgbClr val="FFC000"/>
                </a:solidFill>
              </a:rPr>
              <a:t>server-side script </a:t>
            </a:r>
            <a:r>
              <a:rPr lang="en-IN" sz="2600" dirty="0">
                <a:solidFill>
                  <a:schemeClr val="bg1"/>
                </a:solidFill>
              </a:rPr>
              <a:t>does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the work </a:t>
            </a:r>
            <a:r>
              <a:rPr lang="en-IN" sz="2600" dirty="0">
                <a:solidFill>
                  <a:schemeClr val="bg1"/>
                </a:solidFill>
              </a:rPr>
              <a:t>of </a:t>
            </a:r>
            <a:r>
              <a:rPr lang="en-IN" sz="2600" b="1" dirty="0">
                <a:solidFill>
                  <a:srgbClr val="00B0F0"/>
                </a:solidFill>
              </a:rPr>
              <a:t>processing data </a:t>
            </a:r>
            <a:r>
              <a:rPr lang="en-IN" sz="2600" dirty="0">
                <a:solidFill>
                  <a:schemeClr val="bg1"/>
                </a:solidFill>
              </a:rPr>
              <a:t>and </a:t>
            </a:r>
            <a:r>
              <a:rPr lang="en-IN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creating the </a:t>
            </a:r>
            <a:r>
              <a:rPr lang="en-IN" sz="2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markup</a:t>
            </a:r>
            <a:r>
              <a:rPr lang="en-IN" sz="2600" dirty="0">
                <a:solidFill>
                  <a:schemeClr val="bg1"/>
                </a:solidFill>
              </a:rPr>
              <a:t>, and we just want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 the result </a:t>
            </a:r>
            <a:r>
              <a:rPr lang="en-IN" sz="2600" dirty="0">
                <a:solidFill>
                  <a:schemeClr val="bg1"/>
                </a:solidFill>
              </a:rPr>
              <a:t>in the page, then </a:t>
            </a:r>
            <a:r>
              <a:rPr lang="en-IN" sz="2600" b="1" dirty="0">
                <a:solidFill>
                  <a:srgbClr val="FFFF00"/>
                </a:solidFill>
              </a:rPr>
              <a:t>load() </a:t>
            </a:r>
            <a:r>
              <a:rPr lang="en-IN" sz="2600" dirty="0">
                <a:solidFill>
                  <a:schemeClr val="bg1"/>
                </a:solidFill>
              </a:rPr>
              <a:t>is the method to use.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Below is it’s syntax:</a:t>
            </a:r>
          </a:p>
          <a:p>
            <a:pPr fontAlgn="base">
              <a:buNone/>
            </a:pPr>
            <a:r>
              <a:rPr lang="en-IN" sz="2600" dirty="0">
                <a:solidFill>
                  <a:schemeClr val="bg1"/>
                </a:solidFill>
              </a:rPr>
              <a:t>		</a:t>
            </a:r>
            <a:r>
              <a:rPr lang="en-IN" sz="2600" dirty="0">
                <a:solidFill>
                  <a:srgbClr val="FFFF00"/>
                </a:solidFill>
              </a:rPr>
              <a:t>$(</a:t>
            </a:r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600" dirty="0">
                <a:solidFill>
                  <a:srgbClr val="FFFF00"/>
                </a:solidFill>
              </a:rPr>
              <a:t>).load(</a:t>
            </a:r>
            <a:r>
              <a:rPr lang="en-IN" sz="2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url</a:t>
            </a:r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[, data][, complete]</a:t>
            </a:r>
            <a:r>
              <a:rPr lang="en-IN" sz="26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solidFill>
                  <a:srgbClr val="00B0F0"/>
                </a:solidFill>
              </a:rPr>
              <a:t>Following</a:t>
            </a:r>
            <a:r>
              <a:rPr lang="en-IN" sz="2600" dirty="0">
                <a:solidFill>
                  <a:schemeClr val="bg1"/>
                </a:solidFill>
              </a:rPr>
              <a:t> are the </a:t>
            </a: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</a:rPr>
              <a:t>details</a:t>
            </a:r>
            <a:r>
              <a:rPr lang="en-IN" sz="2600" dirty="0">
                <a:solidFill>
                  <a:schemeClr val="bg1"/>
                </a:solidFill>
              </a:rPr>
              <a:t> of it’s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IN" sz="26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357430"/>
          <a:ext cx="8501121" cy="43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Parameter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Description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Required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url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 string containing the URL to which the request is sent.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Yes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data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The data (as a string or plain object) that are sent to the server with the request.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No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complete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which is executed when the request completes, either successfully or unsuccessfully.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CALLBACK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b="1" dirty="0" err="1">
                <a:solidFill>
                  <a:srgbClr val="FFFF00"/>
                </a:solidFill>
              </a:rPr>
              <a:t>Callback</a:t>
            </a:r>
            <a:r>
              <a:rPr lang="en-IN" sz="2600" b="1" dirty="0">
                <a:solidFill>
                  <a:srgbClr val="FFFF00"/>
                </a:solidFill>
              </a:rPr>
              <a:t> method </a:t>
            </a:r>
            <a:r>
              <a:rPr lang="en-IN" sz="2600" dirty="0">
                <a:solidFill>
                  <a:schemeClr val="bg1"/>
                </a:solidFill>
              </a:rPr>
              <a:t>is a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2600" dirty="0">
                <a:solidFill>
                  <a:schemeClr val="bg1"/>
                </a:solidFill>
              </a:rPr>
              <a:t> that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runs</a:t>
            </a:r>
            <a:r>
              <a:rPr lang="en-IN" sz="2600" dirty="0">
                <a:solidFill>
                  <a:schemeClr val="bg1"/>
                </a:solidFill>
              </a:rPr>
              <a:t> when the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request completes</a:t>
            </a:r>
            <a:r>
              <a:rPr lang="en-IN" sz="26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8" y="2643182"/>
          <a:ext cx="8572560" cy="350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Parameter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Description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responseText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The data retrieved from the request.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textStatus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 string categorizing the status of the request.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jqXHR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The </a:t>
                      </a:r>
                      <a:r>
                        <a:rPr lang="en-IN" b="1" dirty="0" err="1"/>
                        <a:t>jQuery</a:t>
                      </a:r>
                      <a:r>
                        <a:rPr lang="en-IN" b="1" dirty="0"/>
                        <a:t> </a:t>
                      </a:r>
                      <a:r>
                        <a:rPr lang="en-IN" b="1" dirty="0" err="1"/>
                        <a:t>XMLHttpRequest</a:t>
                      </a:r>
                      <a:r>
                        <a:rPr lang="en-IN" b="1" dirty="0"/>
                        <a:t> (</a:t>
                      </a:r>
                      <a:r>
                        <a:rPr lang="en-IN" b="1" dirty="0" err="1"/>
                        <a:t>jqXHR</a:t>
                      </a:r>
                      <a:r>
                        <a:rPr lang="en-IN" b="1" dirty="0"/>
                        <a:t>) object, which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wraps the browser native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with a superset API.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rgbClr val="00B0F0"/>
                </a:solidFill>
              </a:rPr>
              <a:t>next list </a:t>
            </a:r>
            <a:r>
              <a:rPr lang="en-IN" sz="2600" dirty="0">
                <a:solidFill>
                  <a:schemeClr val="bg1"/>
                </a:solidFill>
              </a:rPr>
              <a:t>summarizes the </a:t>
            </a: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</a:rPr>
              <a:t>possible values </a:t>
            </a:r>
            <a:r>
              <a:rPr lang="en-IN" sz="2600" dirty="0">
                <a:solidFill>
                  <a:schemeClr val="bg1"/>
                </a:solidFill>
              </a:rPr>
              <a:t>of the </a:t>
            </a:r>
            <a:r>
              <a:rPr lang="en-IN" sz="2600" b="1" dirty="0" err="1">
                <a:solidFill>
                  <a:srgbClr val="FFFF00"/>
                </a:solidFill>
              </a:rPr>
              <a:t>textStatus</a:t>
            </a:r>
            <a:r>
              <a:rPr lang="en-IN" sz="2600" b="1" dirty="0">
                <a:solidFill>
                  <a:srgbClr val="FFFF00"/>
                </a:solidFill>
              </a:rPr>
              <a:t> </a:t>
            </a:r>
            <a:r>
              <a:rPr lang="en-IN" sz="2600" dirty="0">
                <a:solidFill>
                  <a:schemeClr val="bg1"/>
                </a:solidFill>
              </a:rPr>
              <a:t>parameter:</a:t>
            </a:r>
          </a:p>
          <a:p>
            <a:pPr lvl="1">
              <a:buNone/>
            </a:pP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success </a:t>
            </a:r>
          </a:p>
          <a:p>
            <a:pPr lvl="1">
              <a:buNone/>
            </a:pP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notmodified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nocontent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error </a:t>
            </a: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timeout </a:t>
            </a: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abort </a:t>
            </a:r>
          </a:p>
          <a:p>
            <a:pPr lvl="1">
              <a:buNone/>
            </a:pP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parsererror</a:t>
            </a: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1287</Words>
  <Application>Microsoft Office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Today’s Agenda</vt:lpstr>
      <vt:lpstr>AJAX WITH JQUERY</vt:lpstr>
      <vt:lpstr>AJAX WITH JQUERY</vt:lpstr>
      <vt:lpstr>AJAX WITH JQUERY</vt:lpstr>
      <vt:lpstr>THE $load( ) METHOD</vt:lpstr>
      <vt:lpstr>THE $load( ) METHOD</vt:lpstr>
      <vt:lpstr>THE CALLBACK METHOD</vt:lpstr>
      <vt:lpstr>THE $load( ) METHOD</vt:lpstr>
      <vt:lpstr>THE $load( ) METHOD</vt:lpstr>
      <vt:lpstr>LOADING JUST A  PART OF THE PAGE</vt:lpstr>
      <vt:lpstr>LOADING JUST A  PART OF THE PAGE</vt:lpstr>
      <vt:lpstr>THE $get( ) METHOD</vt:lpstr>
      <vt:lpstr>THE $get( ) METHOD</vt:lpstr>
      <vt:lpstr>load() V/s get()</vt:lpstr>
      <vt:lpstr>THE $post( ) METHOD</vt:lpstr>
      <vt:lpstr>THE $post( ) METHOD</vt:lpstr>
      <vt:lpstr>THE $ajax( ) METHOD</vt:lpstr>
      <vt:lpstr>THE $ajax( ) METHOD</vt:lpstr>
      <vt:lpstr>THE OPTIONS PARAMETER</vt:lpstr>
      <vt:lpstr>THE OPTIONS PARAMETER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 kapoor</cp:lastModifiedBy>
  <cp:revision>298</cp:revision>
  <dcterms:created xsi:type="dcterms:W3CDTF">2017-12-26T10:06:07Z</dcterms:created>
  <dcterms:modified xsi:type="dcterms:W3CDTF">2020-11-18T08:36:02Z</dcterms:modified>
</cp:coreProperties>
</file>