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87" r:id="rId2"/>
    <p:sldId id="388" r:id="rId3"/>
    <p:sldId id="389" r:id="rId4"/>
    <p:sldId id="390" r:id="rId5"/>
    <p:sldId id="392" r:id="rId6"/>
    <p:sldId id="391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2" r:id="rId15"/>
    <p:sldId id="400" r:id="rId16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63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972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=""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Document</a:t>
            </a:r>
            <a:endParaRPr sz="7200" spc="-112">
              <a:solidFill>
                <a:schemeClr val="bg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1583556" y="2832680"/>
            <a:ext cx="22160105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400" dirty="0" smtClean="0"/>
              <a:t>One of the most basic </a:t>
            </a:r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 command is </a:t>
            </a:r>
            <a:r>
              <a:rPr lang="en-IN" sz="4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document.write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()</a:t>
            </a:r>
            <a:r>
              <a:rPr lang="en-IN" sz="4400" dirty="0" smtClean="0"/>
              <a:t>. </a:t>
            </a:r>
          </a:p>
          <a:p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 provides us many built in </a:t>
            </a:r>
            <a:r>
              <a:rPr lang="en-IN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objects</a:t>
            </a:r>
            <a:r>
              <a:rPr lang="en-IN" sz="4400" dirty="0" smtClean="0"/>
              <a:t> and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document</a:t>
            </a:r>
            <a:r>
              <a:rPr lang="en-IN" sz="4400" dirty="0" smtClean="0"/>
              <a:t> is one of them.</a:t>
            </a:r>
          </a:p>
          <a:p>
            <a:r>
              <a:rPr lang="en-IN" sz="4400" dirty="0" smtClean="0"/>
              <a:t>It represents the </a:t>
            </a:r>
            <a:r>
              <a:rPr lang="en-IN" sz="4400" b="1" dirty="0" smtClean="0">
                <a:solidFill>
                  <a:srgbClr val="FFFF00"/>
                </a:solidFill>
              </a:rPr>
              <a:t>current page </a:t>
            </a:r>
            <a:r>
              <a:rPr lang="en-IN" sz="4400" dirty="0" smtClean="0"/>
              <a:t>and has a </a:t>
            </a:r>
            <a:r>
              <a:rPr lang="en-IN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 smtClean="0"/>
              <a:t> called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write() </a:t>
            </a:r>
          </a:p>
          <a:p>
            <a:r>
              <a:rPr lang="en-IN" sz="4400" dirty="0" smtClean="0">
                <a:solidFill>
                  <a:schemeClr val="tx1"/>
                </a:solidFill>
              </a:rPr>
              <a:t>This </a:t>
            </a:r>
            <a:r>
              <a:rPr lang="en-IN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 smtClean="0">
                <a:solidFill>
                  <a:schemeClr val="tx1"/>
                </a:solidFill>
              </a:rPr>
              <a:t> </a:t>
            </a:r>
            <a:r>
              <a:rPr lang="en-IN" sz="4400" dirty="0" smtClean="0"/>
              <a:t>allows us to print the specified text to the page.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3556" y="6400800"/>
            <a:ext cx="1731692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6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66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indent="0" algn="l">
              <a:buNone/>
            </a:pPr>
            <a:r>
              <a:rPr lang="en-US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sz="48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text to display</a:t>
            </a:r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algn="l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7200" spc="-112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5221" y="3390035"/>
            <a:ext cx="13113817" cy="8269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&lt;html&gt;</a:t>
            </a:r>
          </a:p>
          <a:p>
            <a:pPr marL="0" indent="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&lt;body&gt;</a:t>
            </a:r>
          </a:p>
          <a:p>
            <a:pPr marL="0" indent="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&lt;h1&gt;Document Example&lt;/h1&gt;</a:t>
            </a:r>
          </a:p>
          <a:p>
            <a:pPr marL="0" indent="0" algn="l">
              <a:buNone/>
            </a:pP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</a:t>
            </a:r>
          </a:p>
          <a:p>
            <a:pPr marL="0" indent="0" algn="l">
              <a:buNone/>
            </a:pPr>
            <a:r>
              <a:rPr lang="en-US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</a:t>
            </a:r>
            <a:r>
              <a:rPr lang="en-US" sz="48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</a:t>
            </a:r>
            <a:r>
              <a:rPr lang="en-US" sz="4800" b="1" i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48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course</a:t>
            </a:r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algn="l">
              <a:buNone/>
            </a:pP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pPr marL="0" indent="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&lt;/body&gt;</a:t>
            </a:r>
          </a:p>
          <a:p>
            <a:pPr marL="0" indent="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&lt;/html&gt;</a:t>
            </a:r>
          </a:p>
          <a:p>
            <a:pPr marL="0" indent="0" algn="l">
              <a:buNone/>
            </a:pPr>
            <a:endParaRPr lang="en-US" sz="48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4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doc_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201" y="4538885"/>
            <a:ext cx="9361716" cy="62331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42634" y="2943922"/>
            <a:ext cx="6735337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Output</a:t>
            </a:r>
            <a:endParaRPr kumimoji="0" lang="en-IN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8900991" y="7469064"/>
            <a:ext cx="8269571" cy="111512"/>
          </a:xfrm>
          <a:prstGeom prst="line">
            <a:avLst/>
          </a:prstGeom>
          <a:noFill/>
          <a:ln w="25400" cap="flat">
            <a:solidFill>
              <a:schemeClr val="bg2">
                <a:lumMod val="20000"/>
                <a:lumOff val="8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150554" y="1968782"/>
            <a:ext cx="20082892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Note</a:t>
            </a:r>
            <a:endParaRPr sz="7200" spc="-2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153365" y="5501058"/>
            <a:ext cx="18077270" cy="217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400" dirty="0" smtClean="0"/>
              <a:t>Any </a:t>
            </a:r>
            <a:r>
              <a:rPr lang="en-IN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document.write( )</a:t>
            </a:r>
            <a:r>
              <a:rPr lang="en-IN" sz="4400" dirty="0" smtClean="0">
                <a:solidFill>
                  <a:srgbClr val="FFC000"/>
                </a:solidFill>
              </a:rPr>
              <a:t> </a:t>
            </a:r>
            <a:r>
              <a:rPr lang="en-IN" sz="4400" dirty="0" smtClean="0"/>
              <a:t>statement that runs after the page finishes loading will create a new page and overwrite all of the content of the current page. 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462789" y="3568390"/>
            <a:ext cx="20082892" cy="892552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IN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The text outputted using  </a:t>
            </a:r>
            <a:r>
              <a:rPr lang="en-IN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Regular"/>
                <a:cs typeface="Aparajita" pitchFamily="34" charset="0"/>
              </a:rPr>
              <a:t>document.write( )</a:t>
            </a:r>
            <a:r>
              <a:rPr lang="en-IN" sz="4800" dirty="0" smtClean="0">
                <a:solidFill>
                  <a:srgbClr val="FFC000"/>
                </a:solidFill>
                <a:latin typeface="Lato Regular"/>
                <a:cs typeface="Aparajita" pitchFamily="34" charset="0"/>
              </a:rPr>
              <a:t> </a:t>
            </a:r>
            <a:r>
              <a:rPr lang="en-IN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statement can</a:t>
            </a:r>
          </a:p>
          <a:p>
            <a:pPr lvl="0" algn="l"/>
            <a:r>
              <a:rPr lang="en-IN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   contain HTML tags also.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48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Regular"/>
              <a:cs typeface="Aparajita" pitchFamily="34" charset="0"/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48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Regular"/>
              <a:cs typeface="Aparajita" pitchFamily="34" charset="0"/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48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Regular"/>
                <a:cs typeface="Aparajita" pitchFamily="34" charset="0"/>
              </a:rPr>
              <a:t>  </a:t>
            </a:r>
            <a:r>
              <a:rPr lang="en-US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The browser processes them in the same way like it </a:t>
            </a: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   processes html tags in a regular HTML page.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dirty="0" smtClean="0">
              <a:solidFill>
                <a:schemeClr val="tx1"/>
              </a:solidFill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rgbClr val="FFFFFF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084899" y="1895707"/>
            <a:ext cx="20082892" cy="88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Embedding HTML</a:t>
            </a:r>
            <a:endParaRPr sz="7200" spc="89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console Object</a:t>
            </a:r>
            <a:endParaRPr sz="7200" spc="-112">
              <a:solidFill>
                <a:schemeClr val="bg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1583556" y="2832680"/>
            <a:ext cx="2216010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 provides us another object called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console </a:t>
            </a:r>
          </a:p>
          <a:p>
            <a:r>
              <a:rPr lang="en-IN" sz="4400" dirty="0" smtClean="0"/>
              <a:t>It represents the </a:t>
            </a:r>
            <a:r>
              <a:rPr lang="en-IN" sz="4400" b="1" dirty="0" smtClean="0">
                <a:solidFill>
                  <a:srgbClr val="FFFF00"/>
                </a:solidFill>
              </a:rPr>
              <a:t>browser’s console window </a:t>
            </a:r>
            <a:r>
              <a:rPr lang="en-IN" sz="4400" dirty="0" smtClean="0"/>
              <a:t>and has a </a:t>
            </a:r>
            <a:r>
              <a:rPr lang="en-IN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 smtClean="0"/>
              <a:t> called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log() </a:t>
            </a:r>
          </a:p>
          <a:p>
            <a:r>
              <a:rPr lang="en-IN" sz="4400" dirty="0" smtClean="0">
                <a:solidFill>
                  <a:schemeClr val="tx1"/>
                </a:solidFill>
              </a:rPr>
              <a:t>This </a:t>
            </a:r>
            <a:r>
              <a:rPr lang="en-IN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 smtClean="0">
                <a:solidFill>
                  <a:schemeClr val="tx1"/>
                </a:solidFill>
              </a:rPr>
              <a:t> </a:t>
            </a:r>
            <a:r>
              <a:rPr lang="en-IN" sz="4400" dirty="0" smtClean="0"/>
              <a:t>allows us to print the specified text to the </a:t>
            </a:r>
            <a:r>
              <a:rPr lang="en-IN" sz="4400" b="1" dirty="0" smtClean="0">
                <a:solidFill>
                  <a:srgbClr val="FFFF00"/>
                </a:solidFill>
              </a:rPr>
              <a:t>console window</a:t>
            </a:r>
            <a:r>
              <a:rPr lang="en-IN" sz="4400" dirty="0" smtClean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3556" y="6400800"/>
            <a:ext cx="1731692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6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66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indent="0" algn="l">
              <a:buNone/>
            </a:pP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</a:t>
            </a:r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sz="48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text to display</a:t>
            </a:r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algn="l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 flipV="1">
            <a:off x="13525125" y="4540095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 flipV="1">
            <a:off x="4987949" y="4607001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850212" y="3559063"/>
            <a:ext cx="5131212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lvl="0" indent="-514350"/>
            <a:r>
              <a:rPr lang="en-US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line comment</a:t>
            </a:r>
          </a:p>
        </p:txBody>
      </p:sp>
      <p:sp>
        <p:nvSpPr>
          <p:cNvPr id="229" name="Shape 229"/>
          <p:cNvSpPr/>
          <p:nvPr/>
        </p:nvSpPr>
        <p:spPr>
          <a:xfrm>
            <a:off x="13381799" y="3536774"/>
            <a:ext cx="4791375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lvl="0" indent="-514350"/>
            <a:r>
              <a:rPr lang="en-US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line comment</a:t>
            </a:r>
          </a:p>
        </p:txBody>
      </p:sp>
      <p:sp>
        <p:nvSpPr>
          <p:cNvPr id="230" name="Shape 230"/>
          <p:cNvSpPr/>
          <p:nvPr/>
        </p:nvSpPr>
        <p:spPr>
          <a:xfrm>
            <a:off x="4884691" y="9725199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3421867" y="9658293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5369011" y="4859163"/>
            <a:ext cx="5302377" cy="338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lvl="0" indent="0" algn="l">
              <a:buNone/>
            </a:pP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</a:p>
          <a:p>
            <a:pPr marL="0" lvl="0" indent="0" algn="l">
              <a:buNone/>
            </a:pPr>
            <a:endParaRPr lang="en-US" sz="4400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4400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4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sz="44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4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</a:p>
          <a:p>
            <a:pPr marL="0" lvl="0" indent="0" algn="l">
              <a:buNone/>
            </a:pPr>
            <a:r>
              <a:rPr lang="en-US" sz="4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sz="42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3894701" y="4814559"/>
            <a:ext cx="6125219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</a:t>
            </a:r>
          </a:p>
          <a:p>
            <a:pPr marL="0" lvl="0" indent="0">
              <a:buNone/>
            </a:pPr>
            <a:endParaRPr lang="en-US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 </a:t>
            </a:r>
            <a:r>
              <a:rPr lang="en-US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*/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hape 83"/>
          <p:cNvSpPr/>
          <p:nvPr/>
        </p:nvSpPr>
        <p:spPr>
          <a:xfrm>
            <a:off x="2084899" y="1895707"/>
            <a:ext cx="20082892" cy="88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JavaScript</a:t>
            </a:r>
            <a:endParaRPr sz="7200" spc="89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rgbClr val="FFFFFF"/>
                </a:solidFill>
              </a:rPr>
              <a:t>JAVASCRIPT BASIC PROGRAMMING CONCEPT</a:t>
            </a:r>
            <a:endParaRPr sz="10000" spc="-200">
              <a:solidFill>
                <a:srgbClr val="FFFFFF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084899" y="4125163"/>
            <a:ext cx="10783608" cy="8309967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dirty="0" smtClean="0">
                <a:solidFill>
                  <a:schemeClr val="tx1"/>
                </a:solidFill>
              </a:rPr>
              <a:t>  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Embedding</a:t>
            </a: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Document</a:t>
            </a: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b="1" spc="-112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Browser Console</a:t>
            </a:r>
          </a:p>
          <a:p>
            <a:pPr algn="l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Comments In JavaScript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b="1" spc="89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spc="891" dirty="0" smtClean="0">
              <a:solidFill>
                <a:schemeClr val="bg1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084899" y="1895707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</a:rPr>
              <a:t>Today’s Agenda</a:t>
            </a:r>
            <a:endParaRPr sz="6600" spc="89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1406145" y="1562717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Embedding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6952439" y="6188071"/>
            <a:ext cx="4510129" cy="3106352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13781637" y="6188070"/>
            <a:ext cx="4510130" cy="3106353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8350253" y="5493431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8915806" y="5411727"/>
            <a:ext cx="835643" cy="156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8200" spc="2912" baseline="-3846" dirty="0" smtClean="0">
                <a:solidFill>
                  <a:srgbClr val="FFDB2C"/>
                </a:solidFill>
              </a:rPr>
              <a:t>1</a:t>
            </a:r>
            <a:endParaRPr sz="8200" spc="2912" baseline="-3846">
              <a:solidFill>
                <a:srgbClr val="FFDB2C"/>
              </a:solidFill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15179451" y="5493431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15745004" y="5411727"/>
            <a:ext cx="835643" cy="156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8200" spc="2912" baseline="-3846" dirty="0" smtClean="0">
                <a:solidFill>
                  <a:srgbClr val="FFDB2C"/>
                </a:solidFill>
              </a:rPr>
              <a:t>2</a:t>
            </a:r>
            <a:endParaRPr sz="8200" spc="2912" baseline="-3846">
              <a:solidFill>
                <a:srgbClr val="FFDB2C"/>
              </a:solidFill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7442908" y="7819019"/>
            <a:ext cx="3529191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 smtClean="0">
                <a:solidFill>
                  <a:schemeClr val="tx1"/>
                </a:solidFill>
              </a:rPr>
              <a:t>Locally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FFFFFF"/>
              </a:solidFill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14272107" y="7841321"/>
            <a:ext cx="3529191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 smtClean="0">
                <a:solidFill>
                  <a:schemeClr val="tx1"/>
                </a:solidFill>
              </a:rPr>
              <a:t>Externally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FFFFFF"/>
              </a:solidFill>
            </a:endParaRPr>
          </a:p>
        </p:txBody>
      </p:sp>
      <p:sp>
        <p:nvSpPr>
          <p:cNvPr id="43" name="Shape 47"/>
          <p:cNvSpPr/>
          <p:nvPr/>
        </p:nvSpPr>
        <p:spPr>
          <a:xfrm>
            <a:off x="3410008" y="2964501"/>
            <a:ext cx="18077270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chemeClr val="tx1"/>
                </a:solidFill>
              </a:rPr>
              <a:t>JavaScript can be embedded in HTML page in 2 ways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animBg="1"/>
      <p:bldP spid="396" grpId="0" animBg="1"/>
      <p:bldP spid="399" grpId="0" animBg="1"/>
      <p:bldP spid="400" grpId="0" animBg="1"/>
      <p:bldP spid="401" grpId="0" animBg="1"/>
      <p:bldP spid="402" grpId="0" animBg="1"/>
      <p:bldP spid="407" grpId="0" animBg="1"/>
      <p:bldP spid="4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JavaScript Embedding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683551" y="454043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694900" y="3275006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694900" y="502263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1583557" y="3234116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IN" sz="4400" dirty="0" smtClean="0">
                <a:solidFill>
                  <a:schemeClr val="bg1"/>
                </a:solidFill>
              </a:rPr>
              <a:t>To insert a JavaScript into an HTML page, use the</a:t>
            </a:r>
            <a:r>
              <a:rPr lang="en-IN" sz="4400" dirty="0" smtClean="0"/>
              <a:t> </a:t>
            </a:r>
            <a:r>
              <a:rPr lang="en-IN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 </a:t>
            </a:r>
            <a:r>
              <a:rPr lang="en-IN" sz="4400" dirty="0" smtClean="0">
                <a:solidFill>
                  <a:schemeClr val="bg1"/>
                </a:solidFill>
              </a:rPr>
              <a:t>tag.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31" name="Shape 1469"/>
          <p:cNvSpPr/>
          <p:nvPr/>
        </p:nvSpPr>
        <p:spPr>
          <a:xfrm>
            <a:off x="1735957" y="4992260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400" dirty="0" smtClean="0"/>
              <a:t>The </a:t>
            </a:r>
            <a:r>
              <a:rPr lang="en-IN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 </a:t>
            </a:r>
            <a:r>
              <a:rPr lang="en-IN" sz="4400" dirty="0" smtClean="0"/>
              <a:t>and </a:t>
            </a:r>
            <a:r>
              <a:rPr lang="en-IN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 </a:t>
            </a:r>
            <a:r>
              <a:rPr lang="en-IN" sz="4400" dirty="0" smtClean="0"/>
              <a:t>tells where the JavaScript starts and ends.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33" name="Shape 1459"/>
          <p:cNvSpPr/>
          <p:nvPr/>
        </p:nvSpPr>
        <p:spPr>
          <a:xfrm>
            <a:off x="835951" y="6075558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1092844" y="6891450"/>
            <a:ext cx="17316925" cy="4022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”&gt;</a:t>
            </a: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javascript code</a:t>
            </a: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JavaScript Examples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6583" y="3390036"/>
            <a:ext cx="10392919" cy="76232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&lt;html&gt;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&lt;head&gt;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type=“text/javascript”&gt;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javascript code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&lt;/head&gt;</a:t>
            </a:r>
            <a:endParaRPr lang="en-US" sz="5400" dirty="0" smtClean="0">
              <a:solidFill>
                <a:srgbClr val="00B050"/>
              </a:solidFill>
            </a:endParaRPr>
          </a:p>
          <a:p>
            <a:pPr mar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08473" y="3096396"/>
            <a:ext cx="10392919" cy="92852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&lt;html&gt;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&lt;head&gt;. . . &lt;/head&gt;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&lt;body&gt;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. . . .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type=“text/javascript”&gt;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javascript code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&lt;/body&gt;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7159083" y="7538224"/>
            <a:ext cx="9500839" cy="1588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1406145" y="403013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to embed &lt;script&gt; tag ?</a:t>
            </a:r>
            <a:endParaRPr sz="5600" spc="-112">
              <a:solidFill>
                <a:srgbClr val="FFFFFF"/>
              </a:solidFill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4572669" y="2961413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4052841" y="3016189"/>
            <a:ext cx="4175442" cy="23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7200" dirty="0" smtClean="0">
                <a:solidFill>
                  <a:schemeClr val="bg1"/>
                </a:solidFill>
              </a:rPr>
              <a:t>Head</a:t>
            </a:r>
            <a:endParaRPr sz="7200" spc="3584" baseline="-3125">
              <a:solidFill>
                <a:schemeClr val="bg1"/>
              </a:solidFill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1486002" y="7420415"/>
            <a:ext cx="370587" cy="9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38" name="Shape 338"/>
          <p:cNvSpPr/>
          <p:nvPr/>
        </p:nvSpPr>
        <p:spPr>
          <a:xfrm>
            <a:off x="2259756" y="7659387"/>
            <a:ext cx="8623844" cy="117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indent="-514350"/>
            <a:r>
              <a:rPr lang="en-US" sz="3600" dirty="0" smtClean="0">
                <a:solidFill>
                  <a:schemeClr val="tx1"/>
                </a:solidFill>
              </a:rPr>
              <a:t>If we want to run the &lt;script&gt; before page</a:t>
            </a:r>
          </a:p>
          <a:p>
            <a:pPr marL="514350" indent="-514350"/>
            <a:r>
              <a:rPr lang="en-US" sz="3600" dirty="0" smtClean="0">
                <a:solidFill>
                  <a:schemeClr val="tx1"/>
                </a:solidFill>
              </a:rPr>
              <a:t>loads then it is kept in the &lt;head&gt; section.</a:t>
            </a:r>
          </a:p>
        </p:txBody>
      </p:sp>
      <p:sp>
        <p:nvSpPr>
          <p:cNvPr id="345" name="Shape 345"/>
          <p:cNvSpPr/>
          <p:nvPr/>
        </p:nvSpPr>
        <p:spPr>
          <a:xfrm>
            <a:off x="14273594" y="3067142"/>
            <a:ext cx="4125951" cy="23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7200" dirty="0" smtClean="0">
                <a:solidFill>
                  <a:schemeClr val="bg1"/>
                </a:solidFill>
              </a:rPr>
              <a:t>Body</a:t>
            </a:r>
            <a:endParaRPr sz="7200" spc="3584" baseline="-3125">
              <a:solidFill>
                <a:schemeClr val="bg1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4672042" y="2942979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12410550" y="7619827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2" name="Shape 352"/>
          <p:cNvSpPr/>
          <p:nvPr/>
        </p:nvSpPr>
        <p:spPr>
          <a:xfrm>
            <a:off x="13496532" y="7665737"/>
            <a:ext cx="9377352" cy="178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indent="-514350"/>
            <a:r>
              <a:rPr lang="en-US" sz="3600" dirty="0" smtClean="0">
                <a:solidFill>
                  <a:schemeClr val="tx1"/>
                </a:solidFill>
              </a:rPr>
              <a:t>If we want to run the &lt;script&gt; after the page</a:t>
            </a:r>
          </a:p>
          <a:p>
            <a:pPr marL="514350" indent="-514350"/>
            <a:r>
              <a:rPr lang="en-US" sz="3600" dirty="0" smtClean="0">
                <a:solidFill>
                  <a:schemeClr val="tx1"/>
                </a:solidFill>
              </a:rPr>
              <a:t>loads so that it can interact with HTML</a:t>
            </a:r>
          </a:p>
          <a:p>
            <a:pPr marL="514350" indent="-514350"/>
            <a:r>
              <a:rPr lang="en-US" sz="3600" dirty="0" smtClean="0">
                <a:solidFill>
                  <a:schemeClr val="tx1"/>
                </a:solidFill>
              </a:rPr>
              <a:t>elements then it is kept in the &lt;body&gt; section.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animBg="1"/>
      <p:bldP spid="332" grpId="0" animBg="1"/>
      <p:bldP spid="337" grpId="0" animBg="1"/>
      <p:bldP spid="338" grpId="0" animBg="1"/>
      <p:bldP spid="345" grpId="0" animBg="1"/>
      <p:bldP spid="346" grpId="0" animBg="1"/>
      <p:bldP spid="351" grpId="0" animBg="1"/>
      <p:bldP spid="3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JavaScript Embedding</a:t>
            </a:r>
            <a:endParaRPr sz="5600" spc="-112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683551" y="454043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694900" y="3275006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694900" y="502263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1583556" y="3234116"/>
            <a:ext cx="2216010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IN" sz="4400" dirty="0" smtClean="0">
                <a:solidFill>
                  <a:schemeClr val="bg1"/>
                </a:solidFill>
              </a:rPr>
              <a:t>When the same code is used in many different web pages we use external JavaScript</a:t>
            </a:r>
            <a:endParaRPr sz="4400">
              <a:solidFill>
                <a:schemeClr val="bg1"/>
              </a:solidFill>
            </a:endParaRPr>
          </a:p>
        </p:txBody>
      </p:sp>
      <p:sp>
        <p:nvSpPr>
          <p:cNvPr id="31" name="Shape 1469"/>
          <p:cNvSpPr/>
          <p:nvPr/>
        </p:nvSpPr>
        <p:spPr>
          <a:xfrm>
            <a:off x="1602145" y="4992260"/>
            <a:ext cx="2194922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Put the name of the script file in the </a:t>
            </a:r>
            <a:r>
              <a:rPr lang="en-IN" sz="4400" b="1" dirty="0" smtClean="0">
                <a:solidFill>
                  <a:srgbClr val="FFFF00"/>
                </a:solidFill>
              </a:rPr>
              <a:t>src</a:t>
            </a:r>
            <a:r>
              <a:rPr lang="en-IN" sz="4400" dirty="0" smtClean="0"/>
              <a:t> (source) attribute of a </a:t>
            </a:r>
            <a:r>
              <a:rPr lang="en-IN" sz="4400" b="1" dirty="0" smtClean="0">
                <a:solidFill>
                  <a:srgbClr val="00B050"/>
                </a:solidFill>
              </a:rPr>
              <a:t>&lt;script&gt; </a:t>
            </a:r>
            <a:r>
              <a:rPr lang="en-IN" sz="4400" dirty="0" smtClean="0"/>
              <a:t>tag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33" name="Shape 1459"/>
          <p:cNvSpPr/>
          <p:nvPr/>
        </p:nvSpPr>
        <p:spPr>
          <a:xfrm>
            <a:off x="835951" y="6075558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1092844" y="7092168"/>
            <a:ext cx="1731692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&lt;html&gt;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&lt;head&gt;</a:t>
            </a:r>
          </a:p>
          <a:p>
            <a:pPr marL="0" indent="0" algn="l">
              <a:buNone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file” &gt;</a:t>
            </a:r>
          </a:p>
          <a:p>
            <a:pPr marL="0" indent="0" algn="l">
              <a:buNone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&lt;/head&gt;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JavaScript Example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6583" y="3390035"/>
            <a:ext cx="13336841" cy="76232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&lt;html&gt;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&lt;head&gt;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</a:t>
            </a:r>
            <a:r>
              <a:rPr lang="en-US" sz="5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US" sz="5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=“myfile.js” &gt;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&lt;/head&gt;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494</Words>
  <Application>Microsoft Macintosh PowerPoint</Application>
  <PresentationFormat>Custom</PresentationFormat>
  <Paragraphs>124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80</cp:revision>
  <dcterms:modified xsi:type="dcterms:W3CDTF">2020-06-24T21:13:35Z</dcterms:modified>
</cp:coreProperties>
</file>