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400" r:id="rId9"/>
    <p:sldId id="401" r:id="rId10"/>
    <p:sldId id="397" r:id="rId11"/>
    <p:sldId id="396" r:id="rId12"/>
    <p:sldId id="394" r:id="rId13"/>
    <p:sldId id="402" r:id="rId14"/>
    <p:sldId id="406" r:id="rId15"/>
    <p:sldId id="407" r:id="rId16"/>
    <p:sldId id="408" r:id="rId17"/>
    <p:sldId id="409" r:id="rId18"/>
    <p:sldId id="395" r:id="rId19"/>
    <p:sldId id="398" r:id="rId20"/>
    <p:sldId id="399" r:id="rId21"/>
    <p:sldId id="405" r:id="rId22"/>
    <p:sldId id="403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x=true;</a:t>
            </a:r>
            <a:b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y=false;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 smtClean="0"/>
              <a:t> can only have two values: </a:t>
            </a:r>
            <a:r>
              <a:rPr lang="en-I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sz="4400" dirty="0" smtClean="0"/>
              <a:t> or </a:t>
            </a:r>
            <a:r>
              <a:rPr lang="en-I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sz="4400" dirty="0" smtClean="0">
                <a:solidFill>
                  <a:srgbClr val="FFFF00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 smtClean="0"/>
              <a:t> are often used in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 testing</a:t>
            </a:r>
            <a:r>
              <a:rPr lang="en-IN" sz="4400" dirty="0" smtClean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US" sz="4400" dirty="0" smtClean="0"/>
              <a:t> in </a:t>
            </a:r>
            <a:r>
              <a:rPr lang="en-US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US" sz="4400" dirty="0" smtClean="0"/>
              <a:t>are just numbers , </a:t>
            </a:r>
            <a:r>
              <a:rPr lang="en-US" sz="4400" b="1" dirty="0" smtClean="0">
                <a:solidFill>
                  <a:schemeClr val="accent3"/>
                </a:solidFill>
              </a:rPr>
              <a:t>no integers </a:t>
            </a:r>
            <a:r>
              <a:rPr lang="en-US" sz="4400" dirty="0" smtClean="0"/>
              <a:t>and </a:t>
            </a:r>
            <a:r>
              <a:rPr lang="en-US" sz="4400" b="1" dirty="0" smtClean="0">
                <a:solidFill>
                  <a:schemeClr val="accent3"/>
                </a:solidFill>
              </a:rPr>
              <a:t>no floats </a:t>
            </a:r>
            <a:r>
              <a:rPr lang="en-US" sz="4400" dirty="0" smtClean="0"/>
              <a:t>, just </a:t>
            </a:r>
            <a:r>
              <a:rPr 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plain numbers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salary=40000;</a:t>
            </a:r>
          </a:p>
          <a:p>
            <a:pPr mar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pi=3.14;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flipV="1">
            <a:off x="10392394" y="2978956"/>
            <a:ext cx="1" cy="5247235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3665134" y="2978956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V="1">
            <a:off x="17119655" y="297895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4581" y="4390821"/>
            <a:ext cx="445106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 smtClean="0"/>
              <a:t> is just a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combination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words</a:t>
            </a:r>
            <a:r>
              <a:rPr lang="en-US" dirty="0" smtClean="0"/>
              <a:t> including nos. </a:t>
            </a:r>
          </a:p>
        </p:txBody>
      </p:sp>
      <p:sp>
        <p:nvSpPr>
          <p:cNvPr id="209" name="Shape 209"/>
          <p:cNvSpPr/>
          <p:nvPr/>
        </p:nvSpPr>
        <p:spPr>
          <a:xfrm>
            <a:off x="10790715" y="4390821"/>
            <a:ext cx="43921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type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</a:t>
            </a:r>
            <a:r>
              <a:rPr lang="en-US" dirty="0" smtClean="0"/>
              <a:t> can be stored in a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 smtClean="0"/>
              <a:t>.</a:t>
            </a:r>
          </a:p>
        </p:txBody>
      </p:sp>
      <p:sp>
        <p:nvSpPr>
          <p:cNvPr id="212" name="Shape 212"/>
          <p:cNvSpPr/>
          <p:nvPr/>
        </p:nvSpPr>
        <p:spPr>
          <a:xfrm>
            <a:off x="17517975" y="4390821"/>
            <a:ext cx="4451066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4400" dirty="0" smtClean="0"/>
              <a:t>It is </a:t>
            </a:r>
            <a:r>
              <a:rPr lang="en-US" sz="4400" b="1" dirty="0" smtClean="0">
                <a:solidFill>
                  <a:schemeClr val="accent3"/>
                </a:solidFill>
              </a:rPr>
              <a:t>enclosed</a:t>
            </a:r>
            <a:r>
              <a:rPr lang="en-US" sz="4400" dirty="0" smtClean="0"/>
              <a:t> in  a pair of </a:t>
            </a:r>
            <a:r>
              <a:rPr lang="en-US" sz="4400" b="1" dirty="0" smtClean="0">
                <a:solidFill>
                  <a:srgbClr val="FFFF00"/>
                </a:solidFill>
              </a:rPr>
              <a:t>“    “</a:t>
            </a:r>
            <a:r>
              <a:rPr lang="en-US" sz="4400" b="1" dirty="0" smtClean="0"/>
              <a:t>  </a:t>
            </a:r>
            <a:r>
              <a:rPr lang="en-US" sz="4400" dirty="0" smtClean="0"/>
              <a:t>or   </a:t>
            </a:r>
            <a:r>
              <a:rPr lang="en-US" sz="4400" b="1" dirty="0" smtClean="0">
                <a:solidFill>
                  <a:srgbClr val="FFFF00"/>
                </a:solidFill>
              </a:rPr>
              <a:t>‘     ‘ .</a:t>
            </a:r>
          </a:p>
        </p:txBody>
      </p:sp>
      <p:sp>
        <p:nvSpPr>
          <p:cNvPr id="213" name="Shape 213"/>
          <p:cNvSpPr/>
          <p:nvPr/>
        </p:nvSpPr>
        <p:spPr>
          <a:xfrm>
            <a:off x="3561875" y="809715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0289136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7016570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1673769" y="907849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Example:</a:t>
            </a:r>
            <a:endParaRPr sz="5600" spc="-112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3024" y="9143951"/>
            <a:ext cx="664611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=“Sachin”;</a:t>
            </a:r>
          </a:p>
          <a:p>
            <a:pPr marL="0" indent="0" algn="l">
              <a:buNone/>
            </a:pPr>
            <a:r>
              <a:rPr 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 algn="l">
              <a:buNone/>
            </a:pP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=‘Sachin’;</a:t>
            </a:r>
            <a:endParaRPr lang="en-IN" sz="40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And null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30866" y="673422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367674" y="915206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 smtClean="0"/>
              <a:t> are both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 </a:t>
            </a:r>
            <a:r>
              <a:rPr lang="en-IN" sz="4400" dirty="0" smtClean="0"/>
              <a:t>in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JavaScript.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19523" y="912169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3"/>
                </a:solidFill>
              </a:rPr>
              <a:t>Understanding</a:t>
            </a:r>
            <a:r>
              <a:rPr lang="en-IN" sz="4400" dirty="0" smtClean="0"/>
              <a:t> the 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differences between them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what </a:t>
            </a:r>
            <a:r>
              <a:rPr lang="en-IN" sz="4400" dirty="0" smtClean="0"/>
              <a:t>is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 important </a:t>
            </a:r>
            <a:r>
              <a:rPr lang="en-IN" sz="4400" dirty="0" smtClean="0"/>
              <a:t>for a </a:t>
            </a:r>
            <a:r>
              <a:rPr lang="en-IN" sz="4400" b="1" dirty="0" smtClean="0">
                <a:solidFill>
                  <a:srgbClr val="FFFF00"/>
                </a:solidFill>
              </a:rPr>
              <a:t>beginner</a:t>
            </a:r>
            <a:r>
              <a:rPr lang="en-IN" sz="4400" dirty="0" smtClean="0"/>
              <a:t> to the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 smtClean="0"/>
              <a:t> language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undefined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892639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let age  ; </a:t>
            </a:r>
            <a:r>
              <a:rPr lang="en-IN" sz="5400" dirty="0" smtClean="0"/>
              <a:t>              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but not </a:t>
            </a:r>
            <a:r>
              <a:rPr lang="en-IN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It means a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4400" dirty="0" smtClean="0"/>
              <a:t> has been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IN" sz="4400" dirty="0" smtClean="0"/>
              <a:t>, but </a:t>
            </a:r>
            <a:r>
              <a:rPr lang="en-IN" sz="4400" b="1" dirty="0" smtClean="0">
                <a:solidFill>
                  <a:schemeClr val="accent3"/>
                </a:solidFill>
              </a:rPr>
              <a:t>no value </a:t>
            </a:r>
            <a:r>
              <a:rPr lang="en-IN" sz="4400" dirty="0" smtClean="0"/>
              <a:t>has been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assigned</a:t>
            </a:r>
            <a:r>
              <a:rPr lang="en-IN" sz="4400" dirty="0" smtClean="0"/>
              <a:t> to it.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In simple words we can say that ,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 smtClean="0"/>
              <a:t> automatically assigns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IN" sz="4400" dirty="0" smtClean="0"/>
              <a:t>to any variable which is </a:t>
            </a:r>
            <a:r>
              <a:rPr lang="en-IN" sz="4400" b="1" dirty="0" smtClean="0">
                <a:solidFill>
                  <a:schemeClr val="accent3"/>
                </a:solidFill>
              </a:rPr>
              <a:t>declared</a:t>
            </a:r>
            <a:r>
              <a:rPr lang="en-IN" sz="4400" dirty="0" smtClean="0"/>
              <a:t> but </a:t>
            </a:r>
            <a:r>
              <a:rPr lang="en-IN" sz="4400" b="1" dirty="0" smtClean="0">
                <a:solidFill>
                  <a:srgbClr val="92D050"/>
                </a:solidFill>
              </a:rPr>
              <a:t>not initialized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Places Where undefined Is Used?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621419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53916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</a:t>
            </a:r>
            <a:r>
              <a:rPr lang="en-IN" sz="4400" dirty="0" smtClean="0"/>
              <a:t> an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property </a:t>
            </a:r>
            <a:r>
              <a:rPr lang="en-IN" sz="4400" dirty="0" smtClean="0"/>
              <a:t>or an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 index </a:t>
            </a:r>
            <a:r>
              <a:rPr lang="en-IN" sz="4400" dirty="0" smtClean="0"/>
              <a:t>that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does not exist</a:t>
            </a:r>
            <a:r>
              <a:rPr lang="en-IN" sz="4400" dirty="0" smtClean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508796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Calling a function</a:t>
            </a:r>
            <a:r>
              <a:rPr lang="en-IN" sz="4400" dirty="0" smtClean="0"/>
              <a:t>, without it’s </a:t>
            </a:r>
            <a:r>
              <a:rPr lang="en-IN" sz="4400" b="1" dirty="0" smtClean="0">
                <a:solidFill>
                  <a:srgbClr val="00B050"/>
                </a:solidFill>
              </a:rPr>
              <a:t>required function parameters</a:t>
            </a:r>
            <a:r>
              <a:rPr lang="en-IN" sz="4400" dirty="0" smtClean="0"/>
              <a:t>.</a:t>
            </a:r>
            <a:endParaRPr sz="4400" b="1">
              <a:solidFill>
                <a:srgbClr val="92D050"/>
              </a:solidFill>
            </a:endParaRPr>
          </a:p>
        </p:txBody>
      </p:sp>
      <p:sp>
        <p:nvSpPr>
          <p:cNvPr id="10" name="Shape 1459"/>
          <p:cNvSpPr/>
          <p:nvPr/>
        </p:nvSpPr>
        <p:spPr>
          <a:xfrm>
            <a:off x="1334445" y="8864423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466"/>
          <p:cNvSpPr/>
          <p:nvPr/>
        </p:nvSpPr>
        <p:spPr>
          <a:xfrm>
            <a:off x="1449454" y="918939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469"/>
          <p:cNvSpPr/>
          <p:nvPr/>
        </p:nvSpPr>
        <p:spPr>
          <a:xfrm>
            <a:off x="2401303" y="9159020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4400" dirty="0" smtClean="0"/>
              <a:t> not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returning anything </a:t>
            </a:r>
            <a:r>
              <a:rPr lang="en-IN" sz="4400" dirty="0" smtClean="0"/>
              <a:t>, returns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 smtClean="0"/>
              <a:t>.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null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892639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let age=null  ; </a:t>
            </a:r>
            <a:r>
              <a:rPr lang="en-IN" sz="5400" dirty="0" smtClean="0"/>
              <a:t>      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with</a:t>
            </a:r>
            <a:r>
              <a:rPr lang="en-IN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It is a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 smtClean="0"/>
              <a:t> that is assigned by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programmer</a:t>
            </a:r>
            <a:r>
              <a:rPr lang="en-IN" sz="4400" dirty="0" smtClean="0"/>
              <a:t>, to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indicate</a:t>
            </a:r>
            <a:r>
              <a:rPr lang="en-IN" sz="4400" b="1" dirty="0" smtClean="0">
                <a:solidFill>
                  <a:schemeClr val="accent3"/>
                </a:solidFill>
              </a:rPr>
              <a:t> </a:t>
            </a:r>
            <a:r>
              <a:rPr lang="en-IN" sz="4400" dirty="0" smtClean="0"/>
              <a:t>that the </a:t>
            </a:r>
            <a:r>
              <a:rPr lang="en-IN" sz="4400" b="1" dirty="0" smtClean="0">
                <a:solidFill>
                  <a:srgbClr val="00B050"/>
                </a:solidFill>
              </a:rPr>
              <a:t>variable</a:t>
            </a:r>
            <a:r>
              <a:rPr lang="en-IN" sz="4400" dirty="0" smtClean="0"/>
              <a:t> currently has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no value </a:t>
            </a:r>
            <a:r>
              <a:rPr lang="en-IN" sz="4400" dirty="0" smtClean="0"/>
              <a:t>but will be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IN" sz="4400" dirty="0" smtClean="0"/>
              <a:t>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endParaRPr sz="4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In simple words we can say that ,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</a:t>
            </a:r>
            <a:r>
              <a:rPr lang="en-IN" sz="4400" dirty="0" smtClean="0"/>
              <a:t>represents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intentional </a:t>
            </a:r>
            <a:r>
              <a:rPr lang="en-IN" sz="4400" dirty="0" smtClean="0">
                <a:solidFill>
                  <a:schemeClr val="bg1"/>
                </a:solidFill>
              </a:rPr>
              <a:t>absence of the value</a:t>
            </a:r>
            <a:endParaRPr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6143" y="4995746"/>
          <a:ext cx="21543066" cy="595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1533"/>
                <a:gridCol w="10771533"/>
              </a:tblGrid>
              <a:tr h="1100254">
                <a:tc>
                  <a:txBody>
                    <a:bodyPr/>
                    <a:lstStyle/>
                    <a:p>
                      <a:r>
                        <a:rPr lang="en-US" sz="4400" b="1" dirty="0" smtClean="0"/>
                        <a:t>null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/>
                        <a:t>undefined</a:t>
                      </a:r>
                      <a:endParaRPr lang="en-IN" sz="4400" b="1" dirty="0"/>
                    </a:p>
                  </a:txBody>
                  <a:tcPr/>
                </a:tc>
              </a:tr>
              <a:tr h="1100254">
                <a:tc>
                  <a:txBody>
                    <a:bodyPr/>
                    <a:lstStyle/>
                    <a:p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an </a:t>
                      </a:r>
                      <a:r>
                        <a:rPr lang="en-IN" sz="3200" b="1" i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can be </a:t>
                      </a:r>
                      <a:r>
                        <a:rPr lang="en-IN" sz="3200" b="1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assigned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to a </a:t>
                      </a:r>
                      <a:r>
                        <a:rPr lang="en-IN" sz="3200" b="1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which </a:t>
                      </a:r>
                      <a:r>
                        <a:rPr lang="en-IN" sz="3200" b="1" i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indicates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that a </a:t>
                      </a:r>
                      <a:r>
                        <a:rPr lang="en-IN" sz="3200" b="1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does not </a:t>
                      </a:r>
                      <a:r>
                        <a:rPr lang="en-IN" sz="3200" b="1" i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point to any object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</a:t>
                      </a:r>
                      <a:r>
                        <a:rPr lang="en-IN" sz="3200" b="1" i="0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</a:t>
                      </a:r>
                      <a:r>
                        <a:rPr lang="en-IN" sz="3200" b="1" i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means a </a:t>
                      </a:r>
                      <a:r>
                        <a:rPr lang="en-IN" sz="3200" b="1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has been </a:t>
                      </a:r>
                      <a:r>
                        <a:rPr lang="en-IN" sz="3200" b="1" i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declared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but has </a:t>
                      </a:r>
                      <a:r>
                        <a:rPr lang="en-IN" sz="3200" b="1" i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yet been assigned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value.</a:t>
                      </a:r>
                      <a:endParaRPr lang="en-IN" sz="3200" dirty="0"/>
                    </a:p>
                  </a:txBody>
                  <a:tcPr/>
                </a:tc>
              </a:tr>
              <a:tr h="110025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an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object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type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 itself.</a:t>
                      </a:r>
                    </a:p>
                  </a:txBody>
                  <a:tcPr marL="76200" marR="76200" marT="76200" marB="76200"/>
                </a:tc>
              </a:tr>
              <a:tr h="1100254">
                <a:tc>
                  <a:txBody>
                    <a:bodyPr/>
                    <a:lstStyle/>
                    <a:p>
                      <a:r>
                        <a:rPr lang="en-IN" sz="3200" b="1" i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a value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for a variable.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i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the variable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itself.</a:t>
                      </a:r>
                      <a:endParaRPr lang="en-IN" sz="3200" dirty="0"/>
                    </a:p>
                  </a:txBody>
                  <a:tcPr/>
                </a:tc>
              </a:tr>
              <a:tr h="1100254">
                <a:tc>
                  <a:txBody>
                    <a:bodyPr/>
                    <a:lstStyle/>
                    <a:p>
                      <a:r>
                        <a:rPr lang="en-IN" sz="3200" b="1" i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zero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(0) while </a:t>
                      </a:r>
                      <a:r>
                        <a:rPr lang="en-IN" sz="3200" b="1" i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</a:t>
                      </a:r>
                      <a:r>
                        <a:rPr lang="en-IN" sz="2400" b="1" i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i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</a:t>
                      </a:r>
                      <a:r>
                        <a:rPr lang="en-IN" sz="3200" b="1" i="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NaN</a:t>
                      </a:r>
                      <a:r>
                        <a:rPr lang="en-IN" sz="3200" b="1" i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IN" sz="32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while </a:t>
                      </a:r>
                      <a:r>
                        <a:rPr lang="en-IN" sz="3200" b="1" i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operations.</a:t>
                      </a:r>
                      <a:endParaRPr lang="en-IN" sz="3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160823" y="71524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sz="6000" spc="-112">
              <a:solidFill>
                <a:schemeClr val="tx1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10974361" y="2686097"/>
            <a:ext cx="2072566" cy="1997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485760" y="2810121"/>
            <a:ext cx="100361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?</a:t>
            </a:r>
            <a:endParaRPr kumimoji="0" lang="en-IN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95" y="5330283"/>
            <a:ext cx="1309153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 smtClean="0"/>
              <a:t>How would you print “Hello” within double quotes 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142" y="6824563"/>
            <a:ext cx="202060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 smtClean="0">
                <a:solidFill>
                  <a:schemeClr val="bg1"/>
                </a:solidFill>
              </a:rPr>
              <a:t>To print double quoted string we have 2 ways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01075" y="7895058"/>
            <a:ext cx="11886104" cy="44605"/>
          </a:xfrm>
          <a:prstGeom prst="line">
            <a:avLst/>
          </a:prstGeom>
          <a:noFill/>
          <a:ln w="25400" cap="flat">
            <a:solidFill>
              <a:schemeClr val="tx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395"/>
          <p:cNvSpPr/>
          <p:nvPr/>
        </p:nvSpPr>
        <p:spPr>
          <a:xfrm>
            <a:off x="5441816" y="9109632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99"/>
          <p:cNvSpPr/>
          <p:nvPr/>
        </p:nvSpPr>
        <p:spPr>
          <a:xfrm>
            <a:off x="7502777" y="8414993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400"/>
          <p:cNvSpPr/>
          <p:nvPr/>
        </p:nvSpPr>
        <p:spPr>
          <a:xfrm>
            <a:off x="8068330" y="8333289"/>
            <a:ext cx="835643" cy="182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sz="8200" spc="2912" baseline="-3846">
                <a:solidFill>
                  <a:srgbClr val="FFDB2C"/>
                </a:solidFill>
              </a:rPr>
              <a:t>a</a:t>
            </a:r>
          </a:p>
        </p:txBody>
      </p:sp>
      <p:sp>
        <p:nvSpPr>
          <p:cNvPr id="16" name="Shape 407"/>
          <p:cNvSpPr/>
          <p:nvPr/>
        </p:nvSpPr>
        <p:spPr>
          <a:xfrm>
            <a:off x="4995761" y="10651373"/>
            <a:ext cx="6867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</p:txBody>
      </p:sp>
      <p:sp>
        <p:nvSpPr>
          <p:cNvPr id="17" name="Shape 408"/>
          <p:cNvSpPr/>
          <p:nvPr/>
        </p:nvSpPr>
        <p:spPr>
          <a:xfrm>
            <a:off x="12309531" y="10651373"/>
            <a:ext cx="593387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</p:txBody>
      </p:sp>
      <p:sp>
        <p:nvSpPr>
          <p:cNvPr id="31" name="Shape 395"/>
          <p:cNvSpPr/>
          <p:nvPr/>
        </p:nvSpPr>
        <p:spPr>
          <a:xfrm>
            <a:off x="12151004" y="9128220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99"/>
          <p:cNvSpPr/>
          <p:nvPr/>
        </p:nvSpPr>
        <p:spPr>
          <a:xfrm>
            <a:off x="14211965" y="843358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400"/>
          <p:cNvSpPr/>
          <p:nvPr/>
        </p:nvSpPr>
        <p:spPr>
          <a:xfrm>
            <a:off x="14777518" y="835187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b</a:t>
            </a:r>
            <a:endParaRPr sz="8200" spc="2912" baseline="-3846">
              <a:solidFill>
                <a:srgbClr val="FFDB2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2" grpId="0" animBg="1"/>
      <p:bldP spid="13" grpId="0" animBg="1"/>
      <p:bldP spid="16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801954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850174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display a variables value we just have to pass it’s name to the </a:t>
            </a:r>
            <a:r>
              <a:rPr lang="en-US" sz="4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 smtClean="0"/>
              <a:t>method.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84713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print a variable’s value with some text we use operator “ + “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923" y="5622273"/>
            <a:ext cx="8924623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indent="0" algn="l">
              <a:buNone/>
            </a:pP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11" y="9655221"/>
            <a:ext cx="892462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lvl="0" indent="0" algn="l">
              <a:buNone/>
            </a:pP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‘+a);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</a:rPr>
              <a:t>VARIABLES AND DATA TYPES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var x  ; </a:t>
            </a:r>
            <a:r>
              <a:rPr lang="en-IN" sz="5400" dirty="0" smtClean="0"/>
              <a:t>             </a:t>
            </a:r>
            <a:r>
              <a:rPr lang="en-IN" sz="5400" dirty="0" smtClean="0">
                <a:solidFill>
                  <a:schemeClr val="tx1"/>
                </a:solidFill>
              </a:rPr>
              <a:t>//  x is undefined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/>
              <a:t>             </a:t>
            </a:r>
            <a:r>
              <a:rPr lang="en-IN" sz="5400" dirty="0" smtClean="0">
                <a:solidFill>
                  <a:schemeClr val="tx1"/>
                </a:solidFill>
              </a:rPr>
              <a:t>// Now x is a Number</a:t>
            </a:r>
            <a:br>
              <a:rPr lang="en-IN" sz="5400" dirty="0" smtClean="0">
                <a:solidFill>
                  <a:schemeClr val="tx1"/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sz="5400" dirty="0" smtClean="0"/>
              <a:t>    </a:t>
            </a:r>
            <a:r>
              <a:rPr lang="en-IN" sz="5400" dirty="0" smtClean="0">
                <a:solidFill>
                  <a:schemeClr val="tx1"/>
                </a:solidFill>
              </a:rPr>
              <a:t>// Now x is a String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 smtClean="0"/>
              <a:t>Has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Types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This means that the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variable </a:t>
            </a:r>
            <a:r>
              <a:rPr lang="en-IN" sz="4400" dirty="0" smtClean="0"/>
              <a:t>can be used as </a:t>
            </a:r>
            <a:r>
              <a:rPr lang="en-IN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 types</a:t>
            </a:r>
            <a:r>
              <a:rPr lang="en-IN" sz="4400" dirty="0" smtClean="0"/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Enhancements Made By ES6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let x =5  ; </a:t>
            </a:r>
            <a:r>
              <a:rPr lang="en-IN" sz="5400" dirty="0" smtClean="0"/>
              <a:t>            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x is 5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10;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/>
              <a:t>            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Now x is 10</a:t>
            </a: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pi=3.14;   </a:t>
            </a:r>
            <a:r>
              <a:rPr lang="en-IN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//pi is a constant</a:t>
            </a: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4.14;</a:t>
            </a:r>
            <a:r>
              <a:rPr lang="en-IN" sz="5400" dirty="0" smtClean="0"/>
              <a:t>        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Error!</a:t>
            </a:r>
            <a:endParaRPr lang="en-IN" sz="5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5054495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rgbClr val="FFC000"/>
                </a:solidFill>
              </a:rPr>
              <a:t>ES6</a:t>
            </a:r>
            <a:r>
              <a:rPr lang="en-IN" sz="4400" dirty="0" smtClean="0"/>
              <a:t> has given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 new keywords </a:t>
            </a:r>
            <a:r>
              <a:rPr lang="en-IN" sz="4400" dirty="0" smtClean="0"/>
              <a:t>for declaring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 smtClean="0"/>
              <a:t> and they are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 smtClean="0"/>
              <a:t> .</a:t>
            </a:r>
            <a:endParaRPr lang="en-IN" sz="4400" dirty="0" smtClean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The keyword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, just like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/>
              <a:t> allows us to declare variables whose value can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change</a:t>
            </a:r>
            <a:r>
              <a:rPr lang="en-IN" sz="4400" dirty="0" smtClean="0"/>
              <a:t> , while the keyword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 smtClean="0"/>
              <a:t> creates variables whose values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change</a:t>
            </a:r>
            <a:r>
              <a:rPr lang="en-IN" sz="4400" dirty="0" smtClean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54823" y="7203688"/>
            <a:ext cx="6066263" cy="5050142"/>
          </a:xfrm>
          <a:prstGeom prst="wedgeEllipseCallout">
            <a:avLst>
              <a:gd name="adj1" fmla="val -117845"/>
              <a:gd name="adj2" fmla="val 41306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, it is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compulsory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initialize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 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const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variable 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the time of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declaration , otherwise JS will give error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06145" y="590903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69073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>
                <a:solidFill>
                  <a:schemeClr val="tx1"/>
                </a:solidFill>
              </a:rPr>
              <a:t>There are many differences between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>
                <a:solidFill>
                  <a:schemeClr val="tx1"/>
                </a:solidFill>
              </a:rPr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>
                <a:solidFill>
                  <a:schemeClr val="tx1"/>
                </a:solidFill>
              </a:rPr>
              <a:t> and we will discuss them as the course progresses.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690732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As of now we must remember that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/>
              <a:t> was supported from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JS </a:t>
            </a:r>
            <a:r>
              <a:rPr lang="en-IN" sz="4400" dirty="0" smtClean="0"/>
              <a:t>while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was introduced by </a:t>
            </a:r>
            <a:r>
              <a:rPr lang="en-IN" sz="4400" b="1" dirty="0" smtClean="0">
                <a:solidFill>
                  <a:srgbClr val="FFC000"/>
                </a:solidFill>
              </a:rPr>
              <a:t>Modern JS</a:t>
            </a:r>
            <a:r>
              <a:rPr lang="en-IN" sz="4400" dirty="0" smtClean="0"/>
              <a:t>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bg1"/>
                </a:solidFill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 Types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000" b="1" spc="-112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Printing Double Quotes</a:t>
            </a:r>
            <a:endParaRPr lang="en-US" sz="6000" spc="-112" dirty="0" smtClean="0">
              <a:solidFill>
                <a:schemeClr val="bg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 smtClean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</a:rPr>
              <a:t>Today’s Agenda</a:t>
            </a:r>
            <a:endParaRPr sz="6600" spc="89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166926" y="4906577"/>
            <a:ext cx="171283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Unlike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4800" dirty="0" smtClean="0">
                <a:solidFill>
                  <a:schemeClr val="tx1"/>
                </a:solidFill>
              </a:rPr>
              <a:t>or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4800" dirty="0" smtClean="0">
                <a:solidFill>
                  <a:schemeClr val="tx1"/>
                </a:solidFill>
              </a:rPr>
              <a:t> , in </a:t>
            </a:r>
            <a:r>
              <a:rPr lang="en-US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 smtClean="0">
                <a:solidFill>
                  <a:schemeClr val="tx1"/>
                </a:solidFill>
              </a:rPr>
              <a:t> we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variable’s type </a:t>
            </a:r>
            <a:r>
              <a:rPr lang="en-US" sz="4800" dirty="0" smtClean="0">
                <a:solidFill>
                  <a:schemeClr val="tx1"/>
                </a:solidFill>
              </a:rPr>
              <a:t>when we </a:t>
            </a:r>
            <a:r>
              <a:rPr lang="en-US" sz="4800" b="1" dirty="0" smtClean="0">
                <a:solidFill>
                  <a:schemeClr val="accent3"/>
                </a:solidFill>
              </a:rPr>
              <a:t>define</a:t>
            </a:r>
            <a:r>
              <a:rPr lang="en-US" sz="4800" dirty="0" smtClean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122352" y="3100080"/>
            <a:ext cx="1643992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JavaScript</a:t>
            </a:r>
            <a:r>
              <a:rPr lang="en-IN" sz="4800" dirty="0" smtClean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 is a </a:t>
            </a:r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weakly typed </a:t>
            </a:r>
            <a:r>
              <a:rPr lang="en-IN" sz="4800" dirty="0" smtClean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programming language.</a:t>
            </a:r>
            <a:endParaRPr sz="4800">
              <a:solidFill>
                <a:schemeClr val="bg1"/>
              </a:solidFill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6" y="7315236"/>
            <a:ext cx="16439920" cy="243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Rather </a:t>
            </a:r>
            <a:r>
              <a:rPr lang="en-US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 smtClean="0">
                <a:solidFill>
                  <a:schemeClr val="tx1"/>
                </a:solidFill>
              </a:rPr>
              <a:t> allows us to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any value </a:t>
            </a:r>
            <a:r>
              <a:rPr lang="en-US" sz="4800" dirty="0" smtClean="0">
                <a:solidFill>
                  <a:schemeClr val="tx1"/>
                </a:solidFill>
              </a:rPr>
              <a:t>in a </a:t>
            </a: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2988350" y="4329749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988351" y="6724086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075427" y="5294005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075427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73"/>
          <p:cNvSpPr/>
          <p:nvPr/>
        </p:nvSpPr>
        <p:spPr>
          <a:xfrm>
            <a:off x="4399278" y="8610149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 &lt;var name&gt;;</a:t>
            </a: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/>
      <p:bldP spid="644" grpId="0" animBg="1"/>
      <p:bldP spid="646" grpId="0" animBg="1"/>
      <p:bldP spid="647" grpId="0" animBg="1"/>
      <p:bldP spid="648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8800" spc="-112">
              <a:solidFill>
                <a:schemeClr val="tx1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505176" y="3165222"/>
            <a:ext cx="445106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firstName;</a:t>
            </a:r>
          </a:p>
        </p:txBody>
      </p:sp>
      <p:sp>
        <p:nvSpPr>
          <p:cNvPr id="277" name="Shape 277"/>
          <p:cNvSpPr/>
          <p:nvPr/>
        </p:nvSpPr>
        <p:spPr>
          <a:xfrm>
            <a:off x="3505176" y="4425417"/>
            <a:ext cx="6441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one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505176" y="7928036"/>
            <a:ext cx="68384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‘Sachin’;</a:t>
            </a:r>
          </a:p>
        </p:txBody>
      </p:sp>
      <p:sp>
        <p:nvSpPr>
          <p:cNvPr id="280" name="Shape 280"/>
          <p:cNvSpPr/>
          <p:nvPr/>
        </p:nvSpPr>
        <p:spPr>
          <a:xfrm>
            <a:off x="3505176" y="9188231"/>
            <a:ext cx="60179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and assigning one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2534967" y="3165222"/>
            <a:ext cx="680120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firstName, lastName;</a:t>
            </a:r>
          </a:p>
        </p:txBody>
      </p:sp>
      <p:sp>
        <p:nvSpPr>
          <p:cNvPr id="283" name="Shape 283"/>
          <p:cNvSpPr/>
          <p:nvPr/>
        </p:nvSpPr>
        <p:spPr>
          <a:xfrm>
            <a:off x="12534967" y="4425417"/>
            <a:ext cx="44510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multiple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579571" y="7928036"/>
            <a:ext cx="123768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‘Sachin’, lastName = ‘Kapoor’;</a:t>
            </a:r>
          </a:p>
        </p:txBody>
      </p:sp>
      <p:sp>
        <p:nvSpPr>
          <p:cNvPr id="286" name="Shape 286"/>
          <p:cNvSpPr/>
          <p:nvPr/>
        </p:nvSpPr>
        <p:spPr>
          <a:xfrm>
            <a:off x="12534968" y="9299741"/>
            <a:ext cx="561921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and assigning multiple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05176" y="4020746"/>
            <a:ext cx="360930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3505176" y="8783560"/>
            <a:ext cx="6017965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V="1">
            <a:off x="12534967" y="4020746"/>
            <a:ext cx="6132174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12579571" y="8895070"/>
            <a:ext cx="11164091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37"/>
          <p:cNvSpPr/>
          <p:nvPr/>
        </p:nvSpPr>
        <p:spPr>
          <a:xfrm>
            <a:off x="2578800" y="3272243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9" name="Shape 337"/>
          <p:cNvSpPr/>
          <p:nvPr/>
        </p:nvSpPr>
        <p:spPr>
          <a:xfrm>
            <a:off x="11585094" y="32462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0" name="Shape 337"/>
          <p:cNvSpPr/>
          <p:nvPr/>
        </p:nvSpPr>
        <p:spPr>
          <a:xfrm>
            <a:off x="2575086" y="80188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1" name="Shape 337"/>
          <p:cNvSpPr/>
          <p:nvPr/>
        </p:nvSpPr>
        <p:spPr>
          <a:xfrm>
            <a:off x="11581380" y="8015141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9" grpId="0" animBg="1"/>
      <p:bldP spid="280" grpId="0" animBg="1"/>
      <p:bldP spid="282" grpId="0" animBg="1"/>
      <p:bldP spid="283" grpId="0" animBg="1"/>
      <p:bldP spid="285" grpId="0" animBg="1"/>
      <p:bldP spid="28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 Rules</a:t>
            </a:r>
            <a:endParaRPr sz="5600" spc="-112">
              <a:solidFill>
                <a:schemeClr val="tx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5164890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89946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647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8585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 smtClean="0"/>
              <a:t>must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 smtClean="0"/>
              <a:t> with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letter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have digits </a:t>
            </a:r>
            <a:r>
              <a:rPr lang="en-IN" sz="4400" dirty="0" smtClean="0"/>
              <a:t>also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56167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 smtClean="0"/>
              <a:t>can also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 smtClean="0"/>
              <a:t> with 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</a:rPr>
              <a:t>_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70001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6"/>
          <p:cNvSpPr/>
          <p:nvPr/>
        </p:nvSpPr>
        <p:spPr>
          <a:xfrm>
            <a:off x="735790" y="715990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9"/>
          <p:cNvSpPr/>
          <p:nvPr/>
        </p:nvSpPr>
        <p:spPr>
          <a:xfrm>
            <a:off x="1776847" y="712953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 smtClean="0"/>
              <a:t>are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sensitive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5" name="Shape 1459"/>
          <p:cNvSpPr/>
          <p:nvPr/>
        </p:nvSpPr>
        <p:spPr>
          <a:xfrm>
            <a:off x="876841" y="821283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6" name="Shape 1466"/>
          <p:cNvSpPr/>
          <p:nvPr/>
        </p:nvSpPr>
        <p:spPr>
          <a:xfrm>
            <a:off x="754378" y="86727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469"/>
          <p:cNvSpPr/>
          <p:nvPr/>
        </p:nvSpPr>
        <p:spPr>
          <a:xfrm>
            <a:off x="1795435" y="86423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value </a:t>
            </a:r>
            <a:r>
              <a:rPr lang="en-US" sz="4400" dirty="0" smtClean="0"/>
              <a:t>of a 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4400" dirty="0" smtClean="0"/>
              <a:t> is 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65" grpId="0" animBg="1"/>
      <p:bldP spid="1466" grpId="0" animBg="1"/>
      <p:bldP spid="1469" grpId="0" animBg="1"/>
      <p:bldP spid="31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692475" y="2319458"/>
            <a:ext cx="223375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/>
            <a:r>
              <a:rPr lang="en-US" sz="4400" dirty="0" smtClean="0">
                <a:solidFill>
                  <a:schemeClr val="tx1"/>
                </a:solidFill>
              </a:rPr>
              <a:t>There are two types of data types: 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9" name="Shape 640"/>
          <p:cNvSpPr/>
          <p:nvPr/>
        </p:nvSpPr>
        <p:spPr>
          <a:xfrm>
            <a:off x="2493658" y="836048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11" name="Shape 202"/>
          <p:cNvSpPr/>
          <p:nvPr/>
        </p:nvSpPr>
        <p:spPr>
          <a:xfrm flipV="1">
            <a:off x="5672314" y="5197718"/>
            <a:ext cx="45719" cy="6864418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203"/>
          <p:cNvSpPr/>
          <p:nvPr/>
        </p:nvSpPr>
        <p:spPr>
          <a:xfrm flipV="1">
            <a:off x="13774355" y="511994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206"/>
          <p:cNvSpPr/>
          <p:nvPr/>
        </p:nvSpPr>
        <p:spPr>
          <a:xfrm>
            <a:off x="6011761" y="4992975"/>
            <a:ext cx="14963810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Null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 Undefined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 smtClean="0"/>
              <a:t> (</a:t>
            </a:r>
            <a:r>
              <a:rPr lang="en-IN" sz="3200" dirty="0" smtClean="0">
                <a:solidFill>
                  <a:schemeClr val="accent3"/>
                </a:solidFill>
              </a:rPr>
              <a:t>Symbols are new to JavaScript in </a:t>
            </a:r>
            <a:r>
              <a:rPr lang="en-IN" sz="3200" dirty="0" err="1" smtClean="0">
                <a:solidFill>
                  <a:schemeClr val="accent3"/>
                </a:solidFill>
              </a:rPr>
              <a:t>ECMAScript</a:t>
            </a:r>
            <a:r>
              <a:rPr lang="en-IN" sz="3200" dirty="0" smtClean="0">
                <a:solidFill>
                  <a:schemeClr val="accent3"/>
                </a:solidFill>
              </a:rPr>
              <a:t> Edition 6 </a:t>
            </a:r>
            <a:r>
              <a:rPr lang="en-US" sz="4000" dirty="0" smtClean="0"/>
              <a:t>)</a:t>
            </a:r>
          </a:p>
        </p:txBody>
      </p:sp>
      <p:sp>
        <p:nvSpPr>
          <p:cNvPr id="15" name="Shape 212"/>
          <p:cNvSpPr/>
          <p:nvPr/>
        </p:nvSpPr>
        <p:spPr>
          <a:xfrm>
            <a:off x="14172675" y="5439015"/>
            <a:ext cx="445106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</a:p>
          <a:p>
            <a:pPr algn="l">
              <a:buFont typeface="Arial" pitchFamily="34" charset="0"/>
              <a:buChar char="•"/>
            </a:pPr>
            <a:endParaRPr lang="en-US" sz="44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accent4"/>
                </a:solidFill>
              </a:rPr>
              <a:t>Array</a:t>
            </a:r>
          </a:p>
          <a:p>
            <a:pPr algn="l">
              <a:buFont typeface="Arial" pitchFamily="34" charset="0"/>
              <a:buChar char="•"/>
            </a:pPr>
            <a:endParaRPr lang="en-US" sz="4400" dirty="0" smtClean="0"/>
          </a:p>
        </p:txBody>
      </p:sp>
      <p:sp>
        <p:nvSpPr>
          <p:cNvPr id="16" name="Shape 213"/>
          <p:cNvSpPr/>
          <p:nvPr/>
        </p:nvSpPr>
        <p:spPr>
          <a:xfrm>
            <a:off x="5569055" y="11933097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215"/>
          <p:cNvSpPr/>
          <p:nvPr/>
        </p:nvSpPr>
        <p:spPr>
          <a:xfrm>
            <a:off x="13671270" y="1023814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 227"/>
          <p:cNvSpPr/>
          <p:nvPr/>
        </p:nvSpPr>
        <p:spPr>
          <a:xfrm>
            <a:off x="5430064" y="4049720"/>
            <a:ext cx="4993354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 smtClean="0"/>
              <a:t>Primitive data types</a:t>
            </a:r>
            <a:endParaRPr lang="en-IN" sz="4000" b="1" dirty="0"/>
          </a:p>
        </p:txBody>
      </p:sp>
      <p:sp>
        <p:nvSpPr>
          <p:cNvPr id="20" name="Shape 229"/>
          <p:cNvSpPr/>
          <p:nvPr/>
        </p:nvSpPr>
        <p:spPr>
          <a:xfrm>
            <a:off x="13515611" y="4138928"/>
            <a:ext cx="6131486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 smtClean="0"/>
              <a:t>Non Primitive data types</a:t>
            </a:r>
            <a:endParaRPr lang="en-IN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7200" b="1" dirty="0" smtClean="0">
                <a:solidFill>
                  <a:schemeClr val="tx1"/>
                </a:solidFill>
              </a:rPr>
              <a:t>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699459"/>
            <a:ext cx="22758293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 :</a:t>
            </a:r>
            <a:r>
              <a:rPr lang="en-US" dirty="0" smtClean="0"/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Boolean represents a logical entity and can have two values: 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IN" sz="3600" dirty="0" smtClean="0">
                <a:solidFill>
                  <a:schemeClr val="accent3"/>
                </a:solidFill>
              </a:rPr>
              <a:t>, and 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IN" sz="3600" dirty="0" smtClean="0">
                <a:solidFill>
                  <a:schemeClr val="accent3"/>
                </a:solidFill>
              </a:rPr>
              <a:t>.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:</a:t>
            </a:r>
            <a:r>
              <a:rPr lang="en-US" dirty="0" smtClean="0"/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Represents numeric values e.g.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 :</a:t>
            </a:r>
            <a:r>
              <a:rPr lang="en-US" dirty="0" smtClean="0"/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Represents sequence of characters e.g.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"hello"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: </a:t>
            </a:r>
            <a:r>
              <a:rPr lang="en-IN" sz="3600" dirty="0" smtClean="0">
                <a:solidFill>
                  <a:schemeClr val="accent3"/>
                </a:solidFill>
              </a:rPr>
              <a:t>Represents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IN" sz="3600" dirty="0" smtClean="0">
                <a:solidFill>
                  <a:schemeClr val="accent3"/>
                </a:solidFill>
              </a:rPr>
              <a:t>i.e. no value at all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Undefined :</a:t>
            </a:r>
            <a:r>
              <a:rPr lang="en-US" dirty="0" smtClean="0"/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Represents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IN" sz="3600" dirty="0" smtClean="0">
                <a:solidFill>
                  <a:schemeClr val="accent3"/>
                </a:solidFill>
              </a:rPr>
              <a:t>value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r>
              <a:rPr lang="en-IN" sz="3600" dirty="0" smtClean="0">
                <a:solidFill>
                  <a:schemeClr val="accent3"/>
                </a:solidFill>
              </a:rPr>
              <a:t> </a:t>
            </a:r>
            <a:endParaRPr lang="en-US" sz="3600" dirty="0" smtClean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790735" y="12066408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47428" y="7324986"/>
            <a:ext cx="9481255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6600" b="1" dirty="0" smtClean="0">
                <a:solidFill>
                  <a:schemeClr val="tx1"/>
                </a:solidFill>
              </a:rPr>
              <a:t>Non  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565647"/>
            <a:ext cx="1970285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 :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Represents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sz="3600" dirty="0" smtClean="0">
                <a:solidFill>
                  <a:schemeClr val="accent3"/>
                </a:solidFill>
              </a:rPr>
              <a:t> through which we can access members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Array :</a:t>
            </a:r>
            <a:r>
              <a:rPr lang="en-US" dirty="0" smtClean="0"/>
              <a:t> </a:t>
            </a:r>
            <a:r>
              <a:rPr lang="en-IN" sz="3600" dirty="0" smtClean="0">
                <a:solidFill>
                  <a:schemeClr val="accent3"/>
                </a:solidFill>
              </a:rPr>
              <a:t>Represents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IN" sz="3600" dirty="0" smtClean="0">
                <a:solidFill>
                  <a:schemeClr val="accent3"/>
                </a:solidFill>
              </a:rPr>
              <a:t> of </a:t>
            </a:r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</a:rPr>
              <a:t>similar values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686682" y="729368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27636" y="5274518"/>
            <a:ext cx="4036742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863</Words>
  <Application>Microsoft Macintosh PowerPoint</Application>
  <PresentationFormat>Custom</PresentationFormat>
  <Paragraphs>157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82</cp:revision>
  <dcterms:modified xsi:type="dcterms:W3CDTF">2020-08-17T08:48:36Z</dcterms:modified>
</cp:coreProperties>
</file>