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57" r:id="rId2"/>
    <p:sldId id="258" r:id="rId3"/>
    <p:sldId id="457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26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22-07-2016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7/22/2016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Lecture-20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Color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dirty="0" smtClean="0"/>
              <a:t>To </a:t>
            </a:r>
            <a:r>
              <a:rPr lang="en-IN" dirty="0"/>
              <a:t>change the font </a:t>
            </a:r>
            <a:r>
              <a:rPr lang="en-IN" dirty="0" err="1" smtClean="0"/>
              <a:t>color</a:t>
            </a:r>
            <a:r>
              <a:rPr lang="en-IN" dirty="0" smtClean="0"/>
              <a:t> of </a:t>
            </a:r>
            <a:r>
              <a:rPr lang="en-IN" dirty="0"/>
              <a:t>the text on </a:t>
            </a:r>
            <a:r>
              <a:rPr lang="en-IN" dirty="0" smtClean="0"/>
              <a:t>our </a:t>
            </a:r>
            <a:r>
              <a:rPr lang="en-IN" dirty="0"/>
              <a:t>webpages, </a:t>
            </a:r>
            <a:r>
              <a:rPr lang="en-IN" dirty="0" smtClean="0"/>
              <a:t>we </a:t>
            </a:r>
            <a:r>
              <a:rPr lang="en-IN" dirty="0"/>
              <a:t>simply embed the text in the FONT element and add the </a:t>
            </a:r>
            <a:r>
              <a:rPr lang="en-IN" b="1" dirty="0" smtClean="0"/>
              <a:t>COLOR </a:t>
            </a:r>
            <a:r>
              <a:rPr lang="en-IN" dirty="0" smtClean="0"/>
              <a:t>attribute.</a:t>
            </a:r>
          </a:p>
          <a:p>
            <a:r>
              <a:rPr lang="en-IN" dirty="0"/>
              <a:t> There are two different methods of entering the value for the </a:t>
            </a:r>
            <a:r>
              <a:rPr lang="en-IN" dirty="0" err="1" smtClean="0"/>
              <a:t>color</a:t>
            </a:r>
            <a:r>
              <a:rPr lang="en-IN" dirty="0"/>
              <a:t> attribute. The easiest way is to use any one of the 140 official recognized </a:t>
            </a:r>
            <a:r>
              <a:rPr lang="en-IN" dirty="0" err="1"/>
              <a:t>color</a:t>
            </a:r>
            <a:r>
              <a:rPr lang="en-IN" dirty="0"/>
              <a:t> names which make up part of the so-called </a:t>
            </a:r>
            <a:endParaRPr lang="en-IN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&lt;font color=“green”&gt;This is a sample text&lt;/font&gt;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 err="1" smtClean="0">
                <a:solidFill>
                  <a:schemeClr val="tx1"/>
                </a:solidFill>
              </a:rPr>
              <a:t>stmt</a:t>
            </a:r>
            <a:r>
              <a:rPr lang="en-US" dirty="0" smtClean="0">
                <a:solidFill>
                  <a:schemeClr val="tx1"/>
                </a:solidFill>
              </a:rPr>
              <a:t> tells the browser to set the font color to green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9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Color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Another way is to use hexadecimal format for color values</a:t>
            </a:r>
          </a:p>
          <a:p>
            <a:r>
              <a:rPr lang="en-IN" dirty="0"/>
              <a:t>The hexadecimal </a:t>
            </a:r>
            <a:r>
              <a:rPr lang="en-IN" dirty="0" err="1"/>
              <a:t>color</a:t>
            </a:r>
            <a:r>
              <a:rPr lang="en-IN" dirty="0"/>
              <a:t> code is basically just a six-digit code using any number from 0 to 9 or any letter from A through F 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The code applies the RGB (red, green, blue) </a:t>
            </a:r>
            <a:r>
              <a:rPr lang="en-IN" dirty="0" err="1"/>
              <a:t>color</a:t>
            </a:r>
            <a:r>
              <a:rPr lang="en-IN" dirty="0"/>
              <a:t> system where the first two digits control red, the second two digits control green and the last two digits control blue. As a basic example, #ff0000 = bright red, #00ff00 = bright green, and #0000ff = bright blue. </a:t>
            </a:r>
            <a:endParaRPr lang="en-IN" dirty="0" smtClean="0"/>
          </a:p>
          <a:p>
            <a:pPr marL="0" lvl="0" indent="0">
              <a:buNone/>
            </a:pP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&lt;font color</a:t>
            </a: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=“#00ff00”&gt;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a sample text&lt;/font&gt; </a:t>
            </a: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969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628792008"/>
              </p:ext>
            </p:extLst>
          </p:nvPr>
        </p:nvGraphicFramePr>
        <p:xfrm>
          <a:off x="-8632" y="11213"/>
          <a:ext cx="9152631" cy="5513144"/>
        </p:xfrm>
        <a:graphic>
          <a:graphicData uri="http://schemas.openxmlformats.org/drawingml/2006/table">
            <a:tbl>
              <a:tblPr/>
              <a:tblGrid>
                <a:gridCol w="3050877"/>
                <a:gridCol w="3050877"/>
                <a:gridCol w="3050877"/>
              </a:tblGrid>
              <a:tr h="339001">
                <a:tc>
                  <a:txBody>
                    <a:bodyPr/>
                    <a:lstStyle/>
                    <a:p>
                      <a:r>
                        <a:rPr lang="en-IN" sz="1700" dirty="0" err="1"/>
                        <a:t>Color</a:t>
                      </a:r>
                      <a:r>
                        <a:rPr lang="en-IN" sz="1700" dirty="0"/>
                        <a:t> Name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HEX Code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Color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black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#000000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  <a:latin typeface="Arial"/>
                        </a:rPr>
                        <a:t>white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#ffffff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red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#ff0000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blue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#0000ff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green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#008000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yellow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#ffff00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orange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  <a:latin typeface="Arial"/>
                        </a:rPr>
                        <a:t>#ffa500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500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violet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#ee82ee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purple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#800080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0080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pink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#ffc0cb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CB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silver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#c0c0c0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gold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#ffd700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00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gray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#808080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aqua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#00ffff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skyblue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#87ceeb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EEB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lightblue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#add8e6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8E6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fuchsia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#ff00ff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FF"/>
                    </a:solidFill>
                  </a:tcPr>
                </a:tc>
              </a:tr>
              <a:tr h="287057"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  <a:latin typeface="Arial"/>
                        </a:rPr>
                        <a:t>khaki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  <a:latin typeface="Arial"/>
                        </a:rPr>
                        <a:t>#f0e68c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68C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5631631"/>
            <a:ext cx="8892480" cy="9848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For getting detailed list of all color names, visit :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http://www.w3schools.com/html/html_colornames.asp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396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Impt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Attributes Of Body Tag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&lt;body&gt; tag has following important attributes:</a:t>
            </a:r>
          </a:p>
          <a:p>
            <a:pPr marL="514350" indent="-514350">
              <a:buAutoNum type="arabicPeriod"/>
            </a:pPr>
            <a:r>
              <a:rPr lang="en-US" b="1" u="sng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bgcolor</a:t>
            </a:r>
            <a:r>
              <a:rPr lang="en-US" dirty="0" smtClean="0">
                <a:solidFill>
                  <a:srgbClr val="92D050"/>
                </a:solidFill>
              </a:rPr>
              <a:t> : </a:t>
            </a:r>
            <a:r>
              <a:rPr lang="en-US" dirty="0" smtClean="0">
                <a:solidFill>
                  <a:schemeClr val="tx1"/>
                </a:solidFill>
              </a:rPr>
              <a:t>used to set the Background Color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 </a:t>
            </a:r>
            <a:r>
              <a:rPr lang="en-US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bgcolor</a:t>
            </a: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=“blue” 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OR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 </a:t>
            </a:r>
            <a:r>
              <a:rPr lang="en-US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bgcolor</a:t>
            </a: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=“#0000FF” &gt;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For getting names of all colors , visit: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http://www.w3schools.com/html/html_colornames.asp</a:t>
            </a:r>
            <a:endParaRPr lang="en-US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u="sn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13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Impt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Attributes Of Body Tag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b="1" u="sng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en-US" dirty="0" smtClean="0">
                <a:solidFill>
                  <a:schemeClr val="tx1"/>
                </a:solidFill>
              </a:rPr>
              <a:t>used to set the text Color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 text=“crimson” 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OR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 text=“#DC143C” &gt;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For getting names of all colors , visit: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http://www.w3schools.com/html/html_colornames.asp</a:t>
            </a:r>
            <a:endParaRPr lang="en-US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894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Impt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Attributes Of Body Tag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US" b="1" u="sng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used to set the background image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 background=“mypic.jpg” 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An important point to understand here is that the image specified in the </a:t>
            </a: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“background”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tiles itself i.e. it repeats itself to fill the entire page.</a:t>
            </a:r>
          </a:p>
          <a:p>
            <a:pPr marL="0" indent="0">
              <a:buNone/>
            </a:pPr>
            <a:endPara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overcome this we use CSS</a:t>
            </a:r>
            <a:endParaRPr lang="en-IN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6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Impt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Attributes Of Body Tag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US" b="1" u="sng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: used to set the color of unvisited links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 link=“green” &gt;</a:t>
            </a:r>
          </a:p>
          <a:p>
            <a:pPr marL="0" indent="0">
              <a:buNone/>
            </a:pPr>
            <a:r>
              <a:rPr lang="en-IN" dirty="0"/>
              <a:t>This changes the </a:t>
            </a:r>
            <a:r>
              <a:rPr lang="en-IN" dirty="0" err="1"/>
              <a:t>color</a:t>
            </a:r>
            <a:r>
              <a:rPr lang="en-IN" dirty="0"/>
              <a:t> of all of the non-visited links on </a:t>
            </a:r>
            <a:r>
              <a:rPr lang="en-IN" dirty="0" smtClean="0"/>
              <a:t>our page to green.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988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Impt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Attributes Of Body Tag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b="1" u="sng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alink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: used to set the color of active links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 </a:t>
            </a:r>
            <a:r>
              <a:rPr lang="en-US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alink</a:t>
            </a: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=“maroon” &gt;</a:t>
            </a:r>
          </a:p>
          <a:p>
            <a:pPr marL="0" indent="0">
              <a:buNone/>
            </a:pPr>
            <a:r>
              <a:rPr lang="en-IN" dirty="0"/>
              <a:t>This changes the </a:t>
            </a:r>
            <a:r>
              <a:rPr lang="en-IN" dirty="0" err="1"/>
              <a:t>color</a:t>
            </a:r>
            <a:r>
              <a:rPr lang="en-IN" dirty="0"/>
              <a:t> of all </a:t>
            </a:r>
            <a:r>
              <a:rPr lang="en-IN" dirty="0" smtClean="0"/>
              <a:t>active links, </a:t>
            </a:r>
            <a:r>
              <a:rPr lang="en-IN" dirty="0"/>
              <a:t>which is a link that has just been clicked on by a user's </a:t>
            </a:r>
            <a:r>
              <a:rPr lang="en-IN" dirty="0" smtClean="0"/>
              <a:t>mouse on our page, to maroon.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16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Impt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Attributes Of Body Tag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en-US" b="1" u="sng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b="1" u="sng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: used to set the color of visited links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 </a:t>
            </a:r>
            <a:r>
              <a:rPr lang="en-US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</a:t>
            </a: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=“yellow” &gt;</a:t>
            </a:r>
          </a:p>
          <a:p>
            <a:pPr marL="0" indent="0">
              <a:buNone/>
            </a:pPr>
            <a:r>
              <a:rPr lang="en-IN" dirty="0"/>
              <a:t>This changes the </a:t>
            </a:r>
            <a:r>
              <a:rPr lang="en-IN" dirty="0" err="1"/>
              <a:t>color</a:t>
            </a:r>
            <a:r>
              <a:rPr lang="en-IN" dirty="0"/>
              <a:t> of all </a:t>
            </a:r>
            <a:r>
              <a:rPr lang="en-IN" dirty="0" smtClean="0"/>
              <a:t>visited links, on our page, to yellow.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76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&lt;center&gt; Tag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The HTML </a:t>
            </a:r>
            <a:r>
              <a:rPr lang="en-IN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tag is used to </a:t>
            </a:r>
            <a:r>
              <a:rPr lang="en-IN" dirty="0" err="1">
                <a:solidFill>
                  <a:schemeClr val="tx1"/>
                </a:solidFill>
              </a:rPr>
              <a:t>center</a:t>
            </a:r>
            <a:r>
              <a:rPr lang="en-IN" dirty="0">
                <a:solidFill>
                  <a:schemeClr val="tx1"/>
                </a:solidFill>
              </a:rPr>
              <a:t>-align HTML elements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&lt;center&gt;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1"/>
                </a:solidFill>
              </a:rPr>
              <a:t>&lt;!– other tags and data - - 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&lt;/center&gt;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&lt;/body&gt;</a:t>
            </a:r>
          </a:p>
          <a:p>
            <a:pPr marL="0" indent="0">
              <a:buNone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14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How to </a:t>
            </a:r>
            <a:r>
              <a:rPr lang="en-US" sz="2400" dirty="0" smtClean="0"/>
              <a:t>handle fonts</a:t>
            </a: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How to work with background</a:t>
            </a: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Using tables in html</a:t>
            </a: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2143116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Printing Special Characters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Since </a:t>
            </a:r>
            <a:r>
              <a:rPr lang="en-IN" dirty="0">
                <a:solidFill>
                  <a:schemeClr val="tx1"/>
                </a:solidFill>
              </a:rPr>
              <a:t>HTML itself uses certain characters for its </a:t>
            </a:r>
            <a:r>
              <a:rPr lang="en-IN" dirty="0" err="1">
                <a:solidFill>
                  <a:schemeClr val="tx1"/>
                </a:solidFill>
              </a:rPr>
              <a:t>markup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smtClean="0">
                <a:solidFill>
                  <a:schemeClr val="tx1"/>
                </a:solidFill>
              </a:rPr>
              <a:t>so normally browser  </a:t>
            </a:r>
            <a:r>
              <a:rPr lang="en-IN" dirty="0">
                <a:solidFill>
                  <a:schemeClr val="tx1"/>
                </a:solidFill>
              </a:rPr>
              <a:t>will not display </a:t>
            </a:r>
            <a:r>
              <a:rPr lang="en-IN" dirty="0" smtClean="0">
                <a:solidFill>
                  <a:schemeClr val="tx1"/>
                </a:solidFill>
              </a:rPr>
              <a:t>them.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But </a:t>
            </a:r>
            <a:r>
              <a:rPr lang="en-IN" dirty="0">
                <a:solidFill>
                  <a:schemeClr val="tx1"/>
                </a:solidFill>
              </a:rPr>
              <a:t>HTML </a:t>
            </a:r>
            <a:r>
              <a:rPr lang="en-IN" dirty="0" smtClean="0">
                <a:solidFill>
                  <a:schemeClr val="tx1"/>
                </a:solidFill>
              </a:rPr>
              <a:t>allows us </a:t>
            </a:r>
            <a:r>
              <a:rPr lang="en-IN" dirty="0">
                <a:solidFill>
                  <a:schemeClr val="tx1"/>
                </a:solidFill>
              </a:rPr>
              <a:t>to display these characters.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In </a:t>
            </a:r>
            <a:r>
              <a:rPr lang="en-IN" dirty="0">
                <a:solidFill>
                  <a:schemeClr val="tx1"/>
                </a:solidFill>
              </a:rPr>
              <a:t>order to do this, </a:t>
            </a:r>
            <a:r>
              <a:rPr lang="en-IN" dirty="0" smtClean="0">
                <a:solidFill>
                  <a:schemeClr val="tx1"/>
                </a:solidFill>
              </a:rPr>
              <a:t>we use 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</a:t>
            </a:r>
            <a:r>
              <a:rPr lang="en-IN" dirty="0">
                <a:solidFill>
                  <a:schemeClr val="tx1"/>
                </a:solidFill>
              </a:rPr>
              <a:t>. Entities are written in the following format</a:t>
            </a:r>
            <a:r>
              <a:rPr lang="en-IN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OR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numeric_code</a:t>
            </a:r>
            <a:endParaRPr lang="en-IN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25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Printing Special Characters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Some commonly used entities are: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&amp;amp;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I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 </a:t>
            </a: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I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gt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 </a:t>
            </a: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I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 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character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I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nbsp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This 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space when 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want more than one space between 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things</a:t>
            </a:r>
          </a:p>
          <a:p>
            <a:pPr marL="0" indent="0">
              <a:buNone/>
            </a:pPr>
            <a:endParaRPr lang="en-I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538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Printing Special Characters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For a complete list of all special characters , visit the following page:</a:t>
            </a:r>
          </a:p>
          <a:p>
            <a:pPr marL="0" indent="0">
              <a:buNone/>
            </a:pPr>
            <a:endParaRPr lang="en-I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http://www.degraeve.com/reference/specialcharacters.php</a:t>
            </a:r>
          </a:p>
        </p:txBody>
      </p:sp>
    </p:spTree>
    <p:extLst>
      <p:ext uri="{BB962C8B-B14F-4D97-AF65-F5344CB8AC3E}">
        <p14:creationId xmlns="" xmlns:p14="http://schemas.microsoft.com/office/powerpoint/2010/main" val="3567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 In HTML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Tables are very useful to arrange in HTML and they are used very frequently by almost all web developers. </a:t>
            </a:r>
          </a:p>
          <a:p>
            <a:r>
              <a:rPr lang="en-US" dirty="0" smtClean="0"/>
              <a:t>T</a:t>
            </a:r>
            <a:r>
              <a:rPr lang="en-IN" dirty="0" err="1" smtClean="0"/>
              <a:t>ables</a:t>
            </a:r>
            <a:r>
              <a:rPr lang="en-IN" dirty="0" smtClean="0"/>
              <a:t> are just like </a:t>
            </a:r>
            <a:r>
              <a:rPr lang="en-IN" dirty="0" err="1" smtClean="0"/>
              <a:t>spreadsheets</a:t>
            </a:r>
            <a:r>
              <a:rPr lang="en-IN" dirty="0" smtClean="0"/>
              <a:t> and they are made up of rows and columns.</a:t>
            </a:r>
          </a:p>
          <a:p>
            <a:r>
              <a:rPr lang="en-US" dirty="0" smtClean="0"/>
              <a:t>T</a:t>
            </a:r>
            <a:r>
              <a:rPr lang="en-IN" dirty="0" smtClean="0"/>
              <a:t>he </a:t>
            </a: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en-IN" dirty="0" smtClean="0"/>
              <a:t> element is used to create tables , with appropriate headers to identify the data contained in each column and row.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303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Tables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600" dirty="0"/>
              <a:t>At its most basic, a table is built using </a:t>
            </a:r>
            <a:r>
              <a:rPr lang="en-IN" sz="3600" dirty="0" smtClean="0"/>
              <a:t>4 tags: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as Container tag</a:t>
            </a:r>
            <a:endParaRPr lang="en-IN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sz="36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IN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to generate row</a:t>
            </a:r>
            <a:endParaRPr lang="en-IN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&lt;td&gt;</a:t>
            </a:r>
            <a:r>
              <a:rPr lang="en-IN" sz="3600" dirty="0"/>
              <a:t> </a:t>
            </a:r>
            <a:endParaRPr lang="en-IN" sz="3600" dirty="0" smtClean="0"/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to generate column</a:t>
            </a:r>
            <a:endParaRPr lang="en-IN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sz="3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sz="3600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IN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to generate column heading</a:t>
            </a:r>
            <a:endParaRPr lang="en-IN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70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Syntax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 &gt;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sz="3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&lt;td&gt; </a:t>
            </a:r>
            <a:r>
              <a:rPr lang="en-IN" sz="3600" i="1" dirty="0" smtClean="0">
                <a:solidFill>
                  <a:schemeClr val="tx1"/>
                </a:solidFill>
              </a:rPr>
              <a:t>some data</a:t>
            </a:r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&lt;/td&gt;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&lt;td&gt;</a:t>
            </a:r>
            <a:r>
              <a:rPr lang="en-IN" sz="3600" i="1" dirty="0" smtClean="0">
                <a:solidFill>
                  <a:schemeClr val="tx1"/>
                </a:solidFill>
              </a:rPr>
              <a:t>some data</a:t>
            </a:r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&lt;/td&gt;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IN" sz="3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sz="3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&lt;td&gt;</a:t>
            </a:r>
            <a:r>
              <a:rPr lang="en-IN" sz="3600" i="1" dirty="0" smtClean="0">
                <a:solidFill>
                  <a:schemeClr val="tx1"/>
                </a:solidFill>
              </a:rPr>
              <a:t>some data</a:t>
            </a:r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&lt;/td&gt;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&lt;td&gt;</a:t>
            </a:r>
            <a:r>
              <a:rPr lang="en-IN" sz="3600" i="1" dirty="0" smtClean="0">
                <a:solidFill>
                  <a:schemeClr val="tx1"/>
                </a:solidFill>
              </a:rPr>
              <a:t>some data</a:t>
            </a:r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&lt;/td&gt;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IN" sz="3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&lt;/table&gt;</a:t>
            </a:r>
            <a:endParaRPr lang="en-IN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19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Header Cells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Two types of cells can be defined in an HTML table. One of them is the simple cell , created using </a:t>
            </a: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&lt;td&gt; </a:t>
            </a:r>
            <a:r>
              <a:rPr lang="en-IN" dirty="0" smtClean="0"/>
              <a:t>tag.</a:t>
            </a:r>
          </a:p>
          <a:p>
            <a:r>
              <a:rPr lang="en-US" dirty="0" smtClean="0"/>
              <a:t>The other </a:t>
            </a:r>
            <a:r>
              <a:rPr lang="en-IN" dirty="0" smtClean="0"/>
              <a:t>one is a special type of cell created using  </a:t>
            </a: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IN" dirty="0" smtClean="0"/>
              <a:t>element, that contains header information for a set of specified cells.</a:t>
            </a:r>
          </a:p>
          <a:p>
            <a:r>
              <a:rPr lang="en-IN" dirty="0" smtClean="0"/>
              <a:t>Browsers  render the content of header cells in a special way ,as </a:t>
            </a:r>
            <a:r>
              <a:rPr lang="en-IN" b="1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centered</a:t>
            </a: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u="sng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 text</a:t>
            </a:r>
            <a:endParaRPr lang="en-IN" b="1" u="sng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91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 Attribute Of &lt;table&gt; Tag</a:t>
            </a:r>
            <a:endParaRPr lang="en-IN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Table tag has following important  attributes:</a:t>
            </a:r>
          </a:p>
          <a:p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</a:p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Sets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border width in numerical values from 0 and up.</a:t>
            </a:r>
            <a:endParaRPr lang="en-US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cellspacing</a:t>
            </a:r>
            <a:endParaRPr lang="en-US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Empty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 between table data cells.</a:t>
            </a:r>
            <a:endParaRPr lang="en-US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cellpadding</a:t>
            </a:r>
            <a:endParaRPr lang="en-US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Empty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 between the edge of a cell and cell content.</a:t>
            </a:r>
            <a:endParaRPr lang="en-US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682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 Attribute Of &lt;table&gt; Tag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</a:t>
            </a:r>
          </a:p>
          <a:p>
            <a:pPr marL="0" lvl="0" indent="0">
              <a:buNone/>
            </a:pPr>
            <a:r>
              <a:rPr lang="en-IN" dirty="0" smtClean="0"/>
              <a:t>	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Aligns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table to the left, right or </a:t>
            </a:r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width/height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width/height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table; measured in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pixels or percentage.</a:t>
            </a:r>
            <a:endParaRPr 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bgcolor</a:t>
            </a:r>
            <a:endParaRPr 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</a:t>
            </a:r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all cells that do not have a background </a:t>
            </a:r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image specified.</a:t>
            </a:r>
          </a:p>
        </p:txBody>
      </p:sp>
    </p:spTree>
    <p:extLst>
      <p:ext uri="{BB962C8B-B14F-4D97-AF65-F5344CB8AC3E}">
        <p14:creationId xmlns="" xmlns:p14="http://schemas.microsoft.com/office/powerpoint/2010/main" val="868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 Attribute Of &lt;table&gt; Tag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</a:p>
          <a:p>
            <a:pPr marL="0" lvl="0" indent="0">
              <a:buNone/>
            </a:pPr>
            <a:r>
              <a:rPr lang="en-IN" dirty="0" smtClean="0"/>
              <a:t>	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image for all cells that do not have a background </a:t>
            </a:r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image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specified.</a:t>
            </a:r>
            <a:endParaRPr lang="en-US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bordercolor</a:t>
            </a:r>
            <a:endParaRPr lang="en-US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</a:t>
            </a:r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the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table.</a:t>
            </a:r>
            <a:endParaRPr lang="en-US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Fonts In HTML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83091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HTML element </a:t>
            </a:r>
            <a:r>
              <a:rPr lang="en-IN" b="1" dirty="0"/>
              <a:t>FONT</a:t>
            </a:r>
            <a:r>
              <a:rPr lang="en-IN" dirty="0"/>
              <a:t> is an inline element used to change </a:t>
            </a:r>
            <a:r>
              <a:rPr lang="en-IN" dirty="0" smtClean="0"/>
              <a:t>3 things:</a:t>
            </a:r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sizes</a:t>
            </a:r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</a:t>
            </a:r>
            <a:r>
              <a:rPr lang="en-IN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 </a:t>
            </a:r>
            <a:endParaRPr lang="en-IN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 smtClean="0"/>
              <a:t>But </a:t>
            </a:r>
            <a:r>
              <a:rPr lang="en-IN" dirty="0"/>
              <a:t>it is deprecated in HTML </a:t>
            </a:r>
            <a:r>
              <a:rPr lang="en-IN" dirty="0" smtClean="0"/>
              <a:t> </a:t>
            </a:r>
            <a:r>
              <a:rPr lang="en-IN" dirty="0"/>
              <a:t>in </a:t>
            </a:r>
            <a:r>
              <a:rPr lang="en-IN" dirty="0" smtClean="0"/>
              <a:t>favour </a:t>
            </a:r>
            <a:r>
              <a:rPr lang="en-IN" dirty="0"/>
              <a:t>of cascading style sheets.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reason for this is simple: CSS </a:t>
            </a:r>
            <a:r>
              <a:rPr lang="en-IN" dirty="0" smtClean="0"/>
              <a:t> gives us </a:t>
            </a:r>
            <a:r>
              <a:rPr lang="en-IN" dirty="0"/>
              <a:t>much more flexibility and many more styling options than the FONT element.</a:t>
            </a:r>
          </a:p>
        </p:txBody>
      </p:sp>
    </p:spTree>
    <p:extLst>
      <p:ext uri="{BB962C8B-B14F-4D97-AF65-F5344CB8AC3E}">
        <p14:creationId xmlns="" xmlns:p14="http://schemas.microsoft.com/office/powerpoint/2010/main" val="8311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Of &lt;</a:t>
            </a:r>
            <a:r>
              <a:rPr lang="en-US" sz="40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Tag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These attributes </a:t>
            </a:r>
            <a:r>
              <a:rPr lang="en-IN" b="1" dirty="0" smtClean="0"/>
              <a:t>help us further </a:t>
            </a:r>
            <a:r>
              <a:rPr lang="en-IN" b="1" dirty="0"/>
              <a:t>customize </a:t>
            </a:r>
            <a:r>
              <a:rPr lang="en-IN" b="1" dirty="0" smtClean="0"/>
              <a:t>our </a:t>
            </a:r>
            <a:r>
              <a:rPr lang="en-IN" b="1" dirty="0"/>
              <a:t>table and will override the ones set in the table tag.</a:t>
            </a:r>
            <a:endParaRPr lang="en-US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supports following attributes 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en-IN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bgcolor</a:t>
            </a:r>
            <a:endParaRPr lang="en-IN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attribute is like the one set in the table only it will define the background </a:t>
            </a:r>
            <a:r>
              <a:rPr lang="en-I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the row only and not the entire table.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bgcolor</a:t>
            </a: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=“#00FF00"&gt;</a:t>
            </a:r>
            <a:endParaRPr lang="en-IN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2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Of &lt;</a:t>
            </a:r>
            <a:r>
              <a:rPr lang="en-US" sz="40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Tag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align attribute for the table row is different from the table align attribute, this aligns the content in the row with respect to the table. The values are: 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IN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default.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align=“right"&gt;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IN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valign</a:t>
            </a:r>
            <a:endParaRPr lang="en-IN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vertical alignment attribute. It defines the vertical alignment of the content within the row. The values for this attribute are: 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top, middle, </a:t>
            </a: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default setting is middle.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valign</a:t>
            </a: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=“bottom"&gt;</a:t>
            </a:r>
            <a:endParaRPr lang="en-IN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15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Of &lt;td&gt; Tag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This is where </a:t>
            </a:r>
            <a:r>
              <a:rPr lang="en-IN" b="1" dirty="0" smtClean="0"/>
              <a:t>we </a:t>
            </a:r>
            <a:r>
              <a:rPr lang="en-IN" b="1" dirty="0"/>
              <a:t>can customize each cell separately. Any attributes defined for a cell will override the attributes defined in that row.</a:t>
            </a:r>
            <a:br>
              <a:rPr lang="en-IN" b="1" dirty="0"/>
            </a:br>
            <a:endParaRPr lang="en-US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&lt;td&gt;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supports following attributes 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IN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bgcolor</a:t>
            </a: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 smtClean="0"/>
              <a:t>Just </a:t>
            </a:r>
            <a:r>
              <a:rPr lang="en-IN" b="1" dirty="0"/>
              <a:t>like the </a:t>
            </a:r>
            <a:r>
              <a:rPr lang="en-IN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bgcolor</a:t>
            </a:r>
            <a:r>
              <a:rPr lang="en-IN" b="1" dirty="0" smtClean="0">
                <a:solidFill>
                  <a:srgbClr val="92D050"/>
                </a:solidFill>
              </a:rPr>
              <a:t> </a:t>
            </a:r>
            <a:r>
              <a:rPr lang="en-IN" b="1" dirty="0"/>
              <a:t>attribute in the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/>
              <a:t>tag, this attribute works the </a:t>
            </a:r>
            <a:r>
              <a:rPr lang="en-IN" b="1" dirty="0" smtClean="0"/>
              <a:t>same. It </a:t>
            </a:r>
            <a:r>
              <a:rPr lang="en-IN" b="1" dirty="0"/>
              <a:t>will define a background </a:t>
            </a:r>
            <a:r>
              <a:rPr lang="en-IN" b="1" dirty="0" err="1"/>
              <a:t>color</a:t>
            </a:r>
            <a:r>
              <a:rPr lang="en-IN" b="1" dirty="0"/>
              <a:t> for each cell.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 </a:t>
            </a:r>
            <a:r>
              <a:rPr lang="en-IN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bgcolor</a:t>
            </a: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="#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0000FF"&gt;</a:t>
            </a:r>
            <a:b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147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Of &lt;td&gt; Tag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</a:t>
            </a:r>
            <a:endParaRPr lang="en-IN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attribute also works the same as in the </a:t>
            </a:r>
            <a:r>
              <a:rPr lang="en-IN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it will align the content in within each cell. The values are: 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left, right, 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also the default.</a:t>
            </a:r>
          </a:p>
          <a:p>
            <a:pPr marL="0" indent="0">
              <a:buNone/>
            </a:pPr>
            <a:endParaRPr lang="en-IN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 align="</a:t>
            </a:r>
            <a:r>
              <a:rPr lang="en-IN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</a:t>
            </a:r>
          </a:p>
        </p:txBody>
      </p:sp>
    </p:spTree>
    <p:extLst>
      <p:ext uri="{BB962C8B-B14F-4D97-AF65-F5344CB8AC3E}">
        <p14:creationId xmlns="" xmlns:p14="http://schemas.microsoft.com/office/powerpoint/2010/main" val="33511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Of &lt;td&gt; Tag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IN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valign</a:t>
            </a:r>
            <a:endParaRPr lang="en-IN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attribute also works the same as in the </a:t>
            </a:r>
            <a:r>
              <a:rPr lang="en-IN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tag, it vertically aligns the content within the cell. The values are: 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top, middle, </a:t>
            </a: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default is middle.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 </a:t>
            </a:r>
            <a:r>
              <a:rPr lang="en-IN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valign</a:t>
            </a: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=“top”&gt;</a:t>
            </a:r>
            <a:endParaRPr lang="en-US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96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</a:t>
            </a:r>
            <a:r>
              <a:rPr lang="en-US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colspan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And “</a:t>
            </a:r>
            <a:r>
              <a:rPr lang="en-US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rowspan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Attributes</a:t>
            </a:r>
            <a:endParaRPr lang="en-IN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cells can span across more than one column or row. </a:t>
            </a:r>
            <a:endParaRPr lang="en-I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</a:t>
            </a:r>
            <a:r>
              <a:rPr lang="en-IN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colspan</a:t>
            </a:r>
            <a:r>
              <a:rPr lang="en-I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("how many across") and</a:t>
            </a:r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rowspan</a:t>
            </a: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("how many down") indicate how many columns or rows a cell should take up.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42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Table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486916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="" xmlns:p14="http://schemas.microsoft.com/office/powerpoint/2010/main" val="24927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colspan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rowspan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endParaRPr lang="en-I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91114"/>
            <a:ext cx="7128792" cy="4624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00382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colspan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 &gt;</a:t>
            </a:r>
          </a:p>
          <a:p>
            <a:pPr marL="0" lvl="0" indent="0">
              <a:buNone/>
            </a:pPr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lvl="0" indent="0">
              <a:buNone/>
            </a:pPr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&lt;td&gt; </a:t>
            </a:r>
            <a:r>
              <a:rPr lang="en-IN" sz="2800" i="1" dirty="0">
                <a:solidFill>
                  <a:schemeClr val="tx1"/>
                </a:solidFill>
              </a:rPr>
              <a:t>some data</a:t>
            </a:r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&lt;/td&gt;</a:t>
            </a:r>
          </a:p>
          <a:p>
            <a:pPr marL="0" lvl="0" indent="0">
              <a:buNone/>
            </a:pPr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&lt;td&gt;</a:t>
            </a:r>
            <a:r>
              <a:rPr lang="en-IN" sz="2800" i="1" dirty="0">
                <a:solidFill>
                  <a:schemeClr val="tx1"/>
                </a:solidFill>
              </a:rPr>
              <a:t>some data</a:t>
            </a:r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&lt;/td&gt;</a:t>
            </a:r>
          </a:p>
          <a:p>
            <a:pPr marL="0" lvl="0" indent="0">
              <a:buNone/>
            </a:pPr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IN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lvl="0" indent="0">
              <a:buNone/>
            </a:pPr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lvl="0" indent="0">
              <a:buNone/>
            </a:pPr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 </a:t>
            </a:r>
            <a:r>
              <a:rPr lang="en-IN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colspan</a:t>
            </a:r>
            <a:r>
              <a:rPr lang="en-I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=“2”&gt;</a:t>
            </a:r>
            <a:r>
              <a:rPr lang="en-IN" sz="2800" i="1" dirty="0" smtClean="0">
                <a:solidFill>
                  <a:schemeClr val="tx1"/>
                </a:solidFill>
              </a:rPr>
              <a:t>some </a:t>
            </a:r>
            <a:r>
              <a:rPr lang="en-IN" sz="2800" i="1" dirty="0">
                <a:solidFill>
                  <a:schemeClr val="tx1"/>
                </a:solidFill>
              </a:rPr>
              <a:t>data</a:t>
            </a:r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&lt;/td&gt;</a:t>
            </a:r>
          </a:p>
          <a:p>
            <a:pPr marL="0" lvl="0" indent="0">
              <a:buNone/>
            </a:pPr>
            <a:r>
              <a:rPr lang="en-I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IN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lvl="0" indent="0">
              <a:buNone/>
            </a:pPr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&lt;/table&gt;</a:t>
            </a: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56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rowspan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 &gt;</a:t>
            </a:r>
          </a:p>
          <a:p>
            <a:pPr marL="0" lvl="0" indent="0">
              <a:buNone/>
            </a:pPr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sz="28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lvl="0" indent="0">
              <a:buNone/>
            </a:pPr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 </a:t>
            </a:r>
            <a:r>
              <a:rPr lang="en-IN" sz="28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rowspan</a:t>
            </a:r>
            <a:r>
              <a:rPr lang="en-IN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=“2”&gt; </a:t>
            </a:r>
            <a:r>
              <a:rPr lang="en-IN" sz="2800" i="1" dirty="0">
                <a:solidFill>
                  <a:schemeClr val="tx2">
                    <a:lumMod val="75000"/>
                  </a:schemeClr>
                </a:solidFill>
              </a:rPr>
              <a:t>some data</a:t>
            </a:r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&lt;/td&gt;</a:t>
            </a:r>
          </a:p>
          <a:p>
            <a:pPr marL="0" lvl="0" indent="0">
              <a:buNone/>
            </a:pPr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&lt;td&gt;</a:t>
            </a:r>
            <a:r>
              <a:rPr lang="en-IN" sz="2800" i="1" dirty="0">
                <a:solidFill>
                  <a:schemeClr val="tx2">
                    <a:lumMod val="75000"/>
                  </a:schemeClr>
                </a:solidFill>
              </a:rPr>
              <a:t>some data</a:t>
            </a:r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&lt;/td&gt;</a:t>
            </a:r>
          </a:p>
          <a:p>
            <a:pPr marL="0" lvl="0" indent="0">
              <a:buNone/>
            </a:pPr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IN" sz="28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lvl="0" indent="0">
              <a:buNone/>
            </a:pPr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sz="28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lvl="0" indent="0">
              <a:buNone/>
            </a:pPr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 &gt;</a:t>
            </a:r>
            <a:r>
              <a:rPr lang="en-IN" sz="2800" i="1" dirty="0" smtClean="0">
                <a:solidFill>
                  <a:schemeClr val="tx2">
                    <a:lumMod val="75000"/>
                  </a:schemeClr>
                </a:solidFill>
              </a:rPr>
              <a:t>some </a:t>
            </a:r>
            <a:r>
              <a:rPr lang="en-IN" sz="2800" i="1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&lt;/td&gt;</a:t>
            </a:r>
          </a:p>
          <a:p>
            <a:pPr marL="0" lvl="0" indent="0">
              <a:buNone/>
            </a:pPr>
            <a:r>
              <a:rPr lang="en-IN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IN" sz="28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lvl="0" indent="0">
              <a:buNone/>
            </a:pPr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&lt;/table&gt;</a:t>
            </a: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81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Syntax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83091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Since &lt;font&gt; tag is used to change only </a:t>
            </a:r>
            <a:r>
              <a:rPr lang="en-IN" dirty="0" err="1" smtClean="0"/>
              <a:t>size,color</a:t>
            </a:r>
            <a:r>
              <a:rPr lang="en-IN" dirty="0" smtClean="0"/>
              <a:t> and style , it has 3 attributes : “</a:t>
            </a:r>
            <a:r>
              <a:rPr lang="en-IN" dirty="0" err="1" smtClean="0"/>
              <a:t>face”,”size</a:t>
            </a:r>
            <a:r>
              <a:rPr lang="en-IN" dirty="0" smtClean="0"/>
              <a:t>” and “</a:t>
            </a:r>
            <a:r>
              <a:rPr lang="en-IN" dirty="0" err="1" smtClean="0"/>
              <a:t>color</a:t>
            </a:r>
            <a:r>
              <a:rPr lang="en-IN" dirty="0" smtClean="0"/>
              <a:t>”.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&lt;font face=“. . .” size=“ . . .” color=“. . .”&gt;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chemeClr val="bg1"/>
                </a:solidFill>
              </a:rPr>
              <a:t>some text 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&lt;/font&gt;</a:t>
            </a:r>
            <a:endParaRPr lang="en-IN" sz="3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60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3" y="1357298"/>
            <a:ext cx="8875549" cy="53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18065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Using HTML forms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Working </a:t>
            </a:r>
            <a:r>
              <a:rPr lang="en-US" sz="2400" b="1" dirty="0" smtClean="0">
                <a:solidFill>
                  <a:srgbClr val="0070C0"/>
                </a:solidFill>
              </a:rPr>
              <a:t>with various form controls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342900" indent="-34290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Face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By default browsers use “Times New Roman” as their default font.</a:t>
            </a:r>
          </a:p>
          <a:p>
            <a:r>
              <a:rPr lang="en-US" dirty="0" smtClean="0"/>
              <a:t>But if needed we can change it to any other font by using </a:t>
            </a: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“face” </a:t>
            </a:r>
            <a:r>
              <a:rPr lang="en-US" dirty="0" smtClean="0"/>
              <a:t>attribute of the </a:t>
            </a: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&lt;font&gt; </a:t>
            </a:r>
            <a:r>
              <a:rPr lang="en-US" dirty="0" smtClean="0"/>
              <a:t>tag.</a:t>
            </a:r>
          </a:p>
          <a:p>
            <a:r>
              <a:rPr lang="en-IN" dirty="0"/>
              <a:t> As value for the FACE attribute </a:t>
            </a:r>
            <a:r>
              <a:rPr lang="en-IN" dirty="0" smtClean="0"/>
              <a:t>we can </a:t>
            </a:r>
            <a:r>
              <a:rPr lang="en-IN" dirty="0"/>
              <a:t>use any specific font name such </a:t>
            </a:r>
            <a:r>
              <a:rPr lang="en-IN" dirty="0">
                <a:solidFill>
                  <a:schemeClr val="bg1"/>
                </a:solidFill>
              </a:rPr>
              <a:t>as</a:t>
            </a:r>
            <a:r>
              <a:rPr lang="en-I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IN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verdana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", "</a:t>
            </a:r>
            <a:r>
              <a:rPr lang="en-IN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arial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", "</a:t>
            </a:r>
            <a:r>
              <a:rPr lang="en-IN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georgia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", "bookman old style", "comic sans </a:t>
            </a:r>
            <a:r>
              <a:rPr lang="en-IN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en-IN" dirty="0"/>
              <a:t>and many more. </a:t>
            </a:r>
            <a:endParaRPr lang="en-IN" dirty="0" smtClean="0"/>
          </a:p>
          <a:p>
            <a:r>
              <a:rPr lang="en-IN" dirty="0" smtClean="0"/>
              <a:t>Alternatively  </a:t>
            </a:r>
            <a:r>
              <a:rPr lang="en-IN" dirty="0"/>
              <a:t>may use generic font styles such as 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"serif", "sans-serif", "cursive", "fantasy" and "</a:t>
            </a:r>
            <a:r>
              <a:rPr lang="en-IN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monospace</a:t>
            </a:r>
            <a:r>
              <a:rPr lang="en-IN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".</a:t>
            </a:r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17563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&lt;font face=“</a:t>
            </a:r>
            <a:r>
              <a:rPr lang="en-US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arial,helvetica,verdana,sans</a:t>
            </a: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-serif”&gt;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a demo text.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&lt;/font&gt;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above example instructs the browser to display the contained text in </a:t>
            </a:r>
            <a:r>
              <a:rPr lang="en-US" dirty="0" err="1" smtClean="0"/>
              <a:t>arial</a:t>
            </a:r>
            <a:r>
              <a:rPr lang="en-US" dirty="0" smtClean="0"/>
              <a:t> or </a:t>
            </a:r>
            <a:r>
              <a:rPr lang="en-US" dirty="0" err="1" smtClean="0"/>
              <a:t>helvetica</a:t>
            </a:r>
            <a:r>
              <a:rPr lang="en-US" dirty="0" smtClean="0"/>
              <a:t> or </a:t>
            </a:r>
            <a:r>
              <a:rPr lang="en-US" dirty="0" err="1" smtClean="0"/>
              <a:t>verdana</a:t>
            </a:r>
            <a:r>
              <a:rPr lang="en-US" dirty="0" smtClean="0"/>
              <a:t>. If none of them is present then in any “sans-serif” font 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05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Size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To </a:t>
            </a:r>
            <a:r>
              <a:rPr lang="en-IN" dirty="0"/>
              <a:t>change the font size of the text on </a:t>
            </a:r>
            <a:r>
              <a:rPr lang="en-IN" dirty="0" smtClean="0"/>
              <a:t>our </a:t>
            </a:r>
            <a:r>
              <a:rPr lang="en-IN" dirty="0"/>
              <a:t>webpages, </a:t>
            </a:r>
            <a:r>
              <a:rPr lang="en-IN" dirty="0" smtClean="0"/>
              <a:t>we </a:t>
            </a:r>
            <a:r>
              <a:rPr lang="en-IN" dirty="0"/>
              <a:t>simply embed the text in the FONT element and add the </a:t>
            </a:r>
            <a:r>
              <a:rPr lang="en-IN" b="1" dirty="0" err="1"/>
              <a:t>SIZE</a:t>
            </a:r>
            <a:r>
              <a:rPr lang="en-IN" dirty="0" err="1"/>
              <a:t>attribute</a:t>
            </a:r>
            <a:r>
              <a:rPr lang="en-IN" dirty="0"/>
              <a:t> with a value between 1 (very small) and 7 (very big) to the opening font tag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&lt;font size=“n” &gt; some text &lt;/font&gt;</a:t>
            </a:r>
          </a:p>
          <a:p>
            <a:pPr marL="0" indent="0">
              <a:buNone/>
            </a:pPr>
            <a:r>
              <a:rPr lang="en-US" dirty="0" smtClean="0"/>
              <a:t>Here ‘n’ denotes a numeric value from 1 to 7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17701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&lt;font size</a:t>
            </a: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=“4”&gt;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a sample text&lt;/font&gt; </a:t>
            </a:r>
          </a:p>
          <a:p>
            <a:pPr algn="just"/>
            <a:r>
              <a:rPr lang="en-IN" sz="2600" dirty="0" smtClean="0">
                <a:solidFill>
                  <a:schemeClr val="tx1"/>
                </a:solidFill>
              </a:rPr>
              <a:t>This </a:t>
            </a:r>
            <a:r>
              <a:rPr lang="en-IN" sz="2600" dirty="0">
                <a:solidFill>
                  <a:schemeClr val="tx1"/>
                </a:solidFill>
              </a:rPr>
              <a:t>code </a:t>
            </a:r>
            <a:r>
              <a:rPr lang="en-IN" sz="2600" dirty="0" smtClean="0">
                <a:solidFill>
                  <a:schemeClr val="tx1"/>
                </a:solidFill>
              </a:rPr>
              <a:t> </a:t>
            </a:r>
            <a:r>
              <a:rPr lang="en-IN" sz="2600" dirty="0">
                <a:solidFill>
                  <a:schemeClr val="tx1"/>
                </a:solidFill>
              </a:rPr>
              <a:t>uses the SIZE attribute to set the type size to 4.</a:t>
            </a:r>
          </a:p>
          <a:p>
            <a:pPr algn="just"/>
            <a:r>
              <a:rPr lang="en-IN" sz="2600" dirty="0">
                <a:solidFill>
                  <a:schemeClr val="tx1"/>
                </a:solidFill>
              </a:rPr>
              <a:t>But, </a:t>
            </a:r>
            <a:r>
              <a:rPr lang="en-IN" sz="2600" dirty="0" smtClean="0">
                <a:solidFill>
                  <a:schemeClr val="tx1"/>
                </a:solidFill>
              </a:rPr>
              <a:t>we </a:t>
            </a:r>
            <a:r>
              <a:rPr lang="en-IN" sz="2600" dirty="0">
                <a:solidFill>
                  <a:schemeClr val="tx1"/>
                </a:solidFill>
              </a:rPr>
              <a:t>might ask, "Four what? 4 inches? 4 points? 4 pixels?"</a:t>
            </a:r>
          </a:p>
          <a:p>
            <a:pPr algn="just"/>
            <a:r>
              <a:rPr lang="en-IN" sz="2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answer is "none of the </a:t>
            </a:r>
            <a:r>
              <a:rPr lang="en-IN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above.”</a:t>
            </a:r>
          </a:p>
          <a:p>
            <a:pPr lvl="0" algn="just"/>
            <a:r>
              <a:rPr lang="en-IN" sz="2600" dirty="0">
                <a:solidFill>
                  <a:schemeClr val="tx1"/>
                </a:solidFill>
              </a:rPr>
              <a:t>In fact, the SIZE attribute allows </a:t>
            </a:r>
            <a:r>
              <a:rPr lang="en-IN" sz="2600" dirty="0" smtClean="0">
                <a:solidFill>
                  <a:schemeClr val="tx1"/>
                </a:solidFill>
              </a:rPr>
              <a:t>us </a:t>
            </a:r>
            <a:r>
              <a:rPr lang="en-IN" sz="2600" dirty="0">
                <a:solidFill>
                  <a:schemeClr val="tx1"/>
                </a:solidFill>
              </a:rPr>
              <a:t>to set </a:t>
            </a:r>
            <a:r>
              <a:rPr lang="en-IN" sz="2600" dirty="0" smtClean="0">
                <a:solidFill>
                  <a:schemeClr val="tx1"/>
                </a:solidFill>
              </a:rPr>
              <a:t>our </a:t>
            </a:r>
            <a:r>
              <a:rPr lang="en-IN" sz="2600" dirty="0">
                <a:solidFill>
                  <a:schemeClr val="tx1"/>
                </a:solidFill>
              </a:rPr>
              <a:t>font to an abstract size ranging from 1 to 7. The exact type size corresponding to each of these values is left to </a:t>
            </a:r>
            <a:r>
              <a:rPr lang="en-IN" sz="2600" dirty="0" smtClean="0">
                <a:solidFill>
                  <a:schemeClr val="tx1"/>
                </a:solidFill>
              </a:rPr>
              <a:t>our </a:t>
            </a:r>
            <a:r>
              <a:rPr lang="en-IN" sz="2600" dirty="0">
                <a:solidFill>
                  <a:schemeClr val="tx1"/>
                </a:solidFill>
              </a:rPr>
              <a:t>browser. </a:t>
            </a:r>
            <a:r>
              <a:rPr lang="en-IN" sz="2600" dirty="0" smtClean="0">
                <a:solidFill>
                  <a:schemeClr val="tx1"/>
                </a:solidFill>
              </a:rPr>
              <a:t>We </a:t>
            </a:r>
            <a:r>
              <a:rPr lang="en-IN" sz="2600" dirty="0">
                <a:solidFill>
                  <a:schemeClr val="tx1"/>
                </a:solidFill>
              </a:rPr>
              <a:t>can't be sure, for example, that SIZE=4 will give </a:t>
            </a:r>
            <a:r>
              <a:rPr lang="en-IN" sz="2600" dirty="0" smtClean="0">
                <a:solidFill>
                  <a:schemeClr val="tx1"/>
                </a:solidFill>
              </a:rPr>
              <a:t>us </a:t>
            </a:r>
            <a:r>
              <a:rPr lang="en-IN" sz="2600" dirty="0">
                <a:solidFill>
                  <a:schemeClr val="tx1"/>
                </a:solidFill>
              </a:rPr>
              <a:t>a 12 point typeface; </a:t>
            </a:r>
            <a:r>
              <a:rPr lang="en-IN" sz="2600" dirty="0" smtClean="0">
                <a:solidFill>
                  <a:schemeClr val="tx1"/>
                </a:solidFill>
              </a:rPr>
              <a:t>we </a:t>
            </a:r>
            <a:r>
              <a:rPr lang="en-IN" sz="2600" dirty="0">
                <a:solidFill>
                  <a:schemeClr val="tx1"/>
                </a:solidFill>
              </a:rPr>
              <a:t>know only that SIZE=4 will be bigger than SIZE=3.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334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Size</a:t>
            </a: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Font size can also be relative i.e. larger or smaller than the current font.</a:t>
            </a:r>
          </a:p>
          <a:p>
            <a:r>
              <a:rPr lang="en-US" dirty="0" smtClean="0"/>
              <a:t>For this we just need to add + or -  before the value of size attribute.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&lt;font size=“+2”&gt;This is a sample text&lt;/font&gt; </a:t>
            </a:r>
          </a:p>
          <a:p>
            <a:pPr marL="0" indent="0">
              <a:buNone/>
            </a:pPr>
            <a:r>
              <a:rPr lang="en-US" dirty="0" smtClean="0"/>
              <a:t>This means we are asking the browser to increase the font size 2 more than the current size.</a:t>
            </a:r>
          </a:p>
          <a:p>
            <a:pPr marL="0" indent="0">
              <a:buNone/>
            </a:pPr>
            <a:endParaRPr lang="en-IN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3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7194</TotalTime>
  <Words>1692</Words>
  <Application>Microsoft Office PowerPoint</Application>
  <PresentationFormat>On-screen Show (4:3)</PresentationFormat>
  <Paragraphs>305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Civic</vt:lpstr>
      <vt:lpstr>Slide 1</vt:lpstr>
      <vt:lpstr>Today’s Agenda</vt:lpstr>
      <vt:lpstr>Fonts In HTML</vt:lpstr>
      <vt:lpstr>General Syntax</vt:lpstr>
      <vt:lpstr>Font Face</vt:lpstr>
      <vt:lpstr>Example</vt:lpstr>
      <vt:lpstr>Font Size</vt:lpstr>
      <vt:lpstr>Slide 8</vt:lpstr>
      <vt:lpstr>Font Size</vt:lpstr>
      <vt:lpstr>Font Color</vt:lpstr>
      <vt:lpstr>Font Color</vt:lpstr>
      <vt:lpstr>Slide 12</vt:lpstr>
      <vt:lpstr>Impt Attributes Of Body Tag</vt:lpstr>
      <vt:lpstr>Impt Attributes Of Body Tag</vt:lpstr>
      <vt:lpstr>Impt Attributes Of Body Tag</vt:lpstr>
      <vt:lpstr>Impt Attributes Of Body Tag</vt:lpstr>
      <vt:lpstr>Impt Attributes Of Body Tag</vt:lpstr>
      <vt:lpstr>Impt Attributes Of Body Tag</vt:lpstr>
      <vt:lpstr>The &lt;center&gt; Tag</vt:lpstr>
      <vt:lpstr>Printing Special Characters</vt:lpstr>
      <vt:lpstr>Printing Special Characters</vt:lpstr>
      <vt:lpstr>Printing Special Characters</vt:lpstr>
      <vt:lpstr>Tables In HTML</vt:lpstr>
      <vt:lpstr>Creating Tables</vt:lpstr>
      <vt:lpstr>General Syntax</vt:lpstr>
      <vt:lpstr>Creating Header Cells</vt:lpstr>
      <vt:lpstr>Various Attribute Of &lt;table&gt; Tag</vt:lpstr>
      <vt:lpstr>Various Attribute Of &lt;table&gt; Tag</vt:lpstr>
      <vt:lpstr>Various Attribute Of &lt;table&gt; Tag</vt:lpstr>
      <vt:lpstr>Attributes Of &lt;tr&gt; Tag</vt:lpstr>
      <vt:lpstr>Attributes Of &lt;tr&gt; Tag</vt:lpstr>
      <vt:lpstr>Attributes Of &lt;td&gt; Tag</vt:lpstr>
      <vt:lpstr>Attributes Of &lt;td&gt; Tag</vt:lpstr>
      <vt:lpstr>Attributes Of &lt;td&gt; Tag</vt:lpstr>
      <vt:lpstr>Using “colspan” And “rowspan” Attributes</vt:lpstr>
      <vt:lpstr>Sample Table</vt:lpstr>
      <vt:lpstr>“colspan” And “rowspan” </vt:lpstr>
      <vt:lpstr>“colspan” Syntax</vt:lpstr>
      <vt:lpstr>“rowspan” Syntax</vt:lpstr>
      <vt:lpstr>EXERCISE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535</cp:revision>
  <dcterms:created xsi:type="dcterms:W3CDTF">2016-02-04T12:02:26Z</dcterms:created>
  <dcterms:modified xsi:type="dcterms:W3CDTF">2016-07-22T07:32:40Z</dcterms:modified>
</cp:coreProperties>
</file>