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606" r:id="rId4"/>
    <p:sldId id="607" r:id="rId5"/>
    <p:sldId id="608" r:id="rId6"/>
    <p:sldId id="609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24" r:id="rId22"/>
    <p:sldId id="625" r:id="rId23"/>
    <p:sldId id="626" r:id="rId24"/>
    <p:sldId id="627" r:id="rId25"/>
    <p:sldId id="628" r:id="rId26"/>
    <p:sldId id="629" r:id="rId27"/>
    <p:sldId id="630" r:id="rId28"/>
    <p:sldId id="631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Lecture-18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list-style-position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list-style-position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 smtClean="0"/>
              <a:t>property specifies </a:t>
            </a:r>
            <a:r>
              <a:rPr lang="en-IN" dirty="0"/>
              <a:t>that the </a:t>
            </a:r>
            <a:r>
              <a:rPr lang="en-IN" dirty="0" err="1"/>
              <a:t>the</a:t>
            </a:r>
            <a:r>
              <a:rPr lang="en-IN" dirty="0"/>
              <a:t> </a:t>
            </a:r>
            <a:r>
              <a:rPr lang="en-IN" dirty="0" smtClean="0"/>
              <a:t> list-item </a:t>
            </a:r>
            <a:r>
              <a:rPr lang="en-IN" dirty="0"/>
              <a:t>markers should appear </a:t>
            </a:r>
            <a:r>
              <a:rPr lang="en-IN" dirty="0" smtClean="0"/>
              <a:t>more indented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has 2 possible values 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67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list-style-image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list-style-image</a:t>
            </a:r>
            <a:r>
              <a:rPr lang="en-IN" dirty="0">
                <a:solidFill>
                  <a:srgbClr val="00B050"/>
                </a:solidFill>
              </a:rPr>
              <a:t> </a:t>
            </a:r>
            <a:r>
              <a:rPr lang="en-IN" dirty="0" smtClean="0"/>
              <a:t>property allows us to use images  as the marker 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list-style-image: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(‘image path’);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7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</a:t>
            </a:r>
            <a:r>
              <a:rPr lang="en-IN" dirty="0"/>
              <a:t> </a:t>
            </a:r>
            <a:r>
              <a:rPr lang="en-IN" dirty="0" smtClean="0"/>
              <a:t>property allows us to </a:t>
            </a:r>
            <a:r>
              <a:rPr lang="en-IN" dirty="0"/>
              <a:t>specify all the list properties into a single </a:t>
            </a:r>
            <a:r>
              <a:rPr lang="en-IN" dirty="0" smtClean="0"/>
              <a:t>expression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 : value1 value2 . . . 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80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list-style: 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 inside ;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will style all </a:t>
            </a:r>
            <a:r>
              <a:rPr lang="en-IN" dirty="0" smtClean="0"/>
              <a:t>unordered  lists with marker as “</a:t>
            </a:r>
            <a:r>
              <a:rPr lang="en-IN" b="1" dirty="0" smtClean="0">
                <a:solidFill>
                  <a:srgbClr val="00B050"/>
                </a:solidFill>
              </a:rPr>
              <a:t>circle</a:t>
            </a:r>
            <a:r>
              <a:rPr lang="en-IN" dirty="0" smtClean="0"/>
              <a:t>” and elements indented inwards</a:t>
            </a: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3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Tables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CSS provides many attributes to greatly enhance the look of a plain HTML table.</a:t>
            </a:r>
          </a:p>
          <a:p>
            <a:endParaRPr lang="en-IN" dirty="0" smtClean="0"/>
          </a:p>
          <a:p>
            <a:r>
              <a:rPr lang="en-US" dirty="0" smtClean="0"/>
              <a:t>We can change the border pattern, merge the borders as well as highlight table text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2705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Border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To specify table borders in CSS, </a:t>
            </a:r>
            <a:r>
              <a:rPr lang="en-IN" dirty="0" smtClean="0"/>
              <a:t>we use </a:t>
            </a:r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/>
              <a:t>property.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There are multiple options for border: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order-width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order-color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individual sides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shorthand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02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endParaRPr lang="en-IN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n-IN" dirty="0"/>
              <a:t> property specifies what kind of border to display.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There are multiple options for style: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otted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ashed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olid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ouble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roove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ridge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nset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outset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87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property is used to set the width of the border.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width is set in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dirty="0"/>
              <a:t>or by using one of the three pre-defined values: 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thick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21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</a:t>
            </a:r>
            <a:r>
              <a:rPr lang="en-I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dirty="0"/>
              <a:t> property is used to set the </a:t>
            </a:r>
            <a:r>
              <a:rPr lang="en-IN" dirty="0" err="1"/>
              <a:t>color</a:t>
            </a:r>
            <a:r>
              <a:rPr lang="en-IN" dirty="0"/>
              <a:t> of the </a:t>
            </a:r>
            <a:r>
              <a:rPr lang="en-IN" dirty="0" smtClean="0"/>
              <a:t>border.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color</a:t>
            </a:r>
            <a:r>
              <a:rPr lang="en-IN" dirty="0"/>
              <a:t> can be set by: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name 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hex</a:t>
            </a:r>
          </a:p>
        </p:txBody>
      </p:sp>
    </p:spTree>
    <p:extLst>
      <p:ext uri="{BB962C8B-B14F-4D97-AF65-F5344CB8AC3E}">
        <p14:creationId xmlns="" xmlns:p14="http://schemas.microsoft.com/office/powerpoint/2010/main" val="36287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borders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In CSS it is possible to specify different borders for different </a:t>
            </a:r>
            <a:r>
              <a:rPr lang="en-IN" dirty="0" smtClean="0"/>
              <a:t>sides using: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border-top-style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order-right-style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order-bottom-style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order-left-style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68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Links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with Lists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with Tables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 shorthand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IN" dirty="0"/>
              <a:t>The border-style property can have from one to four values.</a:t>
            </a:r>
          </a:p>
          <a:p>
            <a:r>
              <a:rPr lang="en-I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solid double dashed;</a:t>
            </a:r>
          </a:p>
          <a:p>
            <a:pPr lvl="1"/>
            <a:r>
              <a:rPr lang="en-IN" dirty="0"/>
              <a:t>top border is dotted</a:t>
            </a:r>
          </a:p>
          <a:p>
            <a:pPr lvl="1"/>
            <a:r>
              <a:rPr lang="en-IN" dirty="0"/>
              <a:t>right border is solid</a:t>
            </a:r>
          </a:p>
          <a:p>
            <a:pPr lvl="1"/>
            <a:r>
              <a:rPr lang="en-IN" dirty="0"/>
              <a:t>bottom border is double</a:t>
            </a:r>
          </a:p>
          <a:p>
            <a:pPr lvl="1"/>
            <a:r>
              <a:rPr lang="en-IN" dirty="0"/>
              <a:t>left border is dashed</a:t>
            </a:r>
          </a:p>
          <a:p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double;</a:t>
            </a:r>
          </a:p>
          <a:p>
            <a:pPr lvl="1"/>
            <a:r>
              <a:rPr lang="en-IN" dirty="0"/>
              <a:t>top border is dotted</a:t>
            </a:r>
          </a:p>
          <a:p>
            <a:pPr lvl="1"/>
            <a:r>
              <a:rPr lang="en-IN" dirty="0"/>
              <a:t>right and left borders are solid</a:t>
            </a:r>
          </a:p>
          <a:p>
            <a:pPr lvl="1"/>
            <a:r>
              <a:rPr lang="en-IN" dirty="0"/>
              <a:t>bottom border is double</a:t>
            </a:r>
          </a:p>
          <a:p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solid;</a:t>
            </a:r>
          </a:p>
          <a:p>
            <a:pPr lvl="1"/>
            <a:r>
              <a:rPr lang="en-IN" dirty="0"/>
              <a:t>top and bottom borders are dotted</a:t>
            </a:r>
          </a:p>
          <a:p>
            <a:pPr lvl="1"/>
            <a:r>
              <a:rPr lang="en-IN" dirty="0"/>
              <a:t>right and left borders are solid</a:t>
            </a:r>
          </a:p>
          <a:p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1"/>
            <a:r>
              <a:rPr lang="en-IN" dirty="0"/>
              <a:t>all four borders are dotted</a:t>
            </a:r>
          </a:p>
          <a:p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68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 shorthand</a:t>
            </a:r>
            <a:endParaRPr lang="en-IN" sz="49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border-style:dotted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solid;</a:t>
            </a:r>
          </a:p>
          <a:p>
            <a:pPr lvl="1"/>
            <a:r>
              <a:rPr lang="en-IN" dirty="0" smtClean="0"/>
              <a:t>top and bottom borders are dotted</a:t>
            </a:r>
          </a:p>
          <a:p>
            <a:pPr lvl="1"/>
            <a:r>
              <a:rPr lang="en-IN" dirty="0" smtClean="0"/>
              <a:t>right and left borders are solid</a:t>
            </a:r>
          </a:p>
          <a:p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style:dotted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1"/>
            <a:r>
              <a:rPr lang="en-IN" dirty="0" smtClean="0"/>
              <a:t>all four borders are dotted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44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shorthand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To shorten the code, it is also possible to specify all the individual border properties in one property. This is called a shorthand property.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dirty="0"/>
              <a:t> property is a shorthand for the following individual border properties:</a:t>
            </a:r>
          </a:p>
          <a:p>
            <a:pPr marL="0" indent="0">
              <a:buNone/>
            </a:pP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border-width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border-style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(required)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border-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60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Collapsing  Border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default table borders are separated.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is , each &lt;td&gt; is shown in it’s box.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But if we want, then they can be merged to a single dividing line between cells.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can be done by using “border-collapse” property for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b</a:t>
            </a:r>
            <a:r>
              <a:rPr lang="en-US" b="1" i="1" dirty="0" smtClean="0">
                <a:solidFill>
                  <a:srgbClr val="00B050"/>
                </a:solidFill>
              </a:rPr>
              <a:t>order-collapse: collapse;</a:t>
            </a:r>
            <a:endParaRPr lang="en-IN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18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idth and height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Width and height of a table </a:t>
            </a:r>
            <a:r>
              <a:rPr lang="en-IN" dirty="0" smtClean="0"/>
              <a:t>and it’s child tags is </a:t>
            </a:r>
            <a:r>
              <a:rPr lang="en-IN" dirty="0"/>
              <a:t>defined by the width and height properties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 100%;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3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Aligning table text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Table text can be aligned in 2 ways: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Horizontal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Vertical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horizontal alignment property 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values are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left,right,center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vertical alignment property is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vertical-align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values 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top,middle,bottom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07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control the space between the border and content in a table, use 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IN" dirty="0"/>
              <a:t> property on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IN" dirty="0"/>
              <a:t> and </a:t>
            </a:r>
            <a:r>
              <a:rPr lang="en-I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/>
              <a:t>elements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padding: </a:t>
            </a:r>
            <a:r>
              <a:rPr lang="en-US" b="1" i="1" dirty="0" err="1" smtClean="0">
                <a:solidFill>
                  <a:srgbClr val="00B050"/>
                </a:solidFill>
              </a:rPr>
              <a:t>somevalue</a:t>
            </a:r>
            <a:r>
              <a:rPr lang="en-US" b="1" i="1" dirty="0" smtClean="0">
                <a:solidFill>
                  <a:srgbClr val="00B050"/>
                </a:solidFill>
              </a:rPr>
              <a:t>;</a:t>
            </a:r>
            <a:endParaRPr lang="en-US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3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 in table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</a:t>
            </a:r>
            <a:r>
              <a:rPr lang="en-IN" dirty="0" smtClean="0"/>
              <a:t>control </a:t>
            </a:r>
            <a:r>
              <a:rPr lang="en-IN" dirty="0" err="1" smtClean="0"/>
              <a:t>color</a:t>
            </a:r>
            <a:r>
              <a:rPr lang="en-IN" dirty="0" smtClean="0"/>
              <a:t> in the table we have 3 properties:</a:t>
            </a:r>
          </a:p>
          <a:p>
            <a:pPr marL="514350" indent="-514350">
              <a:buAutoNum type="arabicPeriod"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rgbClr val="00B050"/>
                </a:solidFill>
              </a:rPr>
              <a:t>border-color</a:t>
            </a:r>
          </a:p>
          <a:p>
            <a:pPr marL="514350" indent="-514350">
              <a:buAutoNum type="arabicPeriod"/>
            </a:pPr>
            <a:r>
              <a:rPr lang="en-US" b="1" i="1" dirty="0">
                <a:solidFill>
                  <a:srgbClr val="00B050"/>
                </a:solidFill>
              </a:rPr>
              <a:t>b</a:t>
            </a:r>
            <a:r>
              <a:rPr lang="en-US" b="1" i="1" dirty="0" smtClean="0">
                <a:solidFill>
                  <a:srgbClr val="00B050"/>
                </a:solidFill>
              </a:rPr>
              <a:t>ackground-color</a:t>
            </a: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rgbClr val="00B050"/>
                </a:solidFill>
              </a:rPr>
              <a:t>color</a:t>
            </a:r>
            <a:endParaRPr lang="en-IN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57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r:hover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change the appearance of the row when the user hovers the mouse over it, we can use the </a:t>
            </a:r>
            <a:r>
              <a:rPr lang="en-US" dirty="0" err="1" smtClean="0"/>
              <a:t>pseudoclass</a:t>
            </a:r>
            <a:r>
              <a:rPr lang="en-US" dirty="0" smtClean="0"/>
              <a:t> hover.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00B050"/>
                </a:solidFill>
              </a:rPr>
              <a:t>t</a:t>
            </a:r>
            <a:r>
              <a:rPr lang="en-US" b="1" i="1" dirty="0" err="1" smtClean="0">
                <a:solidFill>
                  <a:srgbClr val="00B050"/>
                </a:solidFill>
              </a:rPr>
              <a:t>r:hover</a:t>
            </a: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/* </a:t>
            </a:r>
            <a:r>
              <a:rPr lang="en-US" b="1" i="1" dirty="0" err="1" smtClean="0">
                <a:solidFill>
                  <a:srgbClr val="00B050"/>
                </a:solidFill>
              </a:rPr>
              <a:t>css</a:t>
            </a:r>
            <a:r>
              <a:rPr lang="en-US" b="1" i="1" dirty="0" smtClean="0">
                <a:solidFill>
                  <a:srgbClr val="00B050"/>
                </a:solidFill>
              </a:rPr>
              <a:t> rules */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}</a:t>
            </a:r>
            <a:endParaRPr lang="en-IN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92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Designing </a:t>
            </a:r>
            <a:r>
              <a:rPr lang="en-US" sz="2400" b="1" dirty="0" smtClean="0">
                <a:solidFill>
                  <a:srgbClr val="0070C0"/>
                </a:solidFill>
              </a:rPr>
              <a:t>Links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Designing List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Designing Tables</a:t>
            </a: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Link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Links can be styled with any CSS property (e.g. </a:t>
            </a:r>
            <a:r>
              <a:rPr lang="en-IN" dirty="0" err="1"/>
              <a:t>color</a:t>
            </a:r>
            <a:r>
              <a:rPr lang="en-IN" dirty="0"/>
              <a:t>, font-family, background, etc.).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Special </a:t>
            </a:r>
            <a:r>
              <a:rPr lang="en-IN" dirty="0"/>
              <a:t>for links are that they can be styled differently depending on what state they are in.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30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red;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will style all aspects of the link (hover, visited, and active).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style each part separately, </a:t>
            </a:r>
            <a:r>
              <a:rPr lang="en-IN" dirty="0" smtClean="0"/>
              <a:t>we use 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pseudoclasses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7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Pseudoclasses</a:t>
            </a: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There are four basic types of link pseudo-classes </a:t>
            </a:r>
            <a:r>
              <a:rPr lang="en-IN" dirty="0" smtClean="0"/>
              <a:t>we </a:t>
            </a:r>
            <a:r>
              <a:rPr lang="en-IN" dirty="0"/>
              <a:t>can define:</a:t>
            </a:r>
          </a:p>
          <a:p>
            <a:pPr marL="0" indent="0">
              <a:buNone/>
            </a:pPr>
            <a:r>
              <a:rPr lang="en-IN" b="1" u="sng" dirty="0" smtClean="0">
                <a:solidFill>
                  <a:srgbClr val="FF0000"/>
                </a:solidFill>
              </a:rPr>
              <a:t>:link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- this is the default style for the link</a:t>
            </a:r>
          </a:p>
          <a:p>
            <a:pPr marL="0" indent="0">
              <a:buNone/>
            </a:pPr>
            <a:r>
              <a:rPr lang="en-IN" b="1" u="sng" dirty="0" smtClean="0">
                <a:solidFill>
                  <a:srgbClr val="FF0000"/>
                </a:solidFill>
              </a:rPr>
              <a:t>:visited</a:t>
            </a:r>
            <a:r>
              <a:rPr lang="en-IN" dirty="0"/>
              <a:t> - after a link has been clicked</a:t>
            </a:r>
          </a:p>
          <a:p>
            <a:pPr marL="0" indent="0">
              <a:buNone/>
            </a:pPr>
            <a:r>
              <a:rPr lang="en-IN" b="1" u="sng" dirty="0" smtClean="0">
                <a:solidFill>
                  <a:srgbClr val="FF0000"/>
                </a:solidFill>
              </a:rPr>
              <a:t>:hover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- as a mouse is </a:t>
            </a:r>
            <a:r>
              <a:rPr lang="en-IN" dirty="0" smtClean="0"/>
              <a:t>paused </a:t>
            </a:r>
            <a:r>
              <a:rPr lang="en-IN" dirty="0"/>
              <a:t>over a link (pre-click)</a:t>
            </a:r>
          </a:p>
          <a:p>
            <a:pPr marL="0" indent="0">
              <a:buNone/>
            </a:pPr>
            <a:r>
              <a:rPr lang="en-IN" b="1" u="sng" dirty="0" smtClean="0">
                <a:solidFill>
                  <a:srgbClr val="FF0000"/>
                </a:solidFill>
              </a:rPr>
              <a:t>:active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/>
              <a:t>- right as the link is being clicked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74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 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Pseudoclasses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/>
              <a:t>To define a link pseudo-class, </a:t>
            </a:r>
            <a:r>
              <a:rPr lang="en-IN" dirty="0" smtClean="0"/>
              <a:t>we use </a:t>
            </a:r>
            <a:r>
              <a:rPr lang="en-IN" dirty="0"/>
              <a:t>it with the a tag in </a:t>
            </a:r>
            <a:r>
              <a:rPr lang="en-IN" dirty="0" smtClean="0"/>
              <a:t>our</a:t>
            </a:r>
            <a:r>
              <a:rPr lang="en-IN" dirty="0"/>
              <a:t> </a:t>
            </a:r>
            <a:r>
              <a:rPr lang="en-IN" u="sng" dirty="0" smtClean="0"/>
              <a:t>CSS Selector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dirty="0" smtClean="0"/>
              <a:t>So</a:t>
            </a:r>
            <a:r>
              <a:rPr lang="en-IN" dirty="0"/>
              <a:t>, to change the visited </a:t>
            </a:r>
            <a:r>
              <a:rPr lang="en-IN" dirty="0" err="1"/>
              <a:t>color</a:t>
            </a:r>
            <a:r>
              <a:rPr lang="en-IN" dirty="0"/>
              <a:t> of all </a:t>
            </a:r>
            <a:r>
              <a:rPr lang="en-IN" dirty="0" smtClean="0"/>
              <a:t>our </a:t>
            </a:r>
            <a:r>
              <a:rPr lang="en-IN" dirty="0"/>
              <a:t>links to grey, </a:t>
            </a:r>
            <a:r>
              <a:rPr lang="en-IN" dirty="0" smtClean="0"/>
              <a:t>we write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a:visited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grey;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642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Lists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Lists are very helpful in conveying a set of either numbered or bulleted </a:t>
            </a:r>
            <a:r>
              <a:rPr lang="en-IN" dirty="0" smtClean="0"/>
              <a:t>points.</a:t>
            </a:r>
          </a:p>
          <a:p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following </a:t>
            </a:r>
            <a:r>
              <a:rPr lang="en-IN" dirty="0" smtClean="0"/>
              <a:t>four </a:t>
            </a:r>
            <a:r>
              <a:rPr lang="en-IN" dirty="0"/>
              <a:t>CSS properties which can be used to control lists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list-style-type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list-style-position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list-style-image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list-style 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76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ist-style-type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</a:t>
            </a:r>
            <a:r>
              <a:rPr lang="en-IN" dirty="0"/>
              <a:t> property allows </a:t>
            </a:r>
            <a:r>
              <a:rPr lang="en-IN" dirty="0" smtClean="0"/>
              <a:t>us </a:t>
            </a:r>
            <a:r>
              <a:rPr lang="en-IN" dirty="0"/>
              <a:t>to control the shape or style of </a:t>
            </a:r>
            <a:r>
              <a:rPr lang="en-IN" dirty="0" smtClean="0"/>
              <a:t>marker in the list.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unordered lists possible values are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isc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ircle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endParaRPr lang="en-I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0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ist-style-type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For ordered lists possible values are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7038560"/>
              </p:ext>
            </p:extLst>
          </p:nvPr>
        </p:nvGraphicFramePr>
        <p:xfrm>
          <a:off x="142843" y="2071678"/>
          <a:ext cx="8858313" cy="4643471"/>
        </p:xfrm>
        <a:graphic>
          <a:graphicData uri="http://schemas.openxmlformats.org/drawingml/2006/table">
            <a:tbl>
              <a:tblPr/>
              <a:tblGrid>
                <a:gridCol w="2952771"/>
                <a:gridCol w="2952771"/>
                <a:gridCol w="2952771"/>
              </a:tblGrid>
              <a:tr h="4261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61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Number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1,2,3,4,5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61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decimal-leading-zero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0 before the number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01, 02, 03, 04, 05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8901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lower-alpha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Lowercase alphanumeric characters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>
                          <a:solidFill>
                            <a:srgbClr val="00B050"/>
                          </a:solidFill>
                          <a:effectLst/>
                        </a:rPr>
                        <a:t>a, b, c, d, 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8901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upper-alpha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Uppercase alphanumeric characters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>
                          <a:solidFill>
                            <a:srgbClr val="00B050"/>
                          </a:solidFill>
                          <a:effectLst/>
                        </a:rPr>
                        <a:t>A, B, C, D, 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3544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lower-roman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effectLst/>
                        </a:rPr>
                        <a:t>Lowercase Roman numerals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b="1">
                          <a:solidFill>
                            <a:srgbClr val="00B050"/>
                          </a:solidFill>
                          <a:effectLst/>
                        </a:rPr>
                        <a:t>i, ii, iii, iv, v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3544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upper-roman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Uppercase Roman numerals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b="1" dirty="0">
                          <a:solidFill>
                            <a:srgbClr val="00B050"/>
                          </a:solidFill>
                          <a:effectLst/>
                        </a:rPr>
                        <a:t>I, II, III, IV, V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9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7286</TotalTime>
  <Words>848</Words>
  <Application>Microsoft Office PowerPoint</Application>
  <PresentationFormat>On-screen Show (4:3)</PresentationFormat>
  <Paragraphs>239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Styling Link</vt:lpstr>
      <vt:lpstr>An Example</vt:lpstr>
      <vt:lpstr>Link Pseudoclasses</vt:lpstr>
      <vt:lpstr>Creating  Pseudoclasses</vt:lpstr>
      <vt:lpstr>Styling Lists</vt:lpstr>
      <vt:lpstr>list-style-type</vt:lpstr>
      <vt:lpstr>list-style-type</vt:lpstr>
      <vt:lpstr>list-style-position</vt:lpstr>
      <vt:lpstr>list-style-image</vt:lpstr>
      <vt:lpstr>list-style</vt:lpstr>
      <vt:lpstr>An Example</vt:lpstr>
      <vt:lpstr>Styling Tables</vt:lpstr>
      <vt:lpstr>Styling Border</vt:lpstr>
      <vt:lpstr>border-style</vt:lpstr>
      <vt:lpstr>border-width</vt:lpstr>
      <vt:lpstr>border-color</vt:lpstr>
      <vt:lpstr>Individual borders</vt:lpstr>
      <vt:lpstr>border-style shorthand</vt:lpstr>
      <vt:lpstr>border-style shorthand</vt:lpstr>
      <vt:lpstr>border shorthand</vt:lpstr>
      <vt:lpstr>Collapsing  Border</vt:lpstr>
      <vt:lpstr>width and height</vt:lpstr>
      <vt:lpstr>Aligning table text</vt:lpstr>
      <vt:lpstr>Padding </vt:lpstr>
      <vt:lpstr>Colors in table</vt:lpstr>
      <vt:lpstr>The tr:hover attribute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588</cp:revision>
  <dcterms:created xsi:type="dcterms:W3CDTF">2016-02-04T12:02:26Z</dcterms:created>
  <dcterms:modified xsi:type="dcterms:W3CDTF">2019-10-17T12:13:27Z</dcterms:modified>
</cp:coreProperties>
</file>