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301" r:id="rId4"/>
    <p:sldId id="258" r:id="rId5"/>
    <p:sldId id="300" r:id="rId6"/>
    <p:sldId id="259" r:id="rId7"/>
    <p:sldId id="279" r:id="rId8"/>
    <p:sldId id="280" r:id="rId9"/>
    <p:sldId id="260" r:id="rId10"/>
    <p:sldId id="261" r:id="rId11"/>
    <p:sldId id="276" r:id="rId12"/>
    <p:sldId id="302" r:id="rId13"/>
    <p:sldId id="303" r:id="rId14"/>
    <p:sldId id="264" r:id="rId15"/>
    <p:sldId id="281" r:id="rId16"/>
    <p:sldId id="282" r:id="rId17"/>
    <p:sldId id="283" r:id="rId18"/>
    <p:sldId id="284" r:id="rId19"/>
    <p:sldId id="285" r:id="rId20"/>
    <p:sldId id="286" r:id="rId21"/>
    <p:sldId id="287" r:id="rId22"/>
    <p:sldId id="288" r:id="rId23"/>
    <p:sldId id="289" r:id="rId24"/>
    <p:sldId id="290" r:id="rId25"/>
    <p:sldId id="292" r:id="rId26"/>
    <p:sldId id="291" r:id="rId27"/>
    <p:sldId id="293" r:id="rId28"/>
    <p:sldId id="294" r:id="rId29"/>
    <p:sldId id="295" r:id="rId30"/>
    <p:sldId id="304" r:id="rId31"/>
    <p:sldId id="296" r:id="rId32"/>
    <p:sldId id="297" r:id="rId33"/>
    <p:sldId id="298" r:id="rId34"/>
    <p:sldId id="306" r:id="rId35"/>
    <p:sldId id="307" r:id="rId36"/>
    <p:sldId id="308" r:id="rId37"/>
    <p:sldId id="268" r:id="rId38"/>
    <p:sldId id="265" r:id="rId39"/>
    <p:sldId id="299" r:id="rId40"/>
    <p:sldId id="271" r:id="rId41"/>
    <p:sldId id="30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1" autoAdjust="0"/>
    <p:restoredTop sz="94660"/>
  </p:normalViewPr>
  <p:slideViewPr>
    <p:cSldViewPr>
      <p:cViewPr>
        <p:scale>
          <a:sx n="76" d="100"/>
          <a:sy n="76" d="100"/>
        </p:scale>
        <p:origin x="-1206"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15-01-2016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5D43F23-A588-4969-966A-E9DF4EC0B4F5}"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ftr" sz="quarter" idx="4"/>
          </p:nvPr>
        </p:nvSpPr>
        <p:spPr>
          <a:noFill/>
        </p:spPr>
        <p:txBody>
          <a:bodyPr/>
          <a:lstStyle/>
          <a:p>
            <a:r>
              <a:rPr lang="en-US"/>
              <a:t>© Accenture 2005</a:t>
            </a:r>
          </a:p>
          <a:p>
            <a:r>
              <a:rPr lang="en-US"/>
              <a:t>Course Code  #Z16325</a:t>
            </a:r>
          </a:p>
        </p:txBody>
      </p:sp>
      <p:sp>
        <p:nvSpPr>
          <p:cNvPr id="27651" name="Rectangle 9"/>
          <p:cNvSpPr>
            <a:spLocks noGrp="1" noChangeArrowheads="1"/>
          </p:cNvSpPr>
          <p:nvPr>
            <p:ph type="sldNum" sz="quarter" idx="5"/>
          </p:nvPr>
        </p:nvSpPr>
        <p:spPr>
          <a:noFill/>
        </p:spPr>
        <p:txBody>
          <a:bodyPr/>
          <a:lstStyle/>
          <a:p>
            <a:r>
              <a:rPr lang="en-US"/>
              <a:t>                         </a:t>
            </a:r>
            <a:fld id="{4829BC7E-7816-4370-8874-1A46E4AFF598}" type="slidenum">
              <a:rPr lang="en-US"/>
              <a:pPr/>
              <a:t>19</a:t>
            </a:fld>
            <a:endParaRPr lang="en-US"/>
          </a:p>
        </p:txBody>
      </p:sp>
      <p:sp>
        <p:nvSpPr>
          <p:cNvPr id="27652" name="Rectangle 10"/>
          <p:cNvSpPr>
            <a:spLocks noGrp="1" noChangeArrowheads="1"/>
          </p:cNvSpPr>
          <p:nvPr>
            <p:ph type="hdr" sz="quarter"/>
          </p:nvPr>
        </p:nvSpPr>
        <p:spPr>
          <a:noFill/>
        </p:spPr>
        <p:txBody>
          <a:bodyPr/>
          <a:lstStyle/>
          <a:p>
            <a:r>
              <a:rPr lang="en-US"/>
              <a:t>ATS Application Programming: Java Programming</a:t>
            </a:r>
          </a:p>
        </p:txBody>
      </p:sp>
      <p:sp>
        <p:nvSpPr>
          <p:cNvPr id="27653" name="Rectangle 11"/>
          <p:cNvSpPr>
            <a:spLocks noGrp="1" noChangeArrowheads="1"/>
          </p:cNvSpPr>
          <p:nvPr>
            <p:ph type="dt" sz="quarter" idx="1"/>
          </p:nvPr>
        </p:nvSpPr>
        <p:spPr>
          <a:noFill/>
        </p:spPr>
        <p:txBody>
          <a:bodyPr/>
          <a:lstStyle/>
          <a:p>
            <a:r>
              <a:rPr lang="en-US"/>
              <a:t>2.1 Introduction to Java Technology</a:t>
            </a:r>
          </a:p>
        </p:txBody>
      </p:sp>
      <p:sp>
        <p:nvSpPr>
          <p:cNvPr id="27654" name="Rectangle 2"/>
          <p:cNvSpPr>
            <a:spLocks noGrp="1" noRot="1" noChangeAspect="1" noChangeArrowheads="1" noTextEdit="1"/>
          </p:cNvSpPr>
          <p:nvPr>
            <p:ph type="sldImg"/>
          </p:nvPr>
        </p:nvSpPr>
        <p:spPr>
          <a:xfrm>
            <a:off x="1143000" y="685800"/>
            <a:ext cx="4572000" cy="3429000"/>
          </a:xfrm>
          <a:ln/>
        </p:spPr>
      </p:sp>
      <p:sp>
        <p:nvSpPr>
          <p:cNvPr id="27655" name="Rectangle 3"/>
          <p:cNvSpPr>
            <a:spLocks noGrp="1" noChangeArrowheads="1"/>
          </p:cNvSpPr>
          <p:nvPr>
            <p:ph type="body" idx="1"/>
          </p:nvPr>
        </p:nvSpPr>
        <p:spPr>
          <a:xfrm>
            <a:off x="685800" y="4343400"/>
            <a:ext cx="5486400" cy="4419600"/>
          </a:xfrm>
          <a:noFill/>
          <a:ln/>
        </p:spPr>
        <p:txBody>
          <a:bodyPr/>
          <a:lstStyle/>
          <a:p>
            <a:pPr eaLnBrk="1" hangingPunct="1">
              <a:lnSpc>
                <a:spcPct val="90000"/>
              </a:lnSpc>
            </a:pPr>
            <a:r>
              <a:rPr lang="en-US" b="1" smtClean="0"/>
              <a:t>Java is Portable</a:t>
            </a:r>
          </a:p>
          <a:p>
            <a:pPr eaLnBrk="1" hangingPunct="1">
              <a:lnSpc>
                <a:spcPct val="90000"/>
              </a:lnSpc>
            </a:pPr>
            <a:endParaRPr lang="en-US" smtClean="0"/>
          </a:p>
          <a:p>
            <a:pPr eaLnBrk="1" hangingPunct="1">
              <a:lnSpc>
                <a:spcPct val="90000"/>
              </a:lnSpc>
            </a:pPr>
            <a:r>
              <a:rPr lang="en-US" smtClean="0"/>
              <a:t>In the past, portability was not as much of a concern as it has become today.  Most applications were fairly static in the sense that they were deployed on a consistent platform and did not require a lot of changes and tinkering to keep them running.  However, in modern systems it is not at all uncommon for many components to be distributed across various hardware, operating systems, and networks.  This heterogeneousness would pose great problems for many languages, but not Java!</a:t>
            </a:r>
          </a:p>
          <a:p>
            <a:pPr eaLnBrk="1" hangingPunct="1">
              <a:lnSpc>
                <a:spcPct val="90000"/>
              </a:lnSpc>
            </a:pPr>
            <a:endParaRPr lang="en-US" smtClean="0"/>
          </a:p>
          <a:p>
            <a:pPr eaLnBrk="1" hangingPunct="1">
              <a:lnSpc>
                <a:spcPct val="90000"/>
              </a:lnSpc>
            </a:pPr>
            <a:r>
              <a:rPr lang="en-US" smtClean="0"/>
              <a:t>Java applications can run practically anywhere.  This makes Java quite revolutionary.  Essentially anything that has some kind of processor can be Java-enabled, from mainframes to personal computers to telephones and beyond.  Java programs are flexible enough to be local applications, web-based applets, server-side applications, and embedded software.  The application code does not usually have to be changed to run on these different devices either.  This means you can truly write the code once and run it anywhere you wish.</a:t>
            </a:r>
          </a:p>
          <a:p>
            <a:pPr eaLnBrk="1" hangingPunct="1">
              <a:lnSpc>
                <a:spcPct val="90000"/>
              </a:lnSpc>
            </a:pPr>
            <a:endParaRPr lang="en-US" smtClean="0"/>
          </a:p>
          <a:p>
            <a:pPr eaLnBrk="1" hangingPunct="1">
              <a:lnSpc>
                <a:spcPct val="90000"/>
              </a:lnSpc>
            </a:pPr>
            <a:r>
              <a:rPr lang="en-US" smtClean="0"/>
              <a:t>The key to this portability is the interpreted nature of the language.  Since code does not have to be compiled to specific platforms, your Java program can be anywhere a JVM exists.  The world does not run on one type of platform alone and new platforms are constantly being introduced.  By being portable, java programs written today can still be viable tomorrow.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15-01-2016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15-01-2016</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15-01-2016</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15-01-2016</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20000"/>
          </a:bodyPr>
          <a:lstStyle/>
          <a:p>
            <a:r>
              <a:rPr lang="en-US" sz="4400" dirty="0" smtClean="0"/>
              <a:t>JAVA SE</a:t>
            </a:r>
          </a:p>
          <a:p>
            <a:r>
              <a:rPr lang="en-US" sz="4400" dirty="0" smtClean="0"/>
              <a:t>(Core java)</a:t>
            </a:r>
          </a:p>
          <a:p>
            <a:r>
              <a:rPr lang="en-US" sz="4400" dirty="0" smtClean="0">
                <a:solidFill>
                  <a:srgbClr val="FF0000"/>
                </a:solidFill>
              </a:rPr>
              <a:t>Lecture 1</a:t>
            </a:r>
          </a:p>
        </p:txBody>
      </p:sp>
      <p:pic>
        <p:nvPicPr>
          <p:cNvPr id="1026" name="Picture 2"/>
          <p:cNvPicPr>
            <a:picLocks noChangeAspect="1" noChangeArrowheads="1"/>
          </p:cNvPicPr>
          <p:nvPr/>
        </p:nvPicPr>
        <p:blipFill>
          <a:blip r:embed="rId2" cstate="print"/>
          <a:srcRect/>
          <a:stretch>
            <a:fillRect/>
          </a:stretch>
        </p:blipFill>
        <p:spPr bwMode="auto">
          <a:xfrm>
            <a:off x="7308304" y="167655"/>
            <a:ext cx="1495425" cy="218122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472481" y="5517232"/>
            <a:ext cx="3096344" cy="923330"/>
          </a:xfrm>
          <a:prstGeom prst="rect">
            <a:avLst/>
          </a:prstGeom>
          <a:noFill/>
        </p:spPr>
        <p:txBody>
          <a:bodyPr wrap="square" rtlCol="0">
            <a:spAutoFit/>
          </a:bodyPr>
          <a:lstStyle/>
          <a:p>
            <a:r>
              <a:rPr lang="en-US" b="1" dirty="0" smtClean="0">
                <a:solidFill>
                  <a:schemeClr val="tx2">
                    <a:lumMod val="75000"/>
                  </a:schemeClr>
                </a:solidFill>
              </a:rPr>
              <a:t>Mr. </a:t>
            </a:r>
            <a:r>
              <a:rPr lang="en-US" b="1" dirty="0" err="1" smtClean="0">
                <a:solidFill>
                  <a:schemeClr val="tx2">
                    <a:lumMod val="75000"/>
                  </a:schemeClr>
                </a:solidFill>
              </a:rPr>
              <a:t>Sachin</a:t>
            </a:r>
            <a:r>
              <a:rPr lang="en-US" b="1" dirty="0">
                <a:solidFill>
                  <a:schemeClr val="tx2">
                    <a:lumMod val="75000"/>
                  </a:schemeClr>
                </a:solidFill>
              </a:rPr>
              <a:t> </a:t>
            </a:r>
            <a:r>
              <a:rPr lang="en-US" b="1" dirty="0" err="1" smtClean="0">
                <a:solidFill>
                  <a:schemeClr val="tx2">
                    <a:lumMod val="75000"/>
                  </a:schemeClr>
                </a:solidFill>
              </a:rPr>
              <a:t>Kapoor</a:t>
            </a:r>
            <a:endParaRPr lang="en-US" b="1" dirty="0" smtClean="0">
              <a:solidFill>
                <a:schemeClr val="tx2">
                  <a:lumMod val="75000"/>
                </a:schemeClr>
              </a:solidFill>
            </a:endParaRPr>
          </a:p>
          <a:p>
            <a:r>
              <a:rPr lang="en-US" b="1" dirty="0" smtClean="0">
                <a:solidFill>
                  <a:schemeClr val="tx2">
                    <a:lumMod val="75000"/>
                  </a:schemeClr>
                </a:solidFill>
              </a:rPr>
              <a:t>            (CEO)</a:t>
            </a:r>
          </a:p>
          <a:p>
            <a:r>
              <a:rPr lang="en-US" b="1" dirty="0" smtClean="0">
                <a:solidFill>
                  <a:schemeClr val="tx2">
                    <a:lumMod val="75000"/>
                  </a:schemeClr>
                </a:solidFill>
              </a:rPr>
              <a:t>+919826086245</a:t>
            </a:r>
            <a:endParaRPr lang="en-IN"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2690"/>
            <a:ext cx="7467600" cy="808038"/>
          </a:xfrm>
        </p:spPr>
        <p:txBody>
          <a:bodyPr/>
          <a:lstStyle/>
          <a:p>
            <a:r>
              <a:rPr lang="en-US" sz="3200" b="1" dirty="0" smtClean="0"/>
              <a:t>Program Execution in JAVA</a:t>
            </a:r>
            <a:endParaRPr lang="en-IN" sz="3200" dirty="0"/>
          </a:p>
        </p:txBody>
      </p:sp>
      <p:sp>
        <p:nvSpPr>
          <p:cNvPr id="5" name="Rectangle 4"/>
          <p:cNvSpPr/>
          <p:nvPr/>
        </p:nvSpPr>
        <p:spPr>
          <a:xfrm>
            <a:off x="395536" y="1556792"/>
            <a:ext cx="1635369" cy="745588"/>
          </a:xfrm>
          <a:prstGeom prst="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Source Code</a:t>
            </a:r>
            <a:endParaRPr lang="en-IN" sz="2000" dirty="0">
              <a:solidFill>
                <a:schemeClr val="tx1"/>
              </a:solidFill>
            </a:endParaRPr>
          </a:p>
        </p:txBody>
      </p:sp>
      <p:sp>
        <p:nvSpPr>
          <p:cNvPr id="6" name="Rectangle 5"/>
          <p:cNvSpPr/>
          <p:nvPr/>
        </p:nvSpPr>
        <p:spPr>
          <a:xfrm>
            <a:off x="323528" y="4221088"/>
            <a:ext cx="1635369" cy="745588"/>
          </a:xfrm>
          <a:prstGeom prst="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Byte Code</a:t>
            </a:r>
            <a:endParaRPr lang="en-IN" sz="2000" dirty="0">
              <a:solidFill>
                <a:schemeClr val="tx1"/>
              </a:solidFill>
            </a:endParaRPr>
          </a:p>
        </p:txBody>
      </p:sp>
      <p:sp>
        <p:nvSpPr>
          <p:cNvPr id="9" name="Oval 8"/>
          <p:cNvSpPr/>
          <p:nvPr/>
        </p:nvSpPr>
        <p:spPr>
          <a:xfrm>
            <a:off x="251520" y="2780928"/>
            <a:ext cx="1828800" cy="990600"/>
          </a:xfrm>
          <a:prstGeom prst="ellipse">
            <a:avLst/>
          </a:prstGeom>
          <a:solidFill>
            <a:schemeClr val="accent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Compiler</a:t>
            </a:r>
            <a:endParaRPr lang="en-IN" sz="2000" dirty="0">
              <a:solidFill>
                <a:schemeClr val="tx1"/>
              </a:solidFill>
            </a:endParaRPr>
          </a:p>
        </p:txBody>
      </p:sp>
      <p:sp>
        <p:nvSpPr>
          <p:cNvPr id="10" name="Down Arrow 9"/>
          <p:cNvSpPr/>
          <p:nvPr/>
        </p:nvSpPr>
        <p:spPr>
          <a:xfrm>
            <a:off x="1043608" y="2348880"/>
            <a:ext cx="189913" cy="436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1043608" y="3789040"/>
            <a:ext cx="189913" cy="436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123728" y="4509120"/>
            <a:ext cx="1994096" cy="2160240"/>
          </a:xfrm>
          <a:prstGeom prst="rect">
            <a:avLst/>
          </a:prstGeom>
          <a:solidFill>
            <a:schemeClr val="accent6">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endParaRPr>
          </a:p>
        </p:txBody>
      </p:sp>
      <p:sp>
        <p:nvSpPr>
          <p:cNvPr id="13" name="Rectangle 12"/>
          <p:cNvSpPr/>
          <p:nvPr/>
        </p:nvSpPr>
        <p:spPr>
          <a:xfrm>
            <a:off x="4427984" y="4509120"/>
            <a:ext cx="2025747" cy="2160240"/>
          </a:xfrm>
          <a:prstGeom prst="rect">
            <a:avLst/>
          </a:prstGeom>
          <a:solidFill>
            <a:schemeClr val="accent6">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 name="Rectangle 13"/>
          <p:cNvSpPr/>
          <p:nvPr/>
        </p:nvSpPr>
        <p:spPr>
          <a:xfrm>
            <a:off x="6732240" y="4509120"/>
            <a:ext cx="1906172" cy="2160240"/>
          </a:xfrm>
          <a:prstGeom prst="rect">
            <a:avLst/>
          </a:prstGeom>
          <a:solidFill>
            <a:schemeClr val="accent6">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22" name="TextBox 21"/>
          <p:cNvSpPr txBox="1"/>
          <p:nvPr/>
        </p:nvSpPr>
        <p:spPr>
          <a:xfrm>
            <a:off x="2627784" y="4509120"/>
            <a:ext cx="1152128" cy="584775"/>
          </a:xfrm>
          <a:prstGeom prst="rect">
            <a:avLst/>
          </a:prstGeom>
          <a:noFill/>
        </p:spPr>
        <p:txBody>
          <a:bodyPr wrap="square" rtlCol="0">
            <a:spAutoFit/>
          </a:bodyPr>
          <a:lstStyle/>
          <a:p>
            <a:r>
              <a:rPr lang="en-US" sz="3200" dirty="0" smtClean="0"/>
              <a:t>JVM</a:t>
            </a:r>
            <a:endParaRPr lang="en-IN" sz="3200" dirty="0"/>
          </a:p>
        </p:txBody>
      </p:sp>
      <p:sp>
        <p:nvSpPr>
          <p:cNvPr id="24" name="TextBox 23"/>
          <p:cNvSpPr txBox="1"/>
          <p:nvPr/>
        </p:nvSpPr>
        <p:spPr>
          <a:xfrm>
            <a:off x="4932040" y="4581128"/>
            <a:ext cx="1069144" cy="584775"/>
          </a:xfrm>
          <a:prstGeom prst="rect">
            <a:avLst/>
          </a:prstGeom>
          <a:noFill/>
        </p:spPr>
        <p:txBody>
          <a:bodyPr wrap="square" rtlCol="0">
            <a:spAutoFit/>
          </a:bodyPr>
          <a:lstStyle/>
          <a:p>
            <a:r>
              <a:rPr lang="en-US" sz="3200" dirty="0" smtClean="0"/>
              <a:t>JVM</a:t>
            </a:r>
            <a:endParaRPr lang="en-IN" sz="3200" dirty="0"/>
          </a:p>
        </p:txBody>
      </p:sp>
      <p:sp>
        <p:nvSpPr>
          <p:cNvPr id="26" name="TextBox 25"/>
          <p:cNvSpPr txBox="1"/>
          <p:nvPr/>
        </p:nvSpPr>
        <p:spPr>
          <a:xfrm>
            <a:off x="7236296" y="4581128"/>
            <a:ext cx="1005403" cy="584775"/>
          </a:xfrm>
          <a:prstGeom prst="rect">
            <a:avLst/>
          </a:prstGeom>
          <a:noFill/>
        </p:spPr>
        <p:txBody>
          <a:bodyPr wrap="none" rtlCol="0">
            <a:spAutoFit/>
          </a:bodyPr>
          <a:lstStyle/>
          <a:p>
            <a:r>
              <a:rPr lang="en-US" sz="3200" dirty="0" smtClean="0"/>
              <a:t>JVM</a:t>
            </a:r>
          </a:p>
        </p:txBody>
      </p:sp>
      <p:cxnSp>
        <p:nvCxnSpPr>
          <p:cNvPr id="36" name="Straight Connector 35"/>
          <p:cNvCxnSpPr/>
          <p:nvPr/>
        </p:nvCxnSpPr>
        <p:spPr>
          <a:xfrm>
            <a:off x="1979712" y="4221088"/>
            <a:ext cx="586740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p:nvPr/>
        </p:nvCxnSpPr>
        <p:spPr>
          <a:xfrm>
            <a:off x="3059832" y="4221088"/>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364088" y="4221088"/>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812360" y="4221088"/>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7" name="Picture 2"/>
          <p:cNvPicPr>
            <a:picLocks noChangeAspect="1" noChangeArrowheads="1"/>
          </p:cNvPicPr>
          <p:nvPr/>
        </p:nvPicPr>
        <p:blipFill>
          <a:blip r:embed="rId2" cstate="print"/>
          <a:srcRect/>
          <a:stretch>
            <a:fillRect/>
          </a:stretch>
        </p:blipFill>
        <p:spPr bwMode="auto">
          <a:xfrm>
            <a:off x="7452320" y="188640"/>
            <a:ext cx="1512168" cy="1080119"/>
          </a:xfrm>
          <a:prstGeom prst="rect">
            <a:avLst/>
          </a:prstGeom>
          <a:noFill/>
          <a:ln w="9525">
            <a:noFill/>
            <a:miter lim="800000"/>
            <a:headEnd/>
            <a:tailEnd/>
          </a:ln>
        </p:spPr>
      </p:pic>
      <p:pic>
        <p:nvPicPr>
          <p:cNvPr id="2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computr1"/>
          <p:cNvSpPr>
            <a:spLocks noEditPoints="1" noChangeArrowheads="1"/>
          </p:cNvSpPr>
          <p:nvPr/>
        </p:nvSpPr>
        <p:spPr bwMode="auto">
          <a:xfrm>
            <a:off x="2411760" y="5229200"/>
            <a:ext cx="1352550" cy="1371600"/>
          </a:xfrm>
          <a:custGeom>
            <a:avLst/>
            <a:gdLst>
              <a:gd name="T0" fmla="*/ 771 w 21600"/>
              <a:gd name="T1" fmla="*/ 0 h 21600"/>
              <a:gd name="T2" fmla="*/ 426 w 21600"/>
              <a:gd name="T3" fmla="*/ 0 h 21600"/>
              <a:gd name="T4" fmla="*/ 81 w 21600"/>
              <a:gd name="T5" fmla="*/ 0 h 21600"/>
              <a:gd name="T6" fmla="*/ 0 w 21600"/>
              <a:gd name="T7" fmla="*/ 616 h 21600"/>
              <a:gd name="T8" fmla="*/ 0 w 21600"/>
              <a:gd name="T9" fmla="*/ 864 h 21600"/>
              <a:gd name="T10" fmla="*/ 426 w 21600"/>
              <a:gd name="T11" fmla="*/ 864 h 21600"/>
              <a:gd name="T12" fmla="*/ 852 w 21600"/>
              <a:gd name="T13" fmla="*/ 864 h 21600"/>
              <a:gd name="T14" fmla="*/ 852 w 21600"/>
              <a:gd name="T15" fmla="*/ 616 h 21600"/>
              <a:gd name="T16" fmla="*/ 771 w 21600"/>
              <a:gd name="T17" fmla="*/ 542 h 21600"/>
              <a:gd name="T18" fmla="*/ 81 w 21600"/>
              <a:gd name="T19" fmla="*/ 542 h 21600"/>
              <a:gd name="T20" fmla="*/ 81 w 21600"/>
              <a:gd name="T21" fmla="*/ 271 h 21600"/>
              <a:gd name="T22" fmla="*/ 771 w 21600"/>
              <a:gd name="T23" fmla="*/ 271 h 21600"/>
              <a:gd name="T24" fmla="*/ 0 w 21600"/>
              <a:gd name="T25" fmla="*/ 740 h 21600"/>
              <a:gd name="T26" fmla="*/ 852 w 21600"/>
              <a:gd name="T27" fmla="*/ 74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18 w 21600"/>
              <a:gd name="T43" fmla="*/ 2550 h 21600"/>
              <a:gd name="T44" fmla="*/ 16758 w 21600"/>
              <a:gd name="T45" fmla="*/ 1115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2"/>
          </a:solidFill>
          <a:ln w="9525">
            <a:solidFill>
              <a:srgbClr val="000000"/>
            </a:solidFill>
            <a:miter lim="800000"/>
            <a:headEnd/>
            <a:tailEnd/>
          </a:ln>
        </p:spPr>
        <p:txBody>
          <a:bodyPr/>
          <a:lstStyle/>
          <a:p>
            <a:endParaRPr lang="en-IN"/>
          </a:p>
        </p:txBody>
      </p:sp>
      <p:sp>
        <p:nvSpPr>
          <p:cNvPr id="30" name="Rectangle 29"/>
          <p:cNvSpPr/>
          <p:nvPr/>
        </p:nvSpPr>
        <p:spPr>
          <a:xfrm>
            <a:off x="2555776" y="5301208"/>
            <a:ext cx="1080120"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Windows</a:t>
            </a:r>
            <a:endParaRPr lang="en-IN" sz="1600" dirty="0"/>
          </a:p>
        </p:txBody>
      </p:sp>
      <p:sp>
        <p:nvSpPr>
          <p:cNvPr id="31" name="computr3"/>
          <p:cNvSpPr>
            <a:spLocks noEditPoints="1" noChangeArrowheads="1"/>
          </p:cNvSpPr>
          <p:nvPr/>
        </p:nvSpPr>
        <p:spPr bwMode="auto">
          <a:xfrm>
            <a:off x="4499992" y="5301208"/>
            <a:ext cx="1905000" cy="1296144"/>
          </a:xfrm>
          <a:custGeom>
            <a:avLst/>
            <a:gdLst>
              <a:gd name="T0" fmla="*/ 0 w 21600"/>
              <a:gd name="T1" fmla="*/ 408 h 21600"/>
              <a:gd name="T2" fmla="*/ 600 w 21600"/>
              <a:gd name="T3" fmla="*/ 0 h 21600"/>
              <a:gd name="T4" fmla="*/ 600 w 21600"/>
              <a:gd name="T5" fmla="*/ 816 h 21600"/>
              <a:gd name="T6" fmla="*/ 1008 w 21600"/>
              <a:gd name="T7" fmla="*/ 408 h 21600"/>
              <a:gd name="T8" fmla="*/ 0 60000 65536"/>
              <a:gd name="T9" fmla="*/ 0 60000 65536"/>
              <a:gd name="T10" fmla="*/ 0 60000 65536"/>
              <a:gd name="T11" fmla="*/ 0 60000 65536"/>
              <a:gd name="T12" fmla="*/ 7812 w 21600"/>
              <a:gd name="T13" fmla="*/ 2594 h 21600"/>
              <a:gd name="T14" fmla="*/ 16362 w 21600"/>
              <a:gd name="T15" fmla="*/ 11753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2"/>
          </a:solidFill>
          <a:ln w="9525">
            <a:solidFill>
              <a:srgbClr val="000000"/>
            </a:solidFill>
            <a:miter lim="800000"/>
            <a:headEnd/>
            <a:tailEnd/>
          </a:ln>
        </p:spPr>
        <p:txBody>
          <a:bodyPr/>
          <a:lstStyle/>
          <a:p>
            <a:endParaRPr lang="en-IN"/>
          </a:p>
        </p:txBody>
      </p:sp>
      <p:sp>
        <p:nvSpPr>
          <p:cNvPr id="32" name="Rectangle 31"/>
          <p:cNvSpPr/>
          <p:nvPr/>
        </p:nvSpPr>
        <p:spPr>
          <a:xfrm>
            <a:off x="5004048" y="5373216"/>
            <a:ext cx="1080120"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Ubuntu</a:t>
            </a:r>
            <a:endParaRPr lang="en-IN" dirty="0"/>
          </a:p>
        </p:txBody>
      </p:sp>
      <p:sp>
        <p:nvSpPr>
          <p:cNvPr id="33" name="computr2"/>
          <p:cNvSpPr>
            <a:spLocks noEditPoints="1" noChangeArrowheads="1"/>
          </p:cNvSpPr>
          <p:nvPr/>
        </p:nvSpPr>
        <p:spPr bwMode="auto">
          <a:xfrm>
            <a:off x="6804248" y="5085184"/>
            <a:ext cx="1828800" cy="1524000"/>
          </a:xfrm>
          <a:custGeom>
            <a:avLst/>
            <a:gdLst>
              <a:gd name="T0" fmla="*/ 576 w 21600"/>
              <a:gd name="T1" fmla="*/ 0 h 21600"/>
              <a:gd name="T2" fmla="*/ 576 w 21600"/>
              <a:gd name="T3" fmla="*/ 960 h 21600"/>
              <a:gd name="T4" fmla="*/ 924 w 21600"/>
              <a:gd name="T5" fmla="*/ 0 h 21600"/>
              <a:gd name="T6" fmla="*/ 228 w 21600"/>
              <a:gd name="T7" fmla="*/ 0 h 21600"/>
              <a:gd name="T8" fmla="*/ 228 w 21600"/>
              <a:gd name="T9" fmla="*/ 517 h 21600"/>
              <a:gd name="T10" fmla="*/ 924 w 21600"/>
              <a:gd name="T11" fmla="*/ 517 h 21600"/>
              <a:gd name="T12" fmla="*/ 228 w 21600"/>
              <a:gd name="T13" fmla="*/ 258 h 21600"/>
              <a:gd name="T14" fmla="*/ 924 w 21600"/>
              <a:gd name="T15" fmla="*/ 258 h 21600"/>
              <a:gd name="T16" fmla="*/ 1004 w 21600"/>
              <a:gd name="T17" fmla="*/ 702 h 21600"/>
              <a:gd name="T18" fmla="*/ 148 w 21600"/>
              <a:gd name="T19" fmla="*/ 70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8 w 21600"/>
              <a:gd name="T31" fmla="*/ 1913 h 21600"/>
              <a:gd name="T32" fmla="*/ 15563 w 21600"/>
              <a:gd name="T33" fmla="*/ 9743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2"/>
          </a:solidFill>
          <a:ln w="9525">
            <a:solidFill>
              <a:srgbClr val="000000"/>
            </a:solidFill>
            <a:miter lim="800000"/>
            <a:headEnd/>
            <a:tailEnd/>
          </a:ln>
        </p:spPr>
        <p:txBody>
          <a:bodyPr/>
          <a:lstStyle/>
          <a:p>
            <a:endParaRPr lang="en-IN"/>
          </a:p>
        </p:txBody>
      </p:sp>
      <p:sp>
        <p:nvSpPr>
          <p:cNvPr id="34" name="Rectangle 33"/>
          <p:cNvSpPr/>
          <p:nvPr/>
        </p:nvSpPr>
        <p:spPr>
          <a:xfrm>
            <a:off x="7236296" y="5157192"/>
            <a:ext cx="936104"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MacOS</a:t>
            </a:r>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slide(fromBottom)">
                                      <p:cBhvr>
                                        <p:cTn id="38" dur="500"/>
                                        <p:tgtEl>
                                          <p:spTgt spid="36"/>
                                        </p:tgtEl>
                                      </p:cBhvr>
                                    </p:animEffect>
                                  </p:childTnLst>
                                </p:cTn>
                              </p:par>
                              <p:par>
                                <p:cTn id="39" presetID="12" presetClass="entr" presetSubtype="4"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slide(fromBottom)">
                                      <p:cBhvr>
                                        <p:cTn id="41" dur="500"/>
                                        <p:tgtEl>
                                          <p:spTgt spid="38"/>
                                        </p:tgtEl>
                                      </p:cBhvr>
                                    </p:animEffect>
                                  </p:childTnLst>
                                </p:cTn>
                              </p:par>
                              <p:par>
                                <p:cTn id="42" presetID="12" presetClass="entr" presetSubtype="4"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slide(fromBottom)">
                                      <p:cBhvr>
                                        <p:cTn id="44" dur="500"/>
                                        <p:tgtEl>
                                          <p:spTgt spid="39"/>
                                        </p:tgtEl>
                                      </p:cBhvr>
                                    </p:animEffect>
                                  </p:childTnLst>
                                </p:cTn>
                              </p:par>
                              <p:par>
                                <p:cTn id="45" presetID="12" presetClass="entr" presetSubtype="4"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slide(fromBottom)">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1000"/>
                                        <p:tgtEl>
                                          <p:spTgt spid="28"/>
                                        </p:tgtEl>
                                      </p:cBhvr>
                                    </p:animEffect>
                                    <p:anim calcmode="lin" valueType="num">
                                      <p:cBhvr>
                                        <p:cTn id="63" dur="1000" fill="hold"/>
                                        <p:tgtEl>
                                          <p:spTgt spid="28"/>
                                        </p:tgtEl>
                                        <p:attrNameLst>
                                          <p:attrName>ppt_x</p:attrName>
                                        </p:attrNameLst>
                                      </p:cBhvr>
                                      <p:tavLst>
                                        <p:tav tm="0">
                                          <p:val>
                                            <p:strVal val="#ppt_x"/>
                                          </p:val>
                                        </p:tav>
                                        <p:tav tm="100000">
                                          <p:val>
                                            <p:strVal val="#ppt_x"/>
                                          </p:val>
                                        </p:tav>
                                      </p:tavLst>
                                    </p:anim>
                                    <p:anim calcmode="lin" valueType="num">
                                      <p:cBhvr>
                                        <p:cTn id="64" dur="1000" fill="hold"/>
                                        <p:tgtEl>
                                          <p:spTgt spid="28"/>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1000"/>
                                        <p:tgtEl>
                                          <p:spTgt spid="13"/>
                                        </p:tgtEl>
                                      </p:cBhvr>
                                    </p:animEffect>
                                    <p:anim calcmode="lin" valueType="num">
                                      <p:cBhvr>
                                        <p:cTn id="75" dur="1000" fill="hold"/>
                                        <p:tgtEl>
                                          <p:spTgt spid="13"/>
                                        </p:tgtEl>
                                        <p:attrNameLst>
                                          <p:attrName>ppt_x</p:attrName>
                                        </p:attrNameLst>
                                      </p:cBhvr>
                                      <p:tavLst>
                                        <p:tav tm="0">
                                          <p:val>
                                            <p:strVal val="#ppt_x"/>
                                          </p:val>
                                        </p:tav>
                                        <p:tav tm="100000">
                                          <p:val>
                                            <p:strVal val="#ppt_x"/>
                                          </p:val>
                                        </p:tav>
                                      </p:tavLst>
                                    </p:anim>
                                    <p:anim calcmode="lin" valueType="num">
                                      <p:cBhvr>
                                        <p:cTn id="76" dur="1000" fill="hold"/>
                                        <p:tgtEl>
                                          <p:spTgt spid="13"/>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anim calcmode="lin" valueType="num">
                                      <p:cBhvr>
                                        <p:cTn id="80" dur="1000" fill="hold"/>
                                        <p:tgtEl>
                                          <p:spTgt spid="24"/>
                                        </p:tgtEl>
                                        <p:attrNameLst>
                                          <p:attrName>ppt_x</p:attrName>
                                        </p:attrNameLst>
                                      </p:cBhvr>
                                      <p:tavLst>
                                        <p:tav tm="0">
                                          <p:val>
                                            <p:strVal val="#ppt_x"/>
                                          </p:val>
                                        </p:tav>
                                        <p:tav tm="100000">
                                          <p:val>
                                            <p:strVal val="#ppt_x"/>
                                          </p:val>
                                        </p:tav>
                                      </p:tavLst>
                                    </p:anim>
                                    <p:anim calcmode="lin" valueType="num">
                                      <p:cBhvr>
                                        <p:cTn id="81" dur="1000" fill="hold"/>
                                        <p:tgtEl>
                                          <p:spTgt spid="24"/>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1000"/>
                                        <p:tgtEl>
                                          <p:spTgt spid="31"/>
                                        </p:tgtEl>
                                      </p:cBhvr>
                                    </p:animEffect>
                                    <p:anim calcmode="lin" valueType="num">
                                      <p:cBhvr>
                                        <p:cTn id="85" dur="1000" fill="hold"/>
                                        <p:tgtEl>
                                          <p:spTgt spid="31"/>
                                        </p:tgtEl>
                                        <p:attrNameLst>
                                          <p:attrName>ppt_x</p:attrName>
                                        </p:attrNameLst>
                                      </p:cBhvr>
                                      <p:tavLst>
                                        <p:tav tm="0">
                                          <p:val>
                                            <p:strVal val="#ppt_x"/>
                                          </p:val>
                                        </p:tav>
                                        <p:tav tm="100000">
                                          <p:val>
                                            <p:strVal val="#ppt_x"/>
                                          </p:val>
                                        </p:tav>
                                      </p:tavLst>
                                    </p:anim>
                                    <p:anim calcmode="lin" valueType="num">
                                      <p:cBhvr>
                                        <p:cTn id="86" dur="1000" fill="hold"/>
                                        <p:tgtEl>
                                          <p:spTgt spid="31"/>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anim calcmode="lin" valueType="num">
                                      <p:cBhvr>
                                        <p:cTn id="90" dur="1000" fill="hold"/>
                                        <p:tgtEl>
                                          <p:spTgt spid="32"/>
                                        </p:tgtEl>
                                        <p:attrNameLst>
                                          <p:attrName>ppt_x</p:attrName>
                                        </p:attrNameLst>
                                      </p:cBhvr>
                                      <p:tavLst>
                                        <p:tav tm="0">
                                          <p:val>
                                            <p:strVal val="#ppt_x"/>
                                          </p:val>
                                        </p:tav>
                                        <p:tav tm="100000">
                                          <p:val>
                                            <p:strVal val="#ppt_x"/>
                                          </p:val>
                                        </p:tav>
                                      </p:tavLst>
                                    </p:anim>
                                    <p:anim calcmode="lin" valueType="num">
                                      <p:cBhvr>
                                        <p:cTn id="9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7" presetClass="entr" presetSubtype="0"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1000"/>
                                        <p:tgtEl>
                                          <p:spTgt spid="14"/>
                                        </p:tgtEl>
                                      </p:cBhvr>
                                    </p:animEffect>
                                    <p:anim calcmode="lin" valueType="num">
                                      <p:cBhvr>
                                        <p:cTn id="97" dur="1000" fill="hold"/>
                                        <p:tgtEl>
                                          <p:spTgt spid="14"/>
                                        </p:tgtEl>
                                        <p:attrNameLst>
                                          <p:attrName>ppt_x</p:attrName>
                                        </p:attrNameLst>
                                      </p:cBhvr>
                                      <p:tavLst>
                                        <p:tav tm="0">
                                          <p:val>
                                            <p:strVal val="#ppt_x"/>
                                          </p:val>
                                        </p:tav>
                                        <p:tav tm="100000">
                                          <p:val>
                                            <p:strVal val="#ppt_x"/>
                                          </p:val>
                                        </p:tav>
                                      </p:tavLst>
                                    </p:anim>
                                    <p:anim calcmode="lin" valueType="num">
                                      <p:cBhvr>
                                        <p:cTn id="98" dur="1000" fill="hold"/>
                                        <p:tgtEl>
                                          <p:spTgt spid="14"/>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1000"/>
                                        <p:tgtEl>
                                          <p:spTgt spid="26"/>
                                        </p:tgtEl>
                                      </p:cBhvr>
                                    </p:animEffect>
                                    <p:anim calcmode="lin" valueType="num">
                                      <p:cBhvr>
                                        <p:cTn id="102" dur="1000" fill="hold"/>
                                        <p:tgtEl>
                                          <p:spTgt spid="26"/>
                                        </p:tgtEl>
                                        <p:attrNameLst>
                                          <p:attrName>ppt_x</p:attrName>
                                        </p:attrNameLst>
                                      </p:cBhvr>
                                      <p:tavLst>
                                        <p:tav tm="0">
                                          <p:val>
                                            <p:strVal val="#ppt_x"/>
                                          </p:val>
                                        </p:tav>
                                        <p:tav tm="100000">
                                          <p:val>
                                            <p:strVal val="#ppt_x"/>
                                          </p:val>
                                        </p:tav>
                                      </p:tavLst>
                                    </p:anim>
                                    <p:anim calcmode="lin" valueType="num">
                                      <p:cBhvr>
                                        <p:cTn id="103" dur="1000" fill="hold"/>
                                        <p:tgtEl>
                                          <p:spTgt spid="26"/>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fade">
                                      <p:cBhvr>
                                        <p:cTn id="106" dur="1000"/>
                                        <p:tgtEl>
                                          <p:spTgt spid="33"/>
                                        </p:tgtEl>
                                      </p:cBhvr>
                                    </p:animEffect>
                                    <p:anim calcmode="lin" valueType="num">
                                      <p:cBhvr>
                                        <p:cTn id="107" dur="1000" fill="hold"/>
                                        <p:tgtEl>
                                          <p:spTgt spid="33"/>
                                        </p:tgtEl>
                                        <p:attrNameLst>
                                          <p:attrName>ppt_x</p:attrName>
                                        </p:attrNameLst>
                                      </p:cBhvr>
                                      <p:tavLst>
                                        <p:tav tm="0">
                                          <p:val>
                                            <p:strVal val="#ppt_x"/>
                                          </p:val>
                                        </p:tav>
                                        <p:tav tm="100000">
                                          <p:val>
                                            <p:strVal val="#ppt_x"/>
                                          </p:val>
                                        </p:tav>
                                      </p:tavLst>
                                    </p:anim>
                                    <p:anim calcmode="lin" valueType="num">
                                      <p:cBhvr>
                                        <p:cTn id="108" dur="1000" fill="hold"/>
                                        <p:tgtEl>
                                          <p:spTgt spid="33"/>
                                        </p:tgtEl>
                                        <p:attrNameLst>
                                          <p:attrName>ppt_y</p:attrName>
                                        </p:attrNameLst>
                                      </p:cBhvr>
                                      <p:tavLst>
                                        <p:tav tm="0">
                                          <p:val>
                                            <p:strVal val="#ppt_y-.1"/>
                                          </p:val>
                                        </p:tav>
                                        <p:tav tm="100000">
                                          <p:val>
                                            <p:strVal val="#ppt_y"/>
                                          </p:val>
                                        </p:tav>
                                      </p:tavLst>
                                    </p:anim>
                                  </p:childTnLst>
                                </p:cTn>
                              </p:par>
                              <p:par>
                                <p:cTn id="109" presetID="47"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1000"/>
                                        <p:tgtEl>
                                          <p:spTgt spid="34"/>
                                        </p:tgtEl>
                                      </p:cBhvr>
                                    </p:animEffect>
                                    <p:anim calcmode="lin" valueType="num">
                                      <p:cBhvr>
                                        <p:cTn id="112" dur="1000" fill="hold"/>
                                        <p:tgtEl>
                                          <p:spTgt spid="34"/>
                                        </p:tgtEl>
                                        <p:attrNameLst>
                                          <p:attrName>ppt_x</p:attrName>
                                        </p:attrNameLst>
                                      </p:cBhvr>
                                      <p:tavLst>
                                        <p:tav tm="0">
                                          <p:val>
                                            <p:strVal val="#ppt_x"/>
                                          </p:val>
                                        </p:tav>
                                        <p:tav tm="100000">
                                          <p:val>
                                            <p:strVal val="#ppt_x"/>
                                          </p:val>
                                        </p:tav>
                                      </p:tavLst>
                                    </p:anim>
                                    <p:anim calcmode="lin" valueType="num">
                                      <p:cBhvr>
                                        <p:cTn id="11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22" grpId="0"/>
      <p:bldP spid="24" grpId="0"/>
      <p:bldP spid="26" grpId="0"/>
      <p:bldP spid="28" grpId="0" animBg="1"/>
      <p:bldP spid="30" grpId="0" animBg="1"/>
      <p:bldP spid="31" grpId="0" animBg="1"/>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3</a:t>
            </a:r>
            <a:endParaRPr lang="en-IN" sz="4000" b="1" dirty="0"/>
          </a:p>
        </p:txBody>
      </p:sp>
      <p:sp>
        <p:nvSpPr>
          <p:cNvPr id="3" name="Content Placeholder 2"/>
          <p:cNvSpPr>
            <a:spLocks noGrp="1"/>
          </p:cNvSpPr>
          <p:nvPr>
            <p:ph sz="quarter" idx="1"/>
          </p:nvPr>
        </p:nvSpPr>
        <p:spPr/>
        <p:txBody>
          <a:bodyPr/>
          <a:lstStyle/>
          <a:p>
            <a:r>
              <a:rPr lang="en-US" dirty="0" smtClean="0"/>
              <a:t>What does JVM(Java Virtual Machine) do?</a:t>
            </a:r>
          </a:p>
          <a:p>
            <a:pPr lvl="2">
              <a:buNone/>
            </a:pPr>
            <a:endParaRPr lang="en-US" dirty="0" smtClean="0"/>
          </a:p>
          <a:p>
            <a:pPr lvl="2">
              <a:buNone/>
            </a:pPr>
            <a:endParaRPr lang="en-US" dirty="0" smtClean="0"/>
          </a:p>
          <a:p>
            <a:pPr lvl="2">
              <a:buFont typeface="Wingdings" pitchFamily="2" charset="2"/>
              <a:buChar char="q"/>
            </a:pPr>
            <a:r>
              <a:rPr lang="en-US" dirty="0" smtClean="0"/>
              <a:t>Compiles the Java Source Code</a:t>
            </a:r>
          </a:p>
          <a:p>
            <a:pPr lvl="2">
              <a:buFont typeface="Wingdings" pitchFamily="2" charset="2"/>
              <a:buChar char="q"/>
            </a:pPr>
            <a:endParaRPr lang="en-US" dirty="0" smtClean="0"/>
          </a:p>
          <a:p>
            <a:pPr lvl="2">
              <a:buFont typeface="Wingdings" pitchFamily="2" charset="2"/>
              <a:buChar char="q"/>
            </a:pPr>
            <a:r>
              <a:rPr lang="en-US" dirty="0" smtClean="0"/>
              <a:t>Generates </a:t>
            </a:r>
            <a:r>
              <a:rPr lang="en-US" dirty="0" err="1" smtClean="0"/>
              <a:t>bytecode</a:t>
            </a:r>
            <a:endParaRPr lang="en-US" dirty="0" smtClean="0"/>
          </a:p>
          <a:p>
            <a:pPr lvl="2">
              <a:buFont typeface="Wingdings" pitchFamily="2" charset="2"/>
              <a:buChar char="q"/>
            </a:pPr>
            <a:endParaRPr lang="en-US" dirty="0" smtClean="0"/>
          </a:p>
          <a:p>
            <a:pPr lvl="2">
              <a:buFont typeface="Wingdings" pitchFamily="2" charset="2"/>
              <a:buChar char="q"/>
            </a:pPr>
            <a:r>
              <a:rPr lang="en-US" dirty="0" smtClean="0"/>
              <a:t>Converts </a:t>
            </a:r>
            <a:r>
              <a:rPr lang="en-US" dirty="0" err="1" smtClean="0"/>
              <a:t>bytecode</a:t>
            </a:r>
            <a:r>
              <a:rPr lang="en-US" dirty="0" smtClean="0"/>
              <a:t> to underlying machine’s instruction set.</a:t>
            </a:r>
          </a:p>
          <a:p>
            <a:pPr lvl="2">
              <a:buFont typeface="Wingdings" pitchFamily="2" charset="2"/>
              <a:buChar char="q"/>
            </a:pPr>
            <a:endParaRPr lang="en-US" dirty="0" smtClean="0"/>
          </a:p>
          <a:p>
            <a:pPr lvl="2">
              <a:buFont typeface="Wingdings" pitchFamily="2" charset="2"/>
              <a:buChar char="q"/>
            </a:pPr>
            <a:r>
              <a:rPr lang="en-US" dirty="0" smtClean="0"/>
              <a:t>Checks for error</a:t>
            </a:r>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2000" fill="hold"/>
                                        <p:tgtEl>
                                          <p:spTgt spid="3">
                                            <p:txEl>
                                              <p:pRg st="7" end="7"/>
                                            </p:txEl>
                                          </p:spTgt>
                                        </p:tgtEl>
                                        <p:attrNameLst>
                                          <p:attrName>style.color</p:attrName>
                                        </p:attrNameLst>
                                      </p:cBhvr>
                                      <p:to>
                                        <a:srgbClr val="02CA2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4</a:t>
            </a:r>
            <a:endParaRPr lang="en-IN" sz="4000" b="1" dirty="0"/>
          </a:p>
        </p:txBody>
      </p:sp>
      <p:sp>
        <p:nvSpPr>
          <p:cNvPr id="3" name="Content Placeholder 2"/>
          <p:cNvSpPr>
            <a:spLocks noGrp="1"/>
          </p:cNvSpPr>
          <p:nvPr>
            <p:ph sz="quarter" idx="1"/>
          </p:nvPr>
        </p:nvSpPr>
        <p:spPr/>
        <p:txBody>
          <a:bodyPr/>
          <a:lstStyle/>
          <a:p>
            <a:r>
              <a:rPr lang="en-US" dirty="0" smtClean="0"/>
              <a:t>Java Compiler for every platform is different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2000" fill="hold"/>
                                        <p:tgtEl>
                                          <p:spTgt spid="3">
                                            <p:txEl>
                                              <p:pRg st="5" end="5"/>
                                            </p:txEl>
                                          </p:spTgt>
                                        </p:tgtEl>
                                        <p:attrNameLst>
                                          <p:attrName>style.color</p:attrName>
                                        </p:attrNameLst>
                                      </p:cBhvr>
                                      <p:to>
                                        <a:srgbClr val="0EBE1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5</a:t>
            </a:r>
            <a:endParaRPr lang="en-IN" sz="4000" b="1" dirty="0"/>
          </a:p>
        </p:txBody>
      </p:sp>
      <p:sp>
        <p:nvSpPr>
          <p:cNvPr id="3" name="Content Placeholder 2"/>
          <p:cNvSpPr>
            <a:spLocks noGrp="1"/>
          </p:cNvSpPr>
          <p:nvPr>
            <p:ph sz="quarter" idx="1"/>
          </p:nvPr>
        </p:nvSpPr>
        <p:spPr/>
        <p:txBody>
          <a:bodyPr/>
          <a:lstStyle/>
          <a:p>
            <a:r>
              <a:rPr lang="en-US" dirty="0" smtClean="0"/>
              <a:t>The JVM  for every platform is different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2000" fill="hold"/>
                                        <p:tgtEl>
                                          <p:spTgt spid="3">
                                            <p:txEl>
                                              <p:pRg st="3" end="3"/>
                                            </p:txEl>
                                          </p:spTgt>
                                        </p:tgtEl>
                                        <p:attrNameLst>
                                          <p:attrName>style.color</p:attrName>
                                        </p:attrNameLst>
                                      </p:cBhvr>
                                      <p:to>
                                        <a:srgbClr val="0EBE1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85000" lnSpcReduction="20000"/>
          </a:bodyPr>
          <a:lstStyle/>
          <a:p>
            <a:r>
              <a:rPr lang="en-US" dirty="0" smtClean="0"/>
              <a:t>Platform Independent</a:t>
            </a:r>
          </a:p>
          <a:p>
            <a:pPr>
              <a:buNone/>
            </a:pPr>
            <a:endParaRPr lang="en-US" dirty="0" smtClean="0"/>
          </a:p>
          <a:p>
            <a:r>
              <a:rPr lang="en-US" dirty="0" smtClean="0"/>
              <a:t>Automatic Memory Management</a:t>
            </a:r>
          </a:p>
          <a:p>
            <a:pPr>
              <a:buNone/>
            </a:pPr>
            <a:endParaRPr lang="en-US" dirty="0" smtClean="0"/>
          </a:p>
          <a:p>
            <a:r>
              <a:rPr lang="en-US" dirty="0" smtClean="0"/>
              <a:t>Secure</a:t>
            </a:r>
          </a:p>
          <a:p>
            <a:pPr>
              <a:buNone/>
            </a:pPr>
            <a:endParaRPr lang="en-US" dirty="0" smtClean="0"/>
          </a:p>
          <a:p>
            <a:r>
              <a:rPr lang="en-US" dirty="0" smtClean="0"/>
              <a:t>Robust</a:t>
            </a:r>
          </a:p>
          <a:p>
            <a:endParaRPr lang="en-US" dirty="0" smtClean="0"/>
          </a:p>
          <a:p>
            <a:r>
              <a:rPr lang="en-US" dirty="0" smtClean="0"/>
              <a:t>Simple </a:t>
            </a:r>
          </a:p>
          <a:p>
            <a:pPr>
              <a:buNone/>
            </a:pPr>
            <a:endParaRPr lang="en-US" dirty="0" smtClean="0"/>
          </a:p>
          <a:p>
            <a:r>
              <a:rPr lang="en-US" dirty="0" smtClean="0"/>
              <a:t>Multithreaded</a:t>
            </a:r>
          </a:p>
          <a:p>
            <a:endParaRPr lang="en-US" dirty="0" smtClean="0"/>
          </a:p>
          <a:p>
            <a:r>
              <a:rPr lang="en-US" dirty="0" smtClean="0"/>
              <a:t>Distributed</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b="1" dirty="0" smtClean="0"/>
              <a:t>Platform Independent</a:t>
            </a:r>
          </a:p>
          <a:p>
            <a:pPr>
              <a:buNone/>
            </a:pPr>
            <a:r>
              <a:rPr lang="en-US" dirty="0" smtClean="0"/>
              <a:t>	A platform is the environment in which an application </a:t>
            </a:r>
          </a:p>
          <a:p>
            <a:pPr>
              <a:buNone/>
            </a:pPr>
            <a:r>
              <a:rPr lang="en-US" dirty="0" smtClean="0"/>
              <a:t>	runs. </a:t>
            </a:r>
          </a:p>
          <a:p>
            <a:pPr>
              <a:buNone/>
            </a:pPr>
            <a:r>
              <a:rPr lang="en-US" dirty="0" smtClean="0"/>
              <a:t>   </a:t>
            </a:r>
          </a:p>
          <a:p>
            <a:pPr>
              <a:buNone/>
            </a:pPr>
            <a:r>
              <a:rPr lang="en-US" dirty="0" smtClean="0"/>
              <a:t>    In other words it is the </a:t>
            </a:r>
            <a:r>
              <a:rPr lang="en-US" i="1" dirty="0" smtClean="0">
                <a:solidFill>
                  <a:srgbClr val="FF0000"/>
                </a:solidFill>
              </a:rPr>
              <a:t>combination of an OS and a CPU</a:t>
            </a:r>
            <a:r>
              <a:rPr lang="en-US" dirty="0" smtClean="0"/>
              <a:t>. </a:t>
            </a:r>
          </a:p>
          <a:p>
            <a:pPr>
              <a:buNone/>
            </a:pPr>
            <a:endParaRPr lang="en-US" dirty="0" smtClean="0"/>
          </a:p>
          <a:p>
            <a:pPr>
              <a:buNone/>
            </a:pPr>
            <a:r>
              <a:rPr lang="en-US" dirty="0" smtClean="0"/>
              <a:t>    For example:</a:t>
            </a:r>
          </a:p>
          <a:p>
            <a:pPr>
              <a:buNone/>
            </a:pPr>
            <a:r>
              <a:rPr lang="en-US" dirty="0" smtClean="0"/>
              <a:t>		</a:t>
            </a:r>
            <a:r>
              <a:rPr lang="en-US" b="1" dirty="0" smtClean="0"/>
              <a:t>Windows 8+Intel - Core i5 </a:t>
            </a:r>
            <a:r>
              <a:rPr lang="en-US" dirty="0" smtClean="0"/>
              <a:t>(</a:t>
            </a:r>
            <a:r>
              <a:rPr lang="en-US" dirty="0" smtClean="0">
                <a:solidFill>
                  <a:srgbClr val="FF0000"/>
                </a:solidFill>
              </a:rPr>
              <a:t>is a diff. platform</a:t>
            </a:r>
            <a:r>
              <a:rPr lang="en-US" dirty="0" smtClean="0"/>
              <a:t>)</a:t>
            </a:r>
          </a:p>
          <a:p>
            <a:pPr>
              <a:buNone/>
            </a:pPr>
            <a:r>
              <a:rPr lang="en-US" dirty="0" smtClean="0"/>
              <a:t>		</a:t>
            </a:r>
            <a:r>
              <a:rPr lang="en-US" b="1" dirty="0" smtClean="0"/>
              <a:t>Linux + AMD -A6</a:t>
            </a:r>
            <a:r>
              <a:rPr lang="en-US" dirty="0" smtClean="0"/>
              <a:t>(</a:t>
            </a:r>
            <a:r>
              <a:rPr lang="en-US" dirty="0" smtClean="0">
                <a:solidFill>
                  <a:srgbClr val="0070C0"/>
                </a:solidFill>
              </a:rPr>
              <a:t>is another diff platform</a:t>
            </a:r>
            <a:r>
              <a:rPr lang="en-US" dirty="0" smtClean="0"/>
              <a:t>)</a:t>
            </a:r>
          </a:p>
          <a:p>
            <a:pPr>
              <a:buNone/>
            </a:pPr>
            <a:r>
              <a:rPr lang="en-US" dirty="0" smtClean="0"/>
              <a:t>		</a:t>
            </a:r>
            <a:r>
              <a:rPr lang="en-US" b="1" dirty="0" smtClean="0"/>
              <a:t>Mac + Intel -Core i3</a:t>
            </a:r>
            <a:r>
              <a:rPr lang="en-US" dirty="0" smtClean="0"/>
              <a:t>(</a:t>
            </a:r>
            <a:r>
              <a:rPr lang="en-US" dirty="0" smtClean="0">
                <a:solidFill>
                  <a:srgbClr val="00B050"/>
                </a:solidFill>
              </a:rPr>
              <a:t>is yet another diff 						          platform</a:t>
            </a:r>
            <a:r>
              <a:rPr lang="en-US"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Now being platform independent means that an application developed and compiled over one platform can be executed over any other platform </a:t>
            </a:r>
            <a:r>
              <a:rPr lang="en-US" b="1" dirty="0" smtClean="0"/>
              <a:t>without any change in the code.</a:t>
            </a:r>
          </a:p>
          <a:p>
            <a:endParaRPr lang="en-US" dirty="0" smtClean="0"/>
          </a:p>
          <a:p>
            <a:r>
              <a:rPr lang="en-US" dirty="0" smtClean="0"/>
              <a:t>And , Java has this capability using the concept of “</a:t>
            </a:r>
            <a:r>
              <a:rPr lang="en-US" b="1" dirty="0" err="1" smtClean="0"/>
              <a:t>bytecode</a:t>
            </a:r>
            <a:r>
              <a:rPr lang="en-US" dirty="0" smtClean="0"/>
              <a:t>” and “</a:t>
            </a:r>
            <a:r>
              <a:rPr lang="en-US" b="1" dirty="0" smtClean="0"/>
              <a:t>JVM</a:t>
            </a:r>
            <a:r>
              <a:rPr lang="en-US"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dirty="0" smtClean="0"/>
              <a:t>Whenever we compile a java program , the compiler never generates machine code.</a:t>
            </a:r>
          </a:p>
          <a:p>
            <a:endParaRPr lang="en-US" dirty="0" smtClean="0"/>
          </a:p>
          <a:p>
            <a:r>
              <a:rPr lang="en-US" dirty="0" smtClean="0"/>
              <a:t>Rather it </a:t>
            </a:r>
            <a:r>
              <a:rPr lang="en-US" dirty="0" err="1" smtClean="0"/>
              <a:t>gnerates</a:t>
            </a:r>
            <a:r>
              <a:rPr lang="en-US" dirty="0" smtClean="0"/>
              <a:t> a machine independent code called the “</a:t>
            </a:r>
            <a:r>
              <a:rPr lang="en-US" b="1" dirty="0" err="1" smtClean="0">
                <a:solidFill>
                  <a:srgbClr val="FF0000"/>
                </a:solidFill>
              </a:rPr>
              <a:t>bytecode</a:t>
            </a:r>
            <a:r>
              <a:rPr lang="en-US" dirty="0" smtClean="0"/>
              <a:t>”.</a:t>
            </a:r>
          </a:p>
          <a:p>
            <a:endParaRPr lang="en-US" dirty="0" smtClean="0"/>
          </a:p>
          <a:p>
            <a:r>
              <a:rPr lang="en-US" dirty="0" smtClean="0"/>
              <a:t>This </a:t>
            </a:r>
            <a:r>
              <a:rPr lang="en-US" dirty="0" err="1" smtClean="0"/>
              <a:t>bytecode</a:t>
            </a:r>
            <a:r>
              <a:rPr lang="en-US" dirty="0" smtClean="0"/>
              <a:t> is not directly understandable by the platform(OS &amp; CPU).</a:t>
            </a:r>
          </a:p>
          <a:p>
            <a:endParaRPr lang="en-US" dirty="0" smtClean="0"/>
          </a:p>
          <a:p>
            <a:r>
              <a:rPr lang="en-US" i="1" dirty="0" smtClean="0">
                <a:solidFill>
                  <a:srgbClr val="FF0000"/>
                </a:solidFill>
              </a:rPr>
              <a:t>So another special layer of software </a:t>
            </a:r>
            <a:r>
              <a:rPr lang="en-US" dirty="0" smtClean="0"/>
              <a:t>is required to convert these </a:t>
            </a:r>
            <a:r>
              <a:rPr lang="en-US" dirty="0" err="1" smtClean="0"/>
              <a:t>bytecode</a:t>
            </a:r>
            <a:r>
              <a:rPr lang="en-US" dirty="0" smtClean="0"/>
              <a:t> instructions to machine dependent form</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This special layer is the </a:t>
            </a:r>
            <a:r>
              <a:rPr lang="en-US" b="1" dirty="0" smtClean="0">
                <a:solidFill>
                  <a:srgbClr val="FF0000"/>
                </a:solidFill>
              </a:rPr>
              <a:t>JVM</a:t>
            </a:r>
            <a:r>
              <a:rPr lang="en-US" dirty="0" smtClean="0"/>
              <a:t> , that converts the </a:t>
            </a:r>
            <a:r>
              <a:rPr lang="en-US" dirty="0" err="1" smtClean="0"/>
              <a:t>bytecode</a:t>
            </a:r>
            <a:r>
              <a:rPr lang="en-US" dirty="0" smtClean="0"/>
              <a:t> to underlying machine instruction set and runs it.</a:t>
            </a:r>
          </a:p>
          <a:p>
            <a:endParaRPr lang="en-US" dirty="0" smtClean="0"/>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8451A992-1515-49D4-A053-66B6E8DF8787}" type="slidenum">
              <a:rPr lang="en-US"/>
              <a:pPr/>
              <a:t>19</a:t>
            </a:fld>
            <a:endParaRPr lang="en-US"/>
          </a:p>
        </p:txBody>
      </p:sp>
      <p:sp>
        <p:nvSpPr>
          <p:cNvPr id="36868" name="Rectangle 4"/>
          <p:cNvSpPr>
            <a:spLocks noGrp="1" noChangeArrowheads="1"/>
          </p:cNvSpPr>
          <p:nvPr>
            <p:ph type="title"/>
          </p:nvPr>
        </p:nvSpPr>
        <p:spPr/>
        <p:txBody>
          <a:bodyPr/>
          <a:lstStyle/>
          <a:p>
            <a:pPr eaLnBrk="1" hangingPunct="1">
              <a:defRPr/>
            </a:pPr>
            <a:r>
              <a:rPr lang="en-US" b="1" dirty="0" smtClean="0"/>
              <a:t>Important Features</a:t>
            </a:r>
          </a:p>
        </p:txBody>
      </p:sp>
      <p:sp>
        <p:nvSpPr>
          <p:cNvPr id="36891" name="Text Box 27"/>
          <p:cNvSpPr txBox="1">
            <a:spLocks noChangeArrowheads="1"/>
          </p:cNvSpPr>
          <p:nvPr/>
        </p:nvSpPr>
        <p:spPr bwMode="auto">
          <a:xfrm>
            <a:off x="2819400" y="1500174"/>
            <a:ext cx="3505200" cy="1600438"/>
          </a:xfrm>
          <a:prstGeom prst="rect">
            <a:avLst/>
          </a:prstGeom>
          <a:solidFill>
            <a:schemeClr val="bg2">
              <a:alpha val="25098"/>
            </a:schemeClr>
          </a:solidFill>
          <a:ln w="9525" algn="ctr">
            <a:noFill/>
            <a:miter lim="800000"/>
            <a:headEnd/>
            <a:tailEnd/>
          </a:ln>
        </p:spPr>
        <p:txBody>
          <a:bodyPr wrap="square">
            <a:spAutoFit/>
          </a:bodyPr>
          <a:lstStyle/>
          <a:p>
            <a:pPr>
              <a:spcBef>
                <a:spcPct val="50000"/>
              </a:spcBef>
            </a:pPr>
            <a:r>
              <a:rPr lang="en-US" sz="1400" dirty="0">
                <a:solidFill>
                  <a:srgbClr val="0066FF"/>
                </a:solidFill>
              </a:rPr>
              <a:t>class</a:t>
            </a:r>
            <a:r>
              <a:rPr lang="en-US" sz="1400" dirty="0"/>
              <a:t> </a:t>
            </a:r>
            <a:r>
              <a:rPr lang="en-US" sz="1400" dirty="0" err="1"/>
              <a:t>HelloWorld</a:t>
            </a:r>
            <a:r>
              <a:rPr lang="en-US" sz="1400" dirty="0"/>
              <a:t> {</a:t>
            </a:r>
          </a:p>
          <a:p>
            <a:pPr>
              <a:spcBef>
                <a:spcPct val="50000"/>
              </a:spcBef>
            </a:pPr>
            <a:r>
              <a:rPr lang="en-US" sz="1400" dirty="0"/>
              <a:t>     </a:t>
            </a:r>
            <a:r>
              <a:rPr lang="en-US" sz="1400" dirty="0">
                <a:solidFill>
                  <a:srgbClr val="0066FF"/>
                </a:solidFill>
              </a:rPr>
              <a:t>public static void</a:t>
            </a:r>
            <a:r>
              <a:rPr lang="en-US" sz="1400" dirty="0"/>
              <a:t> main(String </a:t>
            </a:r>
            <a:r>
              <a:rPr lang="en-US" sz="1400" dirty="0" err="1"/>
              <a:t>args</a:t>
            </a:r>
            <a:r>
              <a:rPr lang="en-US" sz="1400" dirty="0"/>
              <a:t>[ ]) {</a:t>
            </a:r>
          </a:p>
          <a:p>
            <a:pPr>
              <a:spcBef>
                <a:spcPct val="50000"/>
              </a:spcBef>
            </a:pPr>
            <a:r>
              <a:rPr lang="en-US" sz="1400" dirty="0"/>
              <a:t>          </a:t>
            </a:r>
            <a:r>
              <a:rPr lang="en-US" sz="1400" dirty="0" err="1"/>
              <a:t>System.out.println</a:t>
            </a:r>
            <a:r>
              <a:rPr lang="en-US" sz="1400" dirty="0"/>
              <a:t>(“Hello World!”);</a:t>
            </a:r>
          </a:p>
          <a:p>
            <a:pPr>
              <a:spcBef>
                <a:spcPct val="50000"/>
              </a:spcBef>
            </a:pPr>
            <a:r>
              <a:rPr lang="en-US" sz="1400" dirty="0"/>
              <a:t>     }</a:t>
            </a:r>
          </a:p>
          <a:p>
            <a:pPr>
              <a:spcBef>
                <a:spcPct val="50000"/>
              </a:spcBef>
            </a:pPr>
            <a:r>
              <a:rPr lang="en-US" sz="1400" dirty="0"/>
              <a:t>}</a:t>
            </a:r>
          </a:p>
        </p:txBody>
      </p:sp>
      <p:sp>
        <p:nvSpPr>
          <p:cNvPr id="36892" name="AutoShape 28"/>
          <p:cNvSpPr>
            <a:spLocks noChangeArrowheads="1"/>
          </p:cNvSpPr>
          <p:nvPr/>
        </p:nvSpPr>
        <p:spPr bwMode="auto">
          <a:xfrm>
            <a:off x="3733800" y="2500306"/>
            <a:ext cx="1752600" cy="35719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dirty="0"/>
              <a:t>Java Program</a:t>
            </a:r>
          </a:p>
        </p:txBody>
      </p:sp>
      <p:grpSp>
        <p:nvGrpSpPr>
          <p:cNvPr id="2" name="Group 50"/>
          <p:cNvGrpSpPr>
            <a:grpSpLocks/>
          </p:cNvGrpSpPr>
          <p:nvPr/>
        </p:nvGrpSpPr>
        <p:grpSpPr bwMode="auto">
          <a:xfrm>
            <a:off x="3733800" y="2667000"/>
            <a:ext cx="1752600" cy="838200"/>
            <a:chOff x="2352" y="1680"/>
            <a:chExt cx="1104" cy="528"/>
          </a:xfrm>
        </p:grpSpPr>
        <p:sp>
          <p:nvSpPr>
            <p:cNvPr id="13353" name="AutoShape 26"/>
            <p:cNvSpPr>
              <a:spLocks noChangeArrowheads="1"/>
            </p:cNvSpPr>
            <p:nvPr/>
          </p:nvSpPr>
          <p:spPr bwMode="auto">
            <a:xfrm>
              <a:off x="2352" y="1968"/>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FF0066"/>
                  </a:solidFill>
                </a:rPr>
                <a:t>Compiler</a:t>
              </a:r>
            </a:p>
          </p:txBody>
        </p:sp>
        <p:sp>
          <p:nvSpPr>
            <p:cNvPr id="13354" name="Line 29"/>
            <p:cNvSpPr>
              <a:spLocks noChangeShapeType="1"/>
            </p:cNvSpPr>
            <p:nvPr/>
          </p:nvSpPr>
          <p:spPr bwMode="auto">
            <a:xfrm>
              <a:off x="2880" y="1680"/>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3" name="Group 47"/>
          <p:cNvGrpSpPr>
            <a:grpSpLocks/>
          </p:cNvGrpSpPr>
          <p:nvPr/>
        </p:nvGrpSpPr>
        <p:grpSpPr bwMode="auto">
          <a:xfrm>
            <a:off x="3657600" y="3505200"/>
            <a:ext cx="1905000" cy="3124200"/>
            <a:chOff x="2304" y="2208"/>
            <a:chExt cx="1200" cy="1968"/>
          </a:xfrm>
        </p:grpSpPr>
        <p:grpSp>
          <p:nvGrpSpPr>
            <p:cNvPr id="4" name="Group 41"/>
            <p:cNvGrpSpPr>
              <a:grpSpLocks/>
            </p:cNvGrpSpPr>
            <p:nvPr/>
          </p:nvGrpSpPr>
          <p:grpSpPr bwMode="auto">
            <a:xfrm>
              <a:off x="2304" y="2505"/>
              <a:ext cx="1200" cy="1671"/>
              <a:chOff x="2304" y="2505"/>
              <a:chExt cx="1200" cy="1671"/>
            </a:xfrm>
          </p:grpSpPr>
          <p:grpSp>
            <p:nvGrpSpPr>
              <p:cNvPr id="5" name="Group 21"/>
              <p:cNvGrpSpPr>
                <a:grpSpLocks/>
              </p:cNvGrpSpPr>
              <p:nvPr/>
            </p:nvGrpSpPr>
            <p:grpSpPr bwMode="auto">
              <a:xfrm>
                <a:off x="2304" y="2985"/>
                <a:ext cx="1200" cy="1191"/>
                <a:chOff x="2544" y="2688"/>
                <a:chExt cx="1200" cy="1191"/>
              </a:xfrm>
            </p:grpSpPr>
            <p:grpSp>
              <p:nvGrpSpPr>
                <p:cNvPr id="6" name="Group 15"/>
                <p:cNvGrpSpPr>
                  <a:grpSpLocks/>
                </p:cNvGrpSpPr>
                <p:nvPr/>
              </p:nvGrpSpPr>
              <p:grpSpPr bwMode="auto">
                <a:xfrm>
                  <a:off x="2544" y="2688"/>
                  <a:ext cx="1200" cy="816"/>
                  <a:chOff x="2736" y="2976"/>
                  <a:chExt cx="1200" cy="816"/>
                </a:xfrm>
              </p:grpSpPr>
              <p:sp>
                <p:nvSpPr>
                  <p:cNvPr id="13351" name="computr3"/>
                  <p:cNvSpPr>
                    <a:spLocks noEditPoints="1" noChangeArrowheads="1"/>
                  </p:cNvSpPr>
                  <p:nvPr/>
                </p:nvSpPr>
                <p:spPr bwMode="auto">
                  <a:xfrm>
                    <a:off x="2736" y="2976"/>
                    <a:ext cx="1200" cy="816"/>
                  </a:xfrm>
                  <a:custGeom>
                    <a:avLst/>
                    <a:gdLst>
                      <a:gd name="T0" fmla="*/ 0 w 21600"/>
                      <a:gd name="T1" fmla="*/ 408 h 21600"/>
                      <a:gd name="T2" fmla="*/ 600 w 21600"/>
                      <a:gd name="T3" fmla="*/ 0 h 21600"/>
                      <a:gd name="T4" fmla="*/ 600 w 21600"/>
                      <a:gd name="T5" fmla="*/ 816 h 21600"/>
                      <a:gd name="T6" fmla="*/ 1008 w 21600"/>
                      <a:gd name="T7" fmla="*/ 408 h 21600"/>
                      <a:gd name="T8" fmla="*/ 0 60000 65536"/>
                      <a:gd name="T9" fmla="*/ 0 60000 65536"/>
                      <a:gd name="T10" fmla="*/ 0 60000 65536"/>
                      <a:gd name="T11" fmla="*/ 0 60000 65536"/>
                      <a:gd name="T12" fmla="*/ 7812 w 21600"/>
                      <a:gd name="T13" fmla="*/ 2594 h 21600"/>
                      <a:gd name="T14" fmla="*/ 16362 w 21600"/>
                      <a:gd name="T15" fmla="*/ 11753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2"/>
                  </a:solidFill>
                  <a:ln w="9525">
                    <a:solidFill>
                      <a:srgbClr val="000000"/>
                    </a:solidFill>
                    <a:miter lim="800000"/>
                    <a:headEnd/>
                    <a:tailEnd/>
                  </a:ln>
                </p:spPr>
                <p:txBody>
                  <a:bodyPr/>
                  <a:lstStyle/>
                  <a:p>
                    <a:endParaRPr lang="en-IN"/>
                  </a:p>
                </p:txBody>
              </p:sp>
              <p:sp>
                <p:nvSpPr>
                  <p:cNvPr id="13352" name="Text Box 12"/>
                  <p:cNvSpPr txBox="1">
                    <a:spLocks noChangeArrowheads="1"/>
                  </p:cNvSpPr>
                  <p:nvPr/>
                </p:nvSpPr>
                <p:spPr bwMode="auto">
                  <a:xfrm>
                    <a:off x="3168" y="3072"/>
                    <a:ext cx="480" cy="354"/>
                  </a:xfrm>
                  <a:prstGeom prst="rect">
                    <a:avLst/>
                  </a:prstGeom>
                  <a:solidFill>
                    <a:srgbClr val="5600A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50" name="Text Box 18"/>
                <p:cNvSpPr txBox="1">
                  <a:spLocks noChangeArrowheads="1"/>
                </p:cNvSpPr>
                <p:nvPr/>
              </p:nvSpPr>
              <p:spPr bwMode="auto">
                <a:xfrm>
                  <a:off x="2640"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Solaris</a:t>
                  </a:r>
                </a:p>
              </p:txBody>
            </p:sp>
          </p:grpSp>
          <p:sp>
            <p:nvSpPr>
              <p:cNvPr id="13347" name="Line 31"/>
              <p:cNvSpPr>
                <a:spLocks noChangeShapeType="1"/>
              </p:cNvSpPr>
              <p:nvPr/>
            </p:nvSpPr>
            <p:spPr bwMode="auto">
              <a:xfrm>
                <a:off x="2880"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48" name="AutoShape 24"/>
              <p:cNvSpPr>
                <a:spLocks noChangeArrowheads="1"/>
              </p:cNvSpPr>
              <p:nvPr/>
            </p:nvSpPr>
            <p:spPr bwMode="auto">
              <a:xfrm>
                <a:off x="2352" y="2505"/>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45" name="Line 33"/>
            <p:cNvSpPr>
              <a:spLocks noChangeShapeType="1"/>
            </p:cNvSpPr>
            <p:nvPr/>
          </p:nvSpPr>
          <p:spPr bwMode="auto">
            <a:xfrm>
              <a:off x="2880" y="2208"/>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7" name="Group 46"/>
          <p:cNvGrpSpPr>
            <a:grpSpLocks/>
          </p:cNvGrpSpPr>
          <p:nvPr/>
        </p:nvGrpSpPr>
        <p:grpSpPr bwMode="auto">
          <a:xfrm>
            <a:off x="914400" y="3505200"/>
            <a:ext cx="3657600" cy="3124200"/>
            <a:chOff x="576" y="2208"/>
            <a:chExt cx="2304" cy="1968"/>
          </a:xfrm>
        </p:grpSpPr>
        <p:grpSp>
          <p:nvGrpSpPr>
            <p:cNvPr id="8" name="Group 40"/>
            <p:cNvGrpSpPr>
              <a:grpSpLocks/>
            </p:cNvGrpSpPr>
            <p:nvPr/>
          </p:nvGrpSpPr>
          <p:grpSpPr bwMode="auto">
            <a:xfrm>
              <a:off x="576" y="2505"/>
              <a:ext cx="1008" cy="1671"/>
              <a:chOff x="576" y="2505"/>
              <a:chExt cx="1008" cy="1671"/>
            </a:xfrm>
          </p:grpSpPr>
          <p:grpSp>
            <p:nvGrpSpPr>
              <p:cNvPr id="9" name="Group 20"/>
              <p:cNvGrpSpPr>
                <a:grpSpLocks/>
              </p:cNvGrpSpPr>
              <p:nvPr/>
            </p:nvGrpSpPr>
            <p:grpSpPr bwMode="auto">
              <a:xfrm>
                <a:off x="624" y="2985"/>
                <a:ext cx="852" cy="1191"/>
                <a:chOff x="720" y="2688"/>
                <a:chExt cx="852" cy="1191"/>
              </a:xfrm>
            </p:grpSpPr>
            <p:grpSp>
              <p:nvGrpSpPr>
                <p:cNvPr id="10" name="Group 14"/>
                <p:cNvGrpSpPr>
                  <a:grpSpLocks/>
                </p:cNvGrpSpPr>
                <p:nvPr/>
              </p:nvGrpSpPr>
              <p:grpSpPr bwMode="auto">
                <a:xfrm>
                  <a:off x="720" y="2688"/>
                  <a:ext cx="852" cy="864"/>
                  <a:chOff x="1392" y="2976"/>
                  <a:chExt cx="852" cy="864"/>
                </a:xfrm>
              </p:grpSpPr>
              <p:sp>
                <p:nvSpPr>
                  <p:cNvPr id="13342" name="computr1"/>
                  <p:cNvSpPr>
                    <a:spLocks noEditPoints="1" noChangeArrowheads="1"/>
                  </p:cNvSpPr>
                  <p:nvPr/>
                </p:nvSpPr>
                <p:spPr bwMode="auto">
                  <a:xfrm>
                    <a:off x="1392" y="2976"/>
                    <a:ext cx="852" cy="864"/>
                  </a:xfrm>
                  <a:custGeom>
                    <a:avLst/>
                    <a:gdLst>
                      <a:gd name="T0" fmla="*/ 771 w 21600"/>
                      <a:gd name="T1" fmla="*/ 0 h 21600"/>
                      <a:gd name="T2" fmla="*/ 426 w 21600"/>
                      <a:gd name="T3" fmla="*/ 0 h 21600"/>
                      <a:gd name="T4" fmla="*/ 81 w 21600"/>
                      <a:gd name="T5" fmla="*/ 0 h 21600"/>
                      <a:gd name="T6" fmla="*/ 0 w 21600"/>
                      <a:gd name="T7" fmla="*/ 616 h 21600"/>
                      <a:gd name="T8" fmla="*/ 0 w 21600"/>
                      <a:gd name="T9" fmla="*/ 864 h 21600"/>
                      <a:gd name="T10" fmla="*/ 426 w 21600"/>
                      <a:gd name="T11" fmla="*/ 864 h 21600"/>
                      <a:gd name="T12" fmla="*/ 852 w 21600"/>
                      <a:gd name="T13" fmla="*/ 864 h 21600"/>
                      <a:gd name="T14" fmla="*/ 852 w 21600"/>
                      <a:gd name="T15" fmla="*/ 616 h 21600"/>
                      <a:gd name="T16" fmla="*/ 771 w 21600"/>
                      <a:gd name="T17" fmla="*/ 542 h 21600"/>
                      <a:gd name="T18" fmla="*/ 81 w 21600"/>
                      <a:gd name="T19" fmla="*/ 542 h 21600"/>
                      <a:gd name="T20" fmla="*/ 81 w 21600"/>
                      <a:gd name="T21" fmla="*/ 271 h 21600"/>
                      <a:gd name="T22" fmla="*/ 771 w 21600"/>
                      <a:gd name="T23" fmla="*/ 271 h 21600"/>
                      <a:gd name="T24" fmla="*/ 0 w 21600"/>
                      <a:gd name="T25" fmla="*/ 740 h 21600"/>
                      <a:gd name="T26" fmla="*/ 852 w 21600"/>
                      <a:gd name="T27" fmla="*/ 74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18 w 21600"/>
                      <a:gd name="T43" fmla="*/ 2550 h 21600"/>
                      <a:gd name="T44" fmla="*/ 16758 w 21600"/>
                      <a:gd name="T45" fmla="*/ 1115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2"/>
                  </a:solidFill>
                  <a:ln w="9525">
                    <a:solidFill>
                      <a:srgbClr val="000000"/>
                    </a:solidFill>
                    <a:miter lim="800000"/>
                    <a:headEnd/>
                    <a:tailEnd/>
                  </a:ln>
                </p:spPr>
                <p:txBody>
                  <a:bodyPr/>
                  <a:lstStyle/>
                  <a:p>
                    <a:endParaRPr lang="en-IN"/>
                  </a:p>
                </p:txBody>
              </p:sp>
              <p:sp>
                <p:nvSpPr>
                  <p:cNvPr id="13343" name="Text Box 10"/>
                  <p:cNvSpPr txBox="1">
                    <a:spLocks noChangeArrowheads="1"/>
                  </p:cNvSpPr>
                  <p:nvPr/>
                </p:nvSpPr>
                <p:spPr bwMode="auto">
                  <a:xfrm>
                    <a:off x="1584" y="3072"/>
                    <a:ext cx="480" cy="354"/>
                  </a:xfrm>
                  <a:prstGeom prst="rect">
                    <a:avLst/>
                  </a:prstGeom>
                  <a:solidFill>
                    <a:srgbClr val="0066C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41" name="Text Box 17"/>
                <p:cNvSpPr txBox="1">
                  <a:spLocks noChangeArrowheads="1"/>
                </p:cNvSpPr>
                <p:nvPr/>
              </p:nvSpPr>
              <p:spPr bwMode="auto">
                <a:xfrm>
                  <a:off x="720" y="3648"/>
                  <a:ext cx="816"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Win32</a:t>
                  </a:r>
                </a:p>
              </p:txBody>
            </p:sp>
          </p:grpSp>
          <p:sp>
            <p:nvSpPr>
              <p:cNvPr id="13338" name="Line 30"/>
              <p:cNvSpPr>
                <a:spLocks noChangeShapeType="1"/>
              </p:cNvSpPr>
              <p:nvPr/>
            </p:nvSpPr>
            <p:spPr bwMode="auto">
              <a:xfrm>
                <a:off x="1056"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39" name="AutoShape 23"/>
              <p:cNvSpPr>
                <a:spLocks noChangeArrowheads="1"/>
              </p:cNvSpPr>
              <p:nvPr/>
            </p:nvSpPr>
            <p:spPr bwMode="auto">
              <a:xfrm>
                <a:off x="576"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34" name="Line 34"/>
            <p:cNvSpPr>
              <a:spLocks noChangeShapeType="1"/>
            </p:cNvSpPr>
            <p:nvPr/>
          </p:nvSpPr>
          <p:spPr bwMode="auto">
            <a:xfrm>
              <a:off x="1056"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35" name="Line 37"/>
            <p:cNvSpPr>
              <a:spLocks noChangeShapeType="1"/>
            </p:cNvSpPr>
            <p:nvPr/>
          </p:nvSpPr>
          <p:spPr bwMode="auto">
            <a:xfrm>
              <a:off x="1056" y="2352"/>
              <a:ext cx="1824" cy="0"/>
            </a:xfrm>
            <a:prstGeom prst="line">
              <a:avLst/>
            </a:prstGeom>
            <a:noFill/>
            <a:ln w="9525">
              <a:solidFill>
                <a:schemeClr val="tx1"/>
              </a:solidFill>
              <a:round/>
              <a:headEnd/>
              <a:tailEnd/>
            </a:ln>
          </p:spPr>
          <p:txBody>
            <a:bodyPr wrap="none" anchor="ctr"/>
            <a:lstStyle/>
            <a:p>
              <a:endParaRPr lang="en-IN"/>
            </a:p>
          </p:txBody>
        </p:sp>
        <p:sp>
          <p:nvSpPr>
            <p:cNvPr id="13336" name="Line 44"/>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grpSp>
        <p:nvGrpSpPr>
          <p:cNvPr id="11" name="Group 48"/>
          <p:cNvGrpSpPr>
            <a:grpSpLocks/>
          </p:cNvGrpSpPr>
          <p:nvPr/>
        </p:nvGrpSpPr>
        <p:grpSpPr bwMode="auto">
          <a:xfrm>
            <a:off x="4572000" y="3505200"/>
            <a:ext cx="3886200" cy="3124200"/>
            <a:chOff x="2880" y="2208"/>
            <a:chExt cx="2448" cy="1968"/>
          </a:xfrm>
        </p:grpSpPr>
        <p:grpSp>
          <p:nvGrpSpPr>
            <p:cNvPr id="12" name="Group 42"/>
            <p:cNvGrpSpPr>
              <a:grpSpLocks/>
            </p:cNvGrpSpPr>
            <p:nvPr/>
          </p:nvGrpSpPr>
          <p:grpSpPr bwMode="auto">
            <a:xfrm>
              <a:off x="4176" y="2505"/>
              <a:ext cx="1152" cy="1671"/>
              <a:chOff x="4176" y="2505"/>
              <a:chExt cx="1152" cy="1671"/>
            </a:xfrm>
          </p:grpSpPr>
          <p:grpSp>
            <p:nvGrpSpPr>
              <p:cNvPr id="13" name="Group 22"/>
              <p:cNvGrpSpPr>
                <a:grpSpLocks/>
              </p:cNvGrpSpPr>
              <p:nvPr/>
            </p:nvGrpSpPr>
            <p:grpSpPr bwMode="auto">
              <a:xfrm>
                <a:off x="4176" y="2937"/>
                <a:ext cx="1152" cy="1239"/>
                <a:chOff x="4176" y="2640"/>
                <a:chExt cx="1152" cy="1239"/>
              </a:xfrm>
            </p:grpSpPr>
            <p:grpSp>
              <p:nvGrpSpPr>
                <p:cNvPr id="14" name="Group 16"/>
                <p:cNvGrpSpPr>
                  <a:grpSpLocks/>
                </p:cNvGrpSpPr>
                <p:nvPr/>
              </p:nvGrpSpPr>
              <p:grpSpPr bwMode="auto">
                <a:xfrm>
                  <a:off x="4176" y="2640"/>
                  <a:ext cx="1152" cy="960"/>
                  <a:chOff x="4224" y="2976"/>
                  <a:chExt cx="1152" cy="960"/>
                </a:xfrm>
              </p:grpSpPr>
              <p:sp>
                <p:nvSpPr>
                  <p:cNvPr id="13331" name="computr2"/>
                  <p:cNvSpPr>
                    <a:spLocks noEditPoints="1" noChangeArrowheads="1"/>
                  </p:cNvSpPr>
                  <p:nvPr/>
                </p:nvSpPr>
                <p:spPr bwMode="auto">
                  <a:xfrm>
                    <a:off x="4224" y="2976"/>
                    <a:ext cx="1152" cy="960"/>
                  </a:xfrm>
                  <a:custGeom>
                    <a:avLst/>
                    <a:gdLst>
                      <a:gd name="T0" fmla="*/ 576 w 21600"/>
                      <a:gd name="T1" fmla="*/ 0 h 21600"/>
                      <a:gd name="T2" fmla="*/ 576 w 21600"/>
                      <a:gd name="T3" fmla="*/ 960 h 21600"/>
                      <a:gd name="T4" fmla="*/ 924 w 21600"/>
                      <a:gd name="T5" fmla="*/ 0 h 21600"/>
                      <a:gd name="T6" fmla="*/ 228 w 21600"/>
                      <a:gd name="T7" fmla="*/ 0 h 21600"/>
                      <a:gd name="T8" fmla="*/ 228 w 21600"/>
                      <a:gd name="T9" fmla="*/ 517 h 21600"/>
                      <a:gd name="T10" fmla="*/ 924 w 21600"/>
                      <a:gd name="T11" fmla="*/ 517 h 21600"/>
                      <a:gd name="T12" fmla="*/ 228 w 21600"/>
                      <a:gd name="T13" fmla="*/ 258 h 21600"/>
                      <a:gd name="T14" fmla="*/ 924 w 21600"/>
                      <a:gd name="T15" fmla="*/ 258 h 21600"/>
                      <a:gd name="T16" fmla="*/ 1004 w 21600"/>
                      <a:gd name="T17" fmla="*/ 702 h 21600"/>
                      <a:gd name="T18" fmla="*/ 148 w 21600"/>
                      <a:gd name="T19" fmla="*/ 70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8 w 21600"/>
                      <a:gd name="T31" fmla="*/ 1913 h 21600"/>
                      <a:gd name="T32" fmla="*/ 15563 w 21600"/>
                      <a:gd name="T33" fmla="*/ 9743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2"/>
                  </a:solidFill>
                  <a:ln w="9525">
                    <a:solidFill>
                      <a:srgbClr val="000000"/>
                    </a:solidFill>
                    <a:miter lim="800000"/>
                    <a:headEnd/>
                    <a:tailEnd/>
                  </a:ln>
                </p:spPr>
                <p:txBody>
                  <a:bodyPr/>
                  <a:lstStyle/>
                  <a:p>
                    <a:endParaRPr lang="en-IN"/>
                  </a:p>
                </p:txBody>
              </p:sp>
              <p:sp>
                <p:nvSpPr>
                  <p:cNvPr id="13332" name="Text Box 13"/>
                  <p:cNvSpPr txBox="1">
                    <a:spLocks noChangeArrowheads="1"/>
                  </p:cNvSpPr>
                  <p:nvPr/>
                </p:nvSpPr>
                <p:spPr bwMode="auto">
                  <a:xfrm>
                    <a:off x="4560" y="3054"/>
                    <a:ext cx="480" cy="354"/>
                  </a:xfrm>
                  <a:prstGeom prst="rect">
                    <a:avLst/>
                  </a:prstGeom>
                  <a:solidFill>
                    <a:srgbClr val="333333"/>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30" name="Text Box 19"/>
                <p:cNvSpPr txBox="1">
                  <a:spLocks noChangeArrowheads="1"/>
                </p:cNvSpPr>
                <p:nvPr/>
              </p:nvSpPr>
              <p:spPr bwMode="auto">
                <a:xfrm>
                  <a:off x="4224"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MacOS</a:t>
                  </a:r>
                </a:p>
              </p:txBody>
            </p:sp>
          </p:grpSp>
          <p:sp>
            <p:nvSpPr>
              <p:cNvPr id="13327" name="Line 32"/>
              <p:cNvSpPr>
                <a:spLocks noChangeShapeType="1"/>
              </p:cNvSpPr>
              <p:nvPr/>
            </p:nvSpPr>
            <p:spPr bwMode="auto">
              <a:xfrm>
                <a:off x="4752"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28" name="AutoShape 25"/>
              <p:cNvSpPr>
                <a:spLocks noChangeArrowheads="1"/>
              </p:cNvSpPr>
              <p:nvPr/>
            </p:nvSpPr>
            <p:spPr bwMode="auto">
              <a:xfrm>
                <a:off x="4224"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23" name="Line 35"/>
            <p:cNvSpPr>
              <a:spLocks noChangeShapeType="1"/>
            </p:cNvSpPr>
            <p:nvPr/>
          </p:nvSpPr>
          <p:spPr bwMode="auto">
            <a:xfrm>
              <a:off x="4752"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24" name="Line 43"/>
            <p:cNvSpPr>
              <a:spLocks noChangeShapeType="1"/>
            </p:cNvSpPr>
            <p:nvPr/>
          </p:nvSpPr>
          <p:spPr bwMode="auto">
            <a:xfrm>
              <a:off x="2880" y="2352"/>
              <a:ext cx="1872" cy="0"/>
            </a:xfrm>
            <a:prstGeom prst="line">
              <a:avLst/>
            </a:prstGeom>
            <a:noFill/>
            <a:ln w="9525">
              <a:solidFill>
                <a:schemeClr val="tx1"/>
              </a:solidFill>
              <a:round/>
              <a:headEnd/>
              <a:tailEnd/>
            </a:ln>
          </p:spPr>
          <p:txBody>
            <a:bodyPr wrap="none" anchor="ctr"/>
            <a:lstStyle/>
            <a:p>
              <a:endParaRPr lang="en-IN"/>
            </a:p>
          </p:txBody>
        </p:sp>
        <p:sp>
          <p:nvSpPr>
            <p:cNvPr id="13325" name="Line 45"/>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pic>
        <p:nvPicPr>
          <p:cNvPr id="43"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4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par>
                                <p:cTn id="23" presetID="22"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1" grpId="0" animBg="1"/>
      <p:bldP spid="36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fontScale="92500" lnSpcReduction="20000"/>
          </a:bodyPr>
          <a:lstStyle/>
          <a:p>
            <a:pPr marL="514350" indent="-514350">
              <a:buNone/>
            </a:pPr>
            <a:r>
              <a:rPr lang="en-US" sz="2800" b="1" dirty="0" smtClean="0"/>
              <a:t>An Introduction to JAVA</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Necessity Of Programming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What Is Java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Important Features</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History Of Java</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Where Java stands today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Java Ecosystem</a:t>
            </a: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Font typeface="+mj-lt"/>
              <a:buAutoNum type="arabicPeriod"/>
            </a:pPr>
            <a:endParaRPr lang="en-US" sz="2300" dirty="0" smtClean="0"/>
          </a:p>
          <a:p>
            <a:pPr marL="514350" indent="-514350">
              <a:buNone/>
            </a:pPr>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Thus any such platform for which a JVM is available can be used to execute a Java application irrespective of where it has been compiled.</a:t>
            </a:r>
          </a:p>
          <a:p>
            <a:endParaRPr lang="en-US" dirty="0" smtClean="0"/>
          </a:p>
          <a:p>
            <a:r>
              <a:rPr lang="en-US" dirty="0" smtClean="0"/>
              <a:t>This is how java makes itself “</a:t>
            </a:r>
            <a:r>
              <a:rPr lang="en-US" dirty="0" smtClean="0">
                <a:solidFill>
                  <a:srgbClr val="FF0000"/>
                </a:solidFill>
              </a:rPr>
              <a:t>Platform Independent</a:t>
            </a:r>
            <a:r>
              <a:rPr lang="en-US" dirty="0" smtClean="0"/>
              <a:t>” and it also truly justifies java’s slogan of “</a:t>
            </a:r>
            <a:r>
              <a:rPr lang="en-US" b="1" dirty="0" smtClean="0"/>
              <a:t>WORA</a:t>
            </a:r>
            <a:r>
              <a:rPr lang="en-US" dirty="0" smtClean="0"/>
              <a:t>”(</a:t>
            </a:r>
            <a:r>
              <a:rPr lang="en-US" i="1" dirty="0" smtClean="0"/>
              <a:t>Write Once Run Anywhere</a:t>
            </a:r>
            <a:r>
              <a:rPr lang="en-US" dirty="0" smtClean="0"/>
              <a:t>)</a:t>
            </a:r>
          </a:p>
          <a:p>
            <a:endParaRPr lang="en-US" dirty="0" smtClean="0"/>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b="1" dirty="0" smtClean="0"/>
              <a:t>Automatic Memory Management</a:t>
            </a:r>
          </a:p>
          <a:p>
            <a:pPr>
              <a:buNone/>
            </a:pPr>
            <a:endParaRPr lang="en-US" dirty="0" smtClean="0"/>
          </a:p>
          <a:p>
            <a:pPr>
              <a:buNone/>
            </a:pPr>
            <a:r>
              <a:rPr lang="en-US" dirty="0" smtClean="0"/>
              <a:t>	In languages like C and C++ any dynamic memory which the </a:t>
            </a:r>
            <a:r>
              <a:rPr lang="en-US" dirty="0" smtClean="0">
                <a:solidFill>
                  <a:srgbClr val="FF0000"/>
                </a:solidFill>
              </a:rPr>
              <a:t>programmer </a:t>
            </a:r>
            <a:r>
              <a:rPr lang="en-US" dirty="0" smtClean="0"/>
              <a:t>allocates using </a:t>
            </a:r>
            <a:r>
              <a:rPr lang="en-US" b="1" dirty="0" err="1" smtClean="0">
                <a:solidFill>
                  <a:srgbClr val="FF0000"/>
                </a:solidFill>
              </a:rPr>
              <a:t>malloc</a:t>
            </a:r>
            <a:r>
              <a:rPr lang="en-US" b="1" dirty="0" smtClean="0">
                <a:solidFill>
                  <a:srgbClr val="FF0000"/>
                </a:solidFill>
              </a:rPr>
              <a:t>( ) </a:t>
            </a:r>
            <a:r>
              <a:rPr lang="en-US" dirty="0" smtClean="0"/>
              <a:t>or </a:t>
            </a:r>
            <a:r>
              <a:rPr lang="en-US" b="1" dirty="0" smtClean="0">
                <a:solidFill>
                  <a:srgbClr val="FF0000"/>
                </a:solidFill>
              </a:rPr>
              <a:t>new</a:t>
            </a:r>
            <a:r>
              <a:rPr lang="en-US" dirty="0" smtClean="0"/>
              <a:t> has to be </a:t>
            </a:r>
            <a:r>
              <a:rPr lang="en-US" dirty="0" err="1" smtClean="0"/>
              <a:t>deallocated</a:t>
            </a:r>
            <a:r>
              <a:rPr lang="en-US" dirty="0" smtClean="0"/>
              <a:t> by himself using </a:t>
            </a:r>
            <a:r>
              <a:rPr lang="en-US" b="1" dirty="0" smtClean="0">
                <a:solidFill>
                  <a:srgbClr val="FF0000"/>
                </a:solidFill>
              </a:rPr>
              <a:t>free( ) </a:t>
            </a:r>
            <a:r>
              <a:rPr lang="en-US" dirty="0" smtClean="0"/>
              <a:t>or </a:t>
            </a:r>
            <a:r>
              <a:rPr lang="en-US" b="1" dirty="0" smtClean="0">
                <a:solidFill>
                  <a:srgbClr val="FF0000"/>
                </a:solidFill>
              </a:rPr>
              <a:t>delete</a:t>
            </a:r>
          </a:p>
          <a:p>
            <a:pPr>
              <a:buNone/>
            </a:pPr>
            <a:r>
              <a:rPr lang="en-US" dirty="0" smtClean="0">
                <a:solidFill>
                  <a:srgbClr val="FF0000"/>
                </a:solidFill>
              </a:rPr>
              <a:t>   </a:t>
            </a:r>
          </a:p>
          <a:p>
            <a:pPr>
              <a:buNone/>
            </a:pPr>
            <a:r>
              <a:rPr lang="en-US" dirty="0" smtClean="0"/>
              <a:t>But Java </a:t>
            </a:r>
            <a:r>
              <a:rPr lang="en-IN" dirty="0" smtClean="0"/>
              <a:t> uses </a:t>
            </a:r>
            <a:r>
              <a:rPr lang="en-IN" dirty="0" smtClean="0">
                <a:solidFill>
                  <a:srgbClr val="FF0000"/>
                </a:solidFill>
              </a:rPr>
              <a:t>runtime automatic garbage collection </a:t>
            </a:r>
          </a:p>
          <a:p>
            <a:pPr>
              <a:buNone/>
            </a:pPr>
            <a:r>
              <a:rPr lang="en-IN" dirty="0" smtClean="0"/>
              <a:t>feature where the JVM itself </a:t>
            </a:r>
            <a:r>
              <a:rPr lang="en-IN" dirty="0" err="1" smtClean="0"/>
              <a:t>deallocates</a:t>
            </a:r>
            <a:r>
              <a:rPr lang="en-IN" dirty="0" smtClean="0"/>
              <a:t> any dynamic </a:t>
            </a:r>
          </a:p>
          <a:p>
            <a:pPr>
              <a:buNone/>
            </a:pPr>
            <a:r>
              <a:rPr lang="en-IN" dirty="0" smtClean="0"/>
              <a:t>memory which our program allocated.</a:t>
            </a:r>
            <a:endParaRPr lang="en-US" dirty="0" smtClean="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US" b="1" dirty="0" smtClean="0"/>
              <a:t>Secure </a:t>
            </a:r>
          </a:p>
          <a:p>
            <a:pPr>
              <a:buNone/>
            </a:pPr>
            <a:endParaRPr lang="en-US" dirty="0" smtClean="0"/>
          </a:p>
          <a:p>
            <a:pPr>
              <a:buNone/>
            </a:pPr>
            <a:r>
              <a:rPr lang="en-US" dirty="0" smtClean="0"/>
              <a:t>	</a:t>
            </a:r>
            <a:r>
              <a:rPr lang="en-IN" dirty="0" smtClean="0"/>
              <a:t> Java does not use pointers explicitly. </a:t>
            </a:r>
          </a:p>
          <a:p>
            <a:pPr>
              <a:buNone/>
            </a:pPr>
            <a:endParaRPr lang="en-IN" dirty="0" smtClean="0"/>
          </a:p>
          <a:p>
            <a:pPr>
              <a:buNone/>
            </a:pPr>
            <a:r>
              <a:rPr lang="en-IN" dirty="0" smtClean="0"/>
              <a:t>   Moreover all the programs in java are run under an area known as the </a:t>
            </a:r>
            <a:r>
              <a:rPr lang="en-IN" b="1" dirty="0" smtClean="0">
                <a:solidFill>
                  <a:srgbClr val="FF0000"/>
                </a:solidFill>
              </a:rPr>
              <a:t>sand box.</a:t>
            </a:r>
            <a:endParaRPr lang="en-IN" dirty="0" smtClean="0"/>
          </a:p>
          <a:p>
            <a:pPr>
              <a:buNone/>
            </a:pPr>
            <a:r>
              <a:rPr lang="en-US" dirty="0" smtClean="0"/>
              <a:t>   </a:t>
            </a:r>
          </a:p>
          <a:p>
            <a:pPr>
              <a:buNone/>
            </a:pPr>
            <a:r>
              <a:rPr lang="en-US" dirty="0" smtClean="0"/>
              <a:t> </a:t>
            </a:r>
            <a:r>
              <a:rPr lang="en-IN" dirty="0" smtClean="0"/>
              <a:t>This sandbox uses a </a:t>
            </a:r>
            <a:r>
              <a:rPr lang="en-IN" dirty="0" err="1" smtClean="0">
                <a:solidFill>
                  <a:srgbClr val="0070C0"/>
                </a:solidFill>
              </a:rPr>
              <a:t>bytecode</a:t>
            </a:r>
            <a:r>
              <a:rPr lang="en-IN" dirty="0" smtClean="0">
                <a:solidFill>
                  <a:srgbClr val="0070C0"/>
                </a:solidFill>
              </a:rPr>
              <a:t> verification process </a:t>
            </a:r>
            <a:r>
              <a:rPr lang="en-IN" dirty="0" smtClean="0"/>
              <a:t>to </a:t>
            </a:r>
          </a:p>
          <a:p>
            <a:pPr>
              <a:buNone/>
            </a:pPr>
            <a:r>
              <a:rPr lang="en-IN" dirty="0" smtClean="0"/>
              <a:t>ensure that code loaded does not violate Java security </a:t>
            </a:r>
          </a:p>
          <a:p>
            <a:pPr>
              <a:buNone/>
            </a:pPr>
            <a:r>
              <a:rPr lang="en-IN" dirty="0" smtClean="0"/>
              <a:t>constraints.</a:t>
            </a: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Content Placeholder 10" descr="Java -Image (1).png"/>
          <p:cNvPicPr>
            <a:picLocks noGrp="1" noChangeAspect="1"/>
          </p:cNvPicPr>
          <p:nvPr>
            <p:ph sz="quarter" idx="1"/>
          </p:nvPr>
        </p:nvPicPr>
        <p:blipFill>
          <a:blip r:embed="rId4"/>
          <a:stretch>
            <a:fillRect/>
          </a:stretch>
        </p:blipFill>
        <p:spPr>
          <a:xfrm>
            <a:off x="142844" y="1428736"/>
            <a:ext cx="8858312" cy="514353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b="1" dirty="0" smtClean="0"/>
              <a:t>Robust</a:t>
            </a:r>
          </a:p>
          <a:p>
            <a:pPr>
              <a:buNone/>
            </a:pPr>
            <a:r>
              <a:rPr lang="en-US" dirty="0" smtClean="0"/>
              <a:t>     </a:t>
            </a:r>
          </a:p>
          <a:p>
            <a:pPr>
              <a:buNone/>
            </a:pPr>
            <a:r>
              <a:rPr lang="en-US" dirty="0" smtClean="0"/>
              <a:t>Java has very strict rules which every program must </a:t>
            </a:r>
          </a:p>
          <a:p>
            <a:pPr>
              <a:buNone/>
            </a:pPr>
            <a:r>
              <a:rPr lang="en-US" dirty="0" smtClean="0"/>
              <a:t>compulsorily follow and if these rules are </a:t>
            </a:r>
          </a:p>
          <a:p>
            <a:pPr>
              <a:buNone/>
            </a:pPr>
            <a:r>
              <a:rPr lang="en-US" dirty="0" smtClean="0"/>
              <a:t>violated then JVM kills/terminates the code by </a:t>
            </a:r>
          </a:p>
          <a:p>
            <a:pPr>
              <a:buNone/>
            </a:pPr>
            <a:r>
              <a:rPr lang="en-US" dirty="0" smtClean="0"/>
              <a:t>generating “</a:t>
            </a:r>
            <a:r>
              <a:rPr lang="en-US" b="1" dirty="0" smtClean="0">
                <a:solidFill>
                  <a:srgbClr val="FF0000"/>
                </a:solidFill>
              </a:rPr>
              <a:t>Exception</a:t>
            </a:r>
            <a:r>
              <a:rPr lang="en-US" dirty="0" smtClean="0"/>
              <a:t>”</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pPr>
              <a:buNone/>
            </a:pPr>
            <a:endParaRPr lang="en-US" dirty="0" smtClean="0"/>
          </a:p>
          <a:p>
            <a:pPr>
              <a:buNone/>
            </a:pPr>
            <a:r>
              <a:rPr lang="en-US" dirty="0" smtClean="0"/>
              <a:t>	</a:t>
            </a:r>
            <a:r>
              <a:rPr lang="en-IN" dirty="0" smtClean="0"/>
              <a:t> </a:t>
            </a:r>
            <a:r>
              <a:rPr lang="en-US" dirty="0" smtClean="0"/>
              <a:t>To understand java’s robustness , guess the output of the following C/C++ code:</a:t>
            </a:r>
          </a:p>
          <a:p>
            <a:pPr>
              <a:buNone/>
            </a:pPr>
            <a:endParaRPr lang="en-US" dirty="0" smtClean="0"/>
          </a:p>
          <a:p>
            <a:pPr>
              <a:buNone/>
            </a:pPr>
            <a:r>
              <a:rPr lang="en-US" b="1" dirty="0" err="1" smtClean="0"/>
              <a:t>int</a:t>
            </a:r>
            <a:r>
              <a:rPr lang="en-US" b="1" dirty="0" smtClean="0"/>
              <a:t> </a:t>
            </a:r>
            <a:r>
              <a:rPr lang="en-US" b="1" dirty="0" err="1" smtClean="0"/>
              <a:t>arr</a:t>
            </a:r>
            <a:r>
              <a:rPr lang="en-US" b="1" dirty="0" smtClean="0"/>
              <a:t>[5];</a:t>
            </a:r>
          </a:p>
          <a:p>
            <a:pPr>
              <a:buNone/>
            </a:pPr>
            <a:r>
              <a:rPr lang="en-US" b="1" dirty="0" err="1" smtClean="0"/>
              <a:t>int</a:t>
            </a:r>
            <a:r>
              <a:rPr lang="en-US" b="1" dirty="0" smtClean="0"/>
              <a:t> </a:t>
            </a:r>
            <a:r>
              <a:rPr lang="en-US" b="1" dirty="0" err="1" smtClean="0"/>
              <a:t>i</a:t>
            </a:r>
            <a:r>
              <a:rPr lang="en-US" b="1" dirty="0" smtClean="0"/>
              <a:t>;</a:t>
            </a:r>
          </a:p>
          <a:p>
            <a:pPr>
              <a:buNone/>
            </a:pPr>
            <a:r>
              <a:rPr lang="en-US" b="1" dirty="0" smtClean="0"/>
              <a:t>for(</a:t>
            </a:r>
            <a:r>
              <a:rPr lang="en-US" b="1" dirty="0" err="1" smtClean="0"/>
              <a:t>i</a:t>
            </a:r>
            <a:r>
              <a:rPr lang="en-US" b="1" dirty="0" smtClean="0"/>
              <a:t>=0;i&lt;=9;i++)</a:t>
            </a:r>
          </a:p>
          <a:p>
            <a:pPr>
              <a:buNone/>
            </a:pPr>
            <a:r>
              <a:rPr lang="en-US" b="1" dirty="0" smtClean="0"/>
              <a:t>{</a:t>
            </a:r>
          </a:p>
          <a:p>
            <a:pPr>
              <a:buNone/>
            </a:pPr>
            <a:r>
              <a:rPr lang="en-US" b="1" dirty="0" err="1" smtClean="0"/>
              <a:t>arr</a:t>
            </a:r>
            <a:r>
              <a:rPr lang="en-US" b="1" dirty="0" smtClean="0"/>
              <a:t>[</a:t>
            </a:r>
            <a:r>
              <a:rPr lang="en-US" b="1" dirty="0" err="1" smtClean="0"/>
              <a:t>i</a:t>
            </a:r>
            <a:r>
              <a:rPr lang="en-US" b="1" dirty="0" smtClean="0"/>
              <a:t>]=i+1;</a:t>
            </a:r>
          </a:p>
          <a:p>
            <a:pPr>
              <a:buNone/>
            </a:pPr>
            <a:r>
              <a:rPr lang="en-US" b="1" dirty="0" smtClean="0"/>
              <a:t>}</a:t>
            </a:r>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28860" y="5072074"/>
            <a:ext cx="4000528" cy="400110"/>
          </a:xfrm>
          <a:prstGeom prst="rect">
            <a:avLst/>
          </a:prstGeom>
          <a:noFill/>
        </p:spPr>
        <p:txBody>
          <a:bodyPr wrap="square" rtlCol="0">
            <a:spAutoFit/>
          </a:bodyPr>
          <a:lstStyle/>
          <a:p>
            <a:r>
              <a:rPr lang="en-US" sz="2000" b="1" dirty="0" smtClean="0">
                <a:solidFill>
                  <a:srgbClr val="FF0000"/>
                </a:solidFill>
              </a:rPr>
              <a:t>// Unpredictable, after </a:t>
            </a:r>
            <a:r>
              <a:rPr lang="en-US" sz="2000" b="1" dirty="0" err="1" smtClean="0">
                <a:solidFill>
                  <a:srgbClr val="FF0000"/>
                </a:solidFill>
              </a:rPr>
              <a:t>i</a:t>
            </a:r>
            <a:r>
              <a:rPr lang="en-US" sz="2000" b="1" dirty="0" smtClean="0">
                <a:solidFill>
                  <a:srgbClr val="FF0000"/>
                </a:solidFill>
              </a:rPr>
              <a:t> is 5</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dirty="0" smtClean="0"/>
              <a:t>The previous code might show uncertain </a:t>
            </a:r>
            <a:r>
              <a:rPr lang="en-US" dirty="0" err="1" smtClean="0"/>
              <a:t>behaviour</a:t>
            </a:r>
            <a:r>
              <a:rPr lang="en-US" dirty="0" smtClean="0"/>
              <a:t> in C/C++ i.e. if memory is available after </a:t>
            </a:r>
            <a:r>
              <a:rPr lang="en-US" b="1" i="1" dirty="0" err="1" smtClean="0">
                <a:solidFill>
                  <a:srgbClr val="FF0000"/>
                </a:solidFill>
              </a:rPr>
              <a:t>arr</a:t>
            </a:r>
            <a:r>
              <a:rPr lang="en-US" b="1" i="1" dirty="0" smtClean="0">
                <a:solidFill>
                  <a:srgbClr val="FF0000"/>
                </a:solidFill>
              </a:rPr>
              <a:t>[4] </a:t>
            </a:r>
            <a:r>
              <a:rPr lang="en-US" dirty="0" smtClean="0"/>
              <a:t>, then the code will run , otherwise it will generate error at runtime.</a:t>
            </a:r>
          </a:p>
          <a:p>
            <a:endParaRPr lang="en-US" dirty="0" smtClean="0"/>
          </a:p>
          <a:p>
            <a:r>
              <a:rPr lang="en-US" dirty="0" smtClean="0"/>
              <a:t>On the other hand if in java this code is executed, the JVM will </a:t>
            </a:r>
            <a:r>
              <a:rPr lang="en-US" dirty="0" smtClean="0">
                <a:solidFill>
                  <a:srgbClr val="0070C0"/>
                </a:solidFill>
              </a:rPr>
              <a:t>kill the application </a:t>
            </a:r>
            <a:r>
              <a:rPr lang="en-US" dirty="0" smtClean="0"/>
              <a:t>as soon as it finds the statement </a:t>
            </a:r>
            <a:r>
              <a:rPr lang="en-US" b="1" i="1" dirty="0" err="1" smtClean="0">
                <a:solidFill>
                  <a:srgbClr val="FF0000"/>
                </a:solidFill>
              </a:rPr>
              <a:t>arr</a:t>
            </a:r>
            <a:r>
              <a:rPr lang="en-US" b="1" i="1" dirty="0" smtClean="0">
                <a:solidFill>
                  <a:srgbClr val="FF0000"/>
                </a:solidFill>
              </a:rPr>
              <a:t>[5]=. . .</a:t>
            </a:r>
          </a:p>
          <a:p>
            <a:endParaRPr lang="en-US" b="1" i="1" dirty="0" smtClean="0">
              <a:solidFill>
                <a:srgbClr val="FF0000"/>
              </a:solidFill>
            </a:endParaRPr>
          </a:p>
          <a:p>
            <a:r>
              <a:rPr lang="en-US" b="1" i="1" dirty="0" smtClean="0">
                <a:solidFill>
                  <a:srgbClr val="FF0000"/>
                </a:solidFill>
              </a:rPr>
              <a:t>Reason is that in java we are not allowed to access any array beyond it’s upper/lower index</a:t>
            </a:r>
          </a:p>
          <a:p>
            <a:endParaRPr lang="en-US" b="1" dirty="0" smtClean="0"/>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77500" lnSpcReduction="20000"/>
          </a:bodyPr>
          <a:lstStyle/>
          <a:p>
            <a:r>
              <a:rPr lang="en-US" b="1" dirty="0" smtClean="0"/>
              <a:t>Simple</a:t>
            </a:r>
          </a:p>
          <a:p>
            <a:pPr>
              <a:buNone/>
            </a:pPr>
            <a:r>
              <a:rPr lang="en-US" dirty="0" smtClean="0"/>
              <a:t>     </a:t>
            </a:r>
          </a:p>
          <a:p>
            <a:pPr>
              <a:buNone/>
            </a:pPr>
            <a:r>
              <a:rPr lang="en-US" dirty="0" smtClean="0"/>
              <a:t>Java borrows </a:t>
            </a:r>
            <a:r>
              <a:rPr lang="en-US" dirty="0" smtClean="0">
                <a:solidFill>
                  <a:srgbClr val="FF0000"/>
                </a:solidFill>
              </a:rPr>
              <a:t>most of it’s syntax from C/C++ languages</a:t>
            </a:r>
            <a:r>
              <a:rPr lang="en-US" dirty="0" smtClean="0"/>
              <a:t>. </a:t>
            </a:r>
          </a:p>
          <a:p>
            <a:pPr>
              <a:buNone/>
            </a:pPr>
            <a:r>
              <a:rPr lang="en-US" dirty="0" smtClean="0"/>
              <a:t>Moreover it has inherited best points from these </a:t>
            </a:r>
          </a:p>
          <a:p>
            <a:pPr>
              <a:buNone/>
            </a:pPr>
            <a:r>
              <a:rPr lang="en-US" dirty="0" smtClean="0"/>
              <a:t>languages and dropped others.</a:t>
            </a:r>
          </a:p>
          <a:p>
            <a:pPr>
              <a:buNone/>
            </a:pPr>
            <a:endParaRPr lang="en-US" dirty="0" smtClean="0"/>
          </a:p>
          <a:p>
            <a:pPr>
              <a:buNone/>
            </a:pPr>
            <a:r>
              <a:rPr lang="en-US" dirty="0" smtClean="0"/>
              <a:t>Like it has removed </a:t>
            </a:r>
            <a:r>
              <a:rPr lang="en-US" dirty="0" smtClean="0">
                <a:solidFill>
                  <a:srgbClr val="FF0000"/>
                </a:solidFill>
              </a:rPr>
              <a:t>pointers</a:t>
            </a:r>
            <a:r>
              <a:rPr lang="en-US" dirty="0" smtClean="0"/>
              <a:t>, </a:t>
            </a:r>
            <a:r>
              <a:rPr lang="en-US" dirty="0" smtClean="0">
                <a:solidFill>
                  <a:srgbClr val="FF0000"/>
                </a:solidFill>
              </a:rPr>
              <a:t>multiple inheritance </a:t>
            </a:r>
            <a:r>
              <a:rPr lang="en-US" dirty="0" smtClean="0"/>
              <a:t>etc as </a:t>
            </a:r>
          </a:p>
          <a:p>
            <a:pPr>
              <a:buNone/>
            </a:pPr>
            <a:r>
              <a:rPr lang="en-US" dirty="0" smtClean="0"/>
              <a:t>developers of java language found these features to </a:t>
            </a:r>
          </a:p>
          <a:p>
            <a:pPr>
              <a:buNone/>
            </a:pPr>
            <a:r>
              <a:rPr lang="en-US" dirty="0" smtClean="0"/>
              <a:t>be security threat and confusing. </a:t>
            </a:r>
          </a:p>
          <a:p>
            <a:pPr>
              <a:buNone/>
            </a:pPr>
            <a:endParaRPr lang="en-US" dirty="0" smtClean="0"/>
          </a:p>
          <a:p>
            <a:pPr>
              <a:buNone/>
            </a:pPr>
            <a:r>
              <a:rPr lang="en-US" dirty="0" smtClean="0"/>
              <a:t>Thus if we have basic understanding </a:t>
            </a:r>
          </a:p>
          <a:p>
            <a:pPr>
              <a:buNone/>
            </a:pPr>
            <a:r>
              <a:rPr lang="en-US" dirty="0" smtClean="0"/>
              <a:t>of C/C++ languages it is very easy to learn Java </a:t>
            </a:r>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b="1" dirty="0" smtClean="0"/>
              <a:t>Object Oriented</a:t>
            </a:r>
          </a:p>
          <a:p>
            <a:pPr>
              <a:buNone/>
            </a:pPr>
            <a:r>
              <a:rPr lang="en-US" dirty="0" smtClean="0"/>
              <a:t>     </a:t>
            </a:r>
          </a:p>
          <a:p>
            <a:pPr>
              <a:buNone/>
            </a:pPr>
            <a:r>
              <a:rPr lang="en-US" dirty="0" smtClean="0"/>
              <a:t>Java supports all important concepts of OOPs, like </a:t>
            </a:r>
          </a:p>
          <a:p>
            <a:pPr>
              <a:buNone/>
            </a:pPr>
            <a:endParaRPr lang="en-US" dirty="0" smtClean="0"/>
          </a:p>
          <a:p>
            <a:pPr>
              <a:buNone/>
            </a:pPr>
            <a:r>
              <a:rPr lang="en-US" b="1" dirty="0" smtClean="0"/>
              <a:t>Encapsulation</a:t>
            </a:r>
          </a:p>
          <a:p>
            <a:pPr>
              <a:buNone/>
            </a:pPr>
            <a:r>
              <a:rPr lang="en-US" b="1" dirty="0" smtClean="0"/>
              <a:t>Inheritance</a:t>
            </a:r>
          </a:p>
          <a:p>
            <a:pPr>
              <a:buNone/>
            </a:pPr>
            <a:r>
              <a:rPr lang="en-US" b="1" dirty="0" smtClean="0"/>
              <a:t>Polymorphism</a:t>
            </a:r>
          </a:p>
          <a:p>
            <a:pPr>
              <a:buNone/>
            </a:pPr>
            <a:r>
              <a:rPr lang="en-US" b="1" dirty="0" smtClean="0"/>
              <a:t>Abstraction </a:t>
            </a:r>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b="1" dirty="0" smtClean="0"/>
              <a:t>Multithreaded</a:t>
            </a:r>
          </a:p>
          <a:p>
            <a:pPr>
              <a:buNone/>
            </a:pPr>
            <a:r>
              <a:rPr lang="en-US" dirty="0" smtClean="0"/>
              <a:t>     </a:t>
            </a:r>
          </a:p>
          <a:p>
            <a:pPr>
              <a:buNone/>
            </a:pPr>
            <a:r>
              <a:rPr lang="en-US" dirty="0" smtClean="0">
                <a:solidFill>
                  <a:srgbClr val="FF0000"/>
                </a:solidFill>
              </a:rPr>
              <a:t>Multithreading</a:t>
            </a:r>
            <a:r>
              <a:rPr lang="en-US" dirty="0" smtClean="0"/>
              <a:t> means </a:t>
            </a:r>
            <a:r>
              <a:rPr lang="en-US" dirty="0" smtClean="0">
                <a:solidFill>
                  <a:srgbClr val="FF0000"/>
                </a:solidFill>
              </a:rPr>
              <a:t>concurrent execution</a:t>
            </a:r>
            <a:r>
              <a:rPr lang="en-US" dirty="0" smtClean="0"/>
              <a:t>. </a:t>
            </a:r>
          </a:p>
          <a:p>
            <a:pPr>
              <a:buNone/>
            </a:pPr>
            <a:endParaRPr lang="en-US" dirty="0" smtClean="0"/>
          </a:p>
          <a:p>
            <a:pPr>
              <a:buNone/>
            </a:pPr>
            <a:r>
              <a:rPr lang="en-US" dirty="0" smtClean="0"/>
              <a:t>In simple terms it means that we can execute more than one </a:t>
            </a:r>
          </a:p>
          <a:p>
            <a:pPr>
              <a:buNone/>
            </a:pPr>
            <a:r>
              <a:rPr lang="en-US" dirty="0" smtClean="0"/>
              <a:t>part of the </a:t>
            </a:r>
            <a:r>
              <a:rPr lang="en-US" b="1" u="sng" dirty="0" smtClean="0"/>
              <a:t>same program </a:t>
            </a:r>
            <a:r>
              <a:rPr lang="en-US" dirty="0" err="1" smtClean="0">
                <a:solidFill>
                  <a:srgbClr val="FF0000"/>
                </a:solidFill>
              </a:rPr>
              <a:t>parallelly</a:t>
            </a:r>
            <a:r>
              <a:rPr lang="en-US" dirty="0" smtClean="0">
                <a:solidFill>
                  <a:srgbClr val="FF0000"/>
                </a:solidFill>
              </a:rPr>
              <a:t>/simultaneously</a:t>
            </a:r>
            <a:r>
              <a:rPr lang="en-US" dirty="0" smtClean="0"/>
              <a:t>.</a:t>
            </a:r>
          </a:p>
          <a:p>
            <a:pPr>
              <a:buNone/>
            </a:pPr>
            <a:endParaRPr lang="en-US" dirty="0" smtClean="0"/>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Why Do We Need Programming ?</a:t>
            </a:r>
            <a:endParaRPr lang="en-IN" sz="2400"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2400" dirty="0" smtClean="0">
                <a:solidFill>
                  <a:schemeClr val="tx1"/>
                </a:solidFill>
              </a:rPr>
              <a:t>To communicate with </a:t>
            </a:r>
            <a:r>
              <a:rPr lang="en-US" sz="2400" dirty="0" smtClean="0">
                <a:solidFill>
                  <a:srgbClr val="FF0000"/>
                </a:solidFill>
              </a:rPr>
              <a:t>digital machines </a:t>
            </a:r>
            <a:r>
              <a:rPr lang="en-US" sz="2400" dirty="0" smtClean="0">
                <a:solidFill>
                  <a:schemeClr val="tx1"/>
                </a:solidFill>
              </a:rPr>
              <a:t>and make them work accordingly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Today in the programming world , we have more than </a:t>
            </a:r>
            <a:r>
              <a:rPr lang="en-US" sz="2400" dirty="0" smtClean="0">
                <a:solidFill>
                  <a:srgbClr val="FF0000"/>
                </a:solidFill>
              </a:rPr>
              <a:t>750</a:t>
            </a:r>
            <a:r>
              <a:rPr lang="en-US" sz="2400" dirty="0" smtClean="0">
                <a:solidFill>
                  <a:schemeClr val="tx1"/>
                </a:solidFill>
              </a:rPr>
              <a:t> languages available.</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And every language is designed to fulfill a </a:t>
            </a:r>
            <a:r>
              <a:rPr lang="en-US" sz="2400" dirty="0" smtClean="0">
                <a:solidFill>
                  <a:srgbClr val="FF0000"/>
                </a:solidFill>
              </a:rPr>
              <a:t>particular kind of requirement</a:t>
            </a:r>
          </a:p>
          <a:p>
            <a:pPr marL="788670" lvl="1" indent="-514350">
              <a:buClr>
                <a:schemeClr val="accent1"/>
              </a:buClr>
              <a:buSzPct val="120000"/>
              <a:buFont typeface="Arial" pitchFamily="34" charset="0"/>
              <a:buChar char="•"/>
            </a:pPr>
            <a:endParaRPr lang="en-US" sz="2300" dirty="0" smtClean="0"/>
          </a:p>
          <a:p>
            <a:pPr marL="514350" indent="-514350">
              <a:buNone/>
            </a:pPr>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7358081" y="188640"/>
            <a:ext cx="1606407"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6</a:t>
            </a:r>
            <a:endParaRPr lang="en-IN" sz="4000" b="1" dirty="0"/>
          </a:p>
        </p:txBody>
      </p:sp>
      <p:sp>
        <p:nvSpPr>
          <p:cNvPr id="3" name="Content Placeholder 2"/>
          <p:cNvSpPr>
            <a:spLocks noGrp="1"/>
          </p:cNvSpPr>
          <p:nvPr>
            <p:ph sz="quarter" idx="1"/>
          </p:nvPr>
        </p:nvSpPr>
        <p:spPr/>
        <p:txBody>
          <a:bodyPr/>
          <a:lstStyle/>
          <a:p>
            <a:r>
              <a:rPr lang="en-US" dirty="0" smtClean="0"/>
              <a:t>Can we say that if we are surfing the internet using our </a:t>
            </a:r>
            <a:r>
              <a:rPr lang="en-US" dirty="0" smtClean="0">
                <a:solidFill>
                  <a:srgbClr val="FF0000"/>
                </a:solidFill>
              </a:rPr>
              <a:t>browser</a:t>
            </a:r>
            <a:r>
              <a:rPr lang="en-US" dirty="0" smtClean="0"/>
              <a:t> and at the same time we are listening to song in </a:t>
            </a:r>
            <a:r>
              <a:rPr lang="en-US" dirty="0" err="1" smtClean="0">
                <a:solidFill>
                  <a:srgbClr val="FF0000"/>
                </a:solidFill>
              </a:rPr>
              <a:t>winamp</a:t>
            </a:r>
            <a:r>
              <a:rPr lang="en-US" dirty="0" smtClean="0"/>
              <a:t>, the it is multithreading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r>
              <a:rPr lang="en-US" b="1" dirty="0" smtClean="0"/>
              <a:t>It is </a:t>
            </a:r>
            <a:r>
              <a:rPr lang="en-US" b="1" dirty="0" err="1" smtClean="0"/>
              <a:t>mutlitasking</a:t>
            </a:r>
            <a:r>
              <a:rPr lang="en-US" b="1" dirty="0" smtClean="0"/>
              <a:t> not multithreading</a:t>
            </a:r>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2000" fill="hold"/>
                                        <p:tgtEl>
                                          <p:spTgt spid="3">
                                            <p:txEl>
                                              <p:pRg st="5" end="5"/>
                                            </p:txEl>
                                          </p:spTgt>
                                        </p:tgtEl>
                                        <p:attrNameLst>
                                          <p:attrName>style.color</p:attrName>
                                        </p:attrNameLst>
                                      </p:cBhvr>
                                      <p:to>
                                        <a:srgbClr val="0EBE16"/>
                                      </p:to>
                                    </p:animClr>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62500" lnSpcReduction="20000"/>
          </a:bodyPr>
          <a:lstStyle/>
          <a:p>
            <a:r>
              <a:rPr lang="en-US" dirty="0" smtClean="0"/>
              <a:t>To understand this feature consider the code given below:</a:t>
            </a:r>
          </a:p>
          <a:p>
            <a:pPr>
              <a:buNone/>
            </a:pPr>
            <a:endParaRPr lang="en-US" dirty="0" smtClean="0"/>
          </a:p>
          <a:p>
            <a:pPr>
              <a:buNone/>
            </a:pPr>
            <a:r>
              <a:rPr lang="en-US" b="1" dirty="0" smtClean="0"/>
              <a:t>main()</a:t>
            </a:r>
          </a:p>
          <a:p>
            <a:pPr>
              <a:buNone/>
            </a:pPr>
            <a:r>
              <a:rPr lang="en-US" b="1" dirty="0" smtClean="0"/>
              <a:t>{</a:t>
            </a:r>
          </a:p>
          <a:p>
            <a:pPr>
              <a:buNone/>
            </a:pPr>
            <a:r>
              <a:rPr lang="en-US" b="1" dirty="0" err="1" smtClean="0"/>
              <a:t>clrscr</a:t>
            </a:r>
            <a:r>
              <a:rPr lang="en-US" b="1" dirty="0" smtClean="0"/>
              <a:t>();</a:t>
            </a:r>
          </a:p>
          <a:p>
            <a:pPr>
              <a:buNone/>
            </a:pPr>
            <a:r>
              <a:rPr lang="en-US" b="1" dirty="0" smtClean="0"/>
              <a:t>factorial(5);</a:t>
            </a:r>
          </a:p>
          <a:p>
            <a:pPr>
              <a:buNone/>
            </a:pPr>
            <a:r>
              <a:rPr lang="en-US" b="1" dirty="0" smtClean="0"/>
              <a:t>prime(8);</a:t>
            </a:r>
          </a:p>
          <a:p>
            <a:pPr>
              <a:buNone/>
            </a:pPr>
            <a:r>
              <a:rPr lang="en-US" b="1" dirty="0" err="1" smtClean="0"/>
              <a:t>evenodd</a:t>
            </a:r>
            <a:r>
              <a:rPr lang="en-US" b="1" dirty="0" smtClean="0"/>
              <a:t>(4);</a:t>
            </a:r>
          </a:p>
          <a:p>
            <a:pPr>
              <a:buNone/>
            </a:pPr>
            <a:r>
              <a:rPr lang="en-US" b="1" dirty="0" smtClean="0"/>
              <a:t>}</a:t>
            </a:r>
          </a:p>
          <a:p>
            <a:pPr>
              <a:buNone/>
            </a:pPr>
            <a:r>
              <a:rPr lang="en-US" dirty="0" smtClean="0"/>
              <a:t>.</a:t>
            </a:r>
          </a:p>
          <a:p>
            <a:pPr>
              <a:buNone/>
            </a:pPr>
            <a:r>
              <a:rPr lang="en-US" dirty="0" smtClean="0"/>
              <a:t>.</a:t>
            </a:r>
          </a:p>
          <a:p>
            <a:pPr>
              <a:buNone/>
            </a:pPr>
            <a:r>
              <a:rPr lang="en-US" dirty="0" smtClean="0"/>
              <a:t>.</a:t>
            </a:r>
          </a:p>
          <a:p>
            <a:pPr>
              <a:buNone/>
            </a:pPr>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2000" fill="hold"/>
                                        <p:tgtEl>
                                          <p:spTgt spid="3">
                                            <p:txEl>
                                              <p:pRg st="4" end="4"/>
                                            </p:txEl>
                                          </p:spTgt>
                                        </p:tgtEl>
                                        <p:attrNameLst>
                                          <p:attrName>style.color</p:attrName>
                                        </p:attrNameLst>
                                      </p:cBhvr>
                                      <p:to>
                                        <a:srgbClr val="0EBE16"/>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4" end="4"/>
                                            </p:txEl>
                                          </p:spTgt>
                                        </p:tgtEl>
                                        <p:attrNameLst>
                                          <p:attrName>style.color</p:attrName>
                                        </p:attrNameLst>
                                      </p:cBhvr>
                                      <p:to>
                                        <a:schemeClr val="tx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2000" fill="hold"/>
                                        <p:tgtEl>
                                          <p:spTgt spid="3">
                                            <p:txEl>
                                              <p:pRg st="5" end="5"/>
                                            </p:txEl>
                                          </p:spTgt>
                                        </p:tgtEl>
                                        <p:attrNameLst>
                                          <p:attrName>style.color</p:attrName>
                                        </p:attrNameLst>
                                      </p:cBhvr>
                                      <p:to>
                                        <a:srgbClr val="0EBE16"/>
                                      </p:to>
                                    </p:animClr>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nodeType="clickEffect">
                                  <p:stCondLst>
                                    <p:cond delay="0"/>
                                  </p:stCondLst>
                                  <p:childTnLst>
                                    <p:animClr clrSpc="rgb" dir="cw">
                                      <p:cBhvr override="childStyle">
                                        <p:cTn id="50" dur="2000" fill="hold"/>
                                        <p:tgtEl>
                                          <p:spTgt spid="3">
                                            <p:txEl>
                                              <p:pRg st="5" end="5"/>
                                            </p:txEl>
                                          </p:spTgt>
                                        </p:tgtEl>
                                        <p:attrNameLst>
                                          <p:attrName>style.color</p:attrName>
                                        </p:attrNameLst>
                                      </p:cBhvr>
                                      <p:to>
                                        <a:schemeClr val="tx1"/>
                                      </p:to>
                                    </p:animClr>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nodeType="clickEffect">
                                  <p:stCondLst>
                                    <p:cond delay="0"/>
                                  </p:stCondLst>
                                  <p:childTnLst>
                                    <p:animClr clrSpc="rgb" dir="cw">
                                      <p:cBhvr override="childStyle">
                                        <p:cTn id="54" dur="2000" fill="hold"/>
                                        <p:tgtEl>
                                          <p:spTgt spid="3">
                                            <p:txEl>
                                              <p:pRg st="6" end="6"/>
                                            </p:txEl>
                                          </p:spTgt>
                                        </p:tgtEl>
                                        <p:attrNameLst>
                                          <p:attrName>style.color</p:attrName>
                                        </p:attrNameLst>
                                      </p:cBhvr>
                                      <p:to>
                                        <a:srgbClr val="0EBE16"/>
                                      </p:to>
                                    </p:animClr>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dir="cw">
                                      <p:cBhvr override="childStyle">
                                        <p:cTn id="58" dur="2000" fill="hold"/>
                                        <p:tgtEl>
                                          <p:spTgt spid="3">
                                            <p:txEl>
                                              <p:pRg st="6" end="6"/>
                                            </p:txEl>
                                          </p:spTgt>
                                        </p:tgtEl>
                                        <p:attrNameLst>
                                          <p:attrName>style.color</p:attrName>
                                        </p:attrNameLst>
                                      </p:cBhvr>
                                      <p:to>
                                        <a:schemeClr val="tx1"/>
                                      </p:to>
                                    </p:animClr>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nodeType="clickEffect">
                                  <p:stCondLst>
                                    <p:cond delay="0"/>
                                  </p:stCondLst>
                                  <p:childTnLst>
                                    <p:animClr clrSpc="rgb" dir="cw">
                                      <p:cBhvr override="childStyle">
                                        <p:cTn id="62" dur="2000" fill="hold"/>
                                        <p:tgtEl>
                                          <p:spTgt spid="3">
                                            <p:txEl>
                                              <p:pRg st="7" end="7"/>
                                            </p:txEl>
                                          </p:spTgt>
                                        </p:tgtEl>
                                        <p:attrNameLst>
                                          <p:attrName>style.color</p:attrName>
                                        </p:attrNameLst>
                                      </p:cBhvr>
                                      <p:to>
                                        <a:srgbClr val="0EBE16"/>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dir="cw">
                                      <p:cBhvr override="childStyle">
                                        <p:cTn id="66" dur="2000" fill="hold"/>
                                        <p:tgtEl>
                                          <p:spTgt spid="3">
                                            <p:txEl>
                                              <p:pRg st="7" end="7"/>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dirty="0" smtClean="0"/>
              <a:t>In the previous sample code all 4 functions </a:t>
            </a:r>
            <a:r>
              <a:rPr lang="en-US" dirty="0" err="1" smtClean="0">
                <a:solidFill>
                  <a:srgbClr val="FF0000"/>
                </a:solidFill>
              </a:rPr>
              <a:t>clrscr</a:t>
            </a:r>
            <a:r>
              <a:rPr lang="en-US" dirty="0" smtClean="0">
                <a:solidFill>
                  <a:srgbClr val="FF0000"/>
                </a:solidFill>
              </a:rPr>
              <a:t>(),factorial(),prime() </a:t>
            </a:r>
            <a:r>
              <a:rPr lang="en-US" dirty="0" smtClean="0"/>
              <a:t>and </a:t>
            </a:r>
            <a:r>
              <a:rPr lang="en-US" dirty="0" err="1" smtClean="0">
                <a:solidFill>
                  <a:srgbClr val="FF0000"/>
                </a:solidFill>
              </a:rPr>
              <a:t>evenodd</a:t>
            </a:r>
            <a:r>
              <a:rPr lang="en-US" dirty="0" smtClean="0">
                <a:solidFill>
                  <a:srgbClr val="FF0000"/>
                </a:solidFill>
              </a:rPr>
              <a:t>() </a:t>
            </a:r>
            <a:r>
              <a:rPr lang="en-US" dirty="0" smtClean="0"/>
              <a:t>are independent of each other but still they will run sequentially i.e. one after the other.</a:t>
            </a:r>
          </a:p>
          <a:p>
            <a:endParaRPr lang="en-US" dirty="0" smtClean="0"/>
          </a:p>
          <a:p>
            <a:r>
              <a:rPr lang="en-US" dirty="0" smtClean="0"/>
              <a:t>This can be improved in java by using multithreading feature so that each one of these functions can run together.</a:t>
            </a:r>
          </a:p>
          <a:p>
            <a:endParaRPr lang="en-US" dirty="0" smtClean="0"/>
          </a:p>
          <a:p>
            <a:r>
              <a:rPr lang="en-US" dirty="0" smtClean="0">
                <a:solidFill>
                  <a:srgbClr val="FF0000"/>
                </a:solidFill>
              </a:rPr>
              <a:t>Benefits:</a:t>
            </a:r>
            <a:r>
              <a:rPr lang="en-US" dirty="0" smtClean="0"/>
              <a:t> </a:t>
            </a:r>
            <a:r>
              <a:rPr lang="en-US" dirty="0" smtClean="0">
                <a:solidFill>
                  <a:srgbClr val="0070C0"/>
                </a:solidFill>
              </a:rPr>
              <a:t>Reduced execution time </a:t>
            </a:r>
            <a:r>
              <a:rPr lang="en-US" dirty="0" smtClean="0"/>
              <a:t>, </a:t>
            </a:r>
            <a:r>
              <a:rPr lang="en-US" dirty="0" smtClean="0">
                <a:solidFill>
                  <a:srgbClr val="0070C0"/>
                </a:solidFill>
              </a:rPr>
              <a:t>full utilization of CPU</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dirty="0" smtClean="0"/>
              <a:t>Some practical examples where multithreading is used are:</a:t>
            </a:r>
          </a:p>
          <a:p>
            <a:endParaRPr lang="en-US" dirty="0" smtClean="0"/>
          </a:p>
          <a:p>
            <a:r>
              <a:rPr lang="en-US" dirty="0" smtClean="0"/>
              <a:t>We can open </a:t>
            </a:r>
            <a:r>
              <a:rPr lang="en-US" dirty="0" smtClean="0">
                <a:solidFill>
                  <a:srgbClr val="FF0000"/>
                </a:solidFill>
              </a:rPr>
              <a:t>multiple tabs </a:t>
            </a:r>
            <a:r>
              <a:rPr lang="en-US" dirty="0" smtClean="0"/>
              <a:t>in the same browser window</a:t>
            </a:r>
          </a:p>
          <a:p>
            <a:endParaRPr lang="en-US" dirty="0" smtClean="0"/>
          </a:p>
          <a:p>
            <a:r>
              <a:rPr lang="en-US" dirty="0" smtClean="0"/>
              <a:t>When we use a media player to listen to a song , then there are multiple activities which take place </a:t>
            </a:r>
            <a:r>
              <a:rPr lang="en-US" dirty="0" err="1" smtClean="0"/>
              <a:t>parallely</a:t>
            </a:r>
            <a:r>
              <a:rPr lang="en-US" dirty="0" smtClean="0"/>
              <a:t> like </a:t>
            </a:r>
            <a:r>
              <a:rPr lang="en-US" dirty="0" smtClean="0">
                <a:solidFill>
                  <a:srgbClr val="FF0000"/>
                </a:solidFill>
              </a:rPr>
              <a:t>moving of a slider</a:t>
            </a:r>
            <a:r>
              <a:rPr lang="en-US" dirty="0" smtClean="0"/>
              <a:t>, </a:t>
            </a:r>
            <a:r>
              <a:rPr lang="en-US" dirty="0" smtClean="0">
                <a:solidFill>
                  <a:srgbClr val="FF0000"/>
                </a:solidFill>
              </a:rPr>
              <a:t>elapsed time being shown</a:t>
            </a:r>
            <a:r>
              <a:rPr lang="en-US" dirty="0" smtClean="0"/>
              <a:t>, </a:t>
            </a:r>
            <a:r>
              <a:rPr lang="en-US" dirty="0" smtClean="0">
                <a:solidFill>
                  <a:srgbClr val="FF0000"/>
                </a:solidFill>
              </a:rPr>
              <a:t>volume adjustment</a:t>
            </a:r>
            <a:r>
              <a:rPr lang="en-US" dirty="0" smtClean="0"/>
              <a:t> , </a:t>
            </a:r>
            <a:r>
              <a:rPr lang="en-US" dirty="0" smtClean="0">
                <a:solidFill>
                  <a:srgbClr val="FF0000"/>
                </a:solidFill>
              </a:rPr>
              <a:t>ability to add or remove songs from the playlist</a:t>
            </a:r>
            <a:r>
              <a:rPr lang="en-US" dirty="0" smtClean="0"/>
              <a:t> , </a:t>
            </a:r>
            <a:r>
              <a:rPr lang="en-US" dirty="0" smtClean="0">
                <a:solidFill>
                  <a:srgbClr val="FF0000"/>
                </a:solidFill>
              </a:rPr>
              <a:t>playing of the song </a:t>
            </a:r>
            <a:r>
              <a:rPr lang="en-US" dirty="0" smtClean="0"/>
              <a:t>etc</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US" b="1" dirty="0" smtClean="0"/>
              <a:t>Distributed</a:t>
            </a:r>
          </a:p>
          <a:p>
            <a:pPr>
              <a:buNone/>
            </a:pPr>
            <a:r>
              <a:rPr lang="en-US" dirty="0" smtClean="0"/>
              <a:t>     </a:t>
            </a:r>
          </a:p>
          <a:p>
            <a:pPr>
              <a:buNone/>
            </a:pPr>
            <a:r>
              <a:rPr lang="en-US" dirty="0" smtClean="0">
                <a:solidFill>
                  <a:srgbClr val="FF0000"/>
                </a:solidFill>
              </a:rPr>
              <a:t>Distributed programming</a:t>
            </a:r>
            <a:r>
              <a:rPr lang="en-US" dirty="0" smtClean="0"/>
              <a:t> </a:t>
            </a:r>
            <a:r>
              <a:rPr lang="en-IN" dirty="0" smtClean="0"/>
              <a:t> a program uses more than </a:t>
            </a:r>
          </a:p>
          <a:p>
            <a:pPr>
              <a:buNone/>
            </a:pPr>
            <a:r>
              <a:rPr lang="en-IN" dirty="0" smtClean="0"/>
              <a:t>one computer. </a:t>
            </a:r>
          </a:p>
          <a:p>
            <a:pPr>
              <a:buNone/>
            </a:pPr>
            <a:endParaRPr lang="en-IN" dirty="0" smtClean="0"/>
          </a:p>
          <a:p>
            <a:pPr>
              <a:buNone/>
            </a:pPr>
            <a:endParaRPr lang="en-IN" dirty="0" smtClean="0"/>
          </a:p>
          <a:p>
            <a:pPr>
              <a:buNone/>
            </a:pPr>
            <a:r>
              <a:rPr lang="en-IN" dirty="0" smtClean="0"/>
              <a:t>That is, different parts of the same program run on </a:t>
            </a:r>
          </a:p>
          <a:p>
            <a:pPr>
              <a:buNone/>
            </a:pPr>
            <a:r>
              <a:rPr lang="en-IN" dirty="0" smtClean="0"/>
              <a:t>different computers and communicate over a network.</a:t>
            </a: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IN" dirty="0" smtClean="0"/>
              <a:t>In Java, this is made possible by a technique called </a:t>
            </a:r>
            <a:r>
              <a:rPr lang="en-IN" dirty="0" smtClean="0">
                <a:solidFill>
                  <a:srgbClr val="FF0000"/>
                </a:solidFill>
              </a:rPr>
              <a:t>RMI</a:t>
            </a:r>
            <a:r>
              <a:rPr lang="en-IN" dirty="0" smtClean="0"/>
              <a:t>(Remote Method Invocation)</a:t>
            </a:r>
          </a:p>
          <a:p>
            <a:endParaRPr lang="en-IN" dirty="0" smtClean="0"/>
          </a:p>
          <a:p>
            <a:endParaRPr lang="en-IN" dirty="0" smtClean="0">
              <a:solidFill>
                <a:srgbClr val="FF0000"/>
              </a:solidFill>
            </a:endParaRPr>
          </a:p>
          <a:p>
            <a:r>
              <a:rPr lang="en-IN" dirty="0" smtClean="0">
                <a:solidFill>
                  <a:srgbClr val="FF0000"/>
                </a:solidFill>
              </a:rPr>
              <a:t>RMI</a:t>
            </a:r>
            <a:r>
              <a:rPr lang="en-IN" dirty="0" smtClean="0"/>
              <a:t> allows a method that is running on one computer to call a method in an object that is on another computer. </a:t>
            </a:r>
          </a:p>
          <a:p>
            <a:endParaRPr lang="en-US" dirty="0" smtClean="0"/>
          </a:p>
          <a:p>
            <a:r>
              <a:rPr lang="en-US" dirty="0" smtClean="0">
                <a:solidFill>
                  <a:srgbClr val="FF0000"/>
                </a:solidFill>
              </a:rPr>
              <a:t>Benefits:</a:t>
            </a:r>
            <a:r>
              <a:rPr lang="en-US" dirty="0" smtClean="0"/>
              <a:t> Programmers working on same project may be required to be physically present at the same location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pPr>
              <a:buNone/>
            </a:pPr>
            <a:endParaRPr lang="en-US" dirty="0" smtClean="0"/>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r>
              <a:rPr lang="en-US" dirty="0" smtClean="0">
                <a:solidFill>
                  <a:srgbClr val="FF0000"/>
                </a:solidFill>
              </a:rPr>
              <a:t>Benefits:</a:t>
            </a:r>
            <a:r>
              <a:rPr lang="en-US" dirty="0" smtClean="0"/>
              <a:t> Programmers working on same project may be required to be physically present at the same location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Java-Image.png"/>
          <p:cNvPicPr>
            <a:picLocks noChangeAspect="1"/>
          </p:cNvPicPr>
          <p:nvPr/>
        </p:nvPicPr>
        <p:blipFill>
          <a:blip r:embed="rId4"/>
          <a:stretch>
            <a:fillRect/>
          </a:stretch>
        </p:blipFill>
        <p:spPr>
          <a:xfrm>
            <a:off x="0" y="1281609"/>
            <a:ext cx="9144000" cy="3504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a:t>
            </a:r>
            <a:endParaRPr lang="en-IN" b="1" dirty="0"/>
          </a:p>
        </p:txBody>
      </p:sp>
      <p:sp>
        <p:nvSpPr>
          <p:cNvPr id="3" name="Content Placeholder 2"/>
          <p:cNvSpPr>
            <a:spLocks noGrp="1"/>
          </p:cNvSpPr>
          <p:nvPr>
            <p:ph sz="quarter" idx="1"/>
          </p:nvPr>
        </p:nvSpPr>
        <p:spPr>
          <a:xfrm>
            <a:off x="301752" y="1527048"/>
            <a:ext cx="8503920" cy="5142312"/>
          </a:xfrm>
        </p:spPr>
        <p:txBody>
          <a:bodyPr>
            <a:normAutofit lnSpcReduction="10000"/>
          </a:bodyPr>
          <a:lstStyle/>
          <a:p>
            <a:r>
              <a:rPr lang="en-US" b="1" dirty="0" smtClean="0"/>
              <a:t>Developed By:</a:t>
            </a:r>
            <a:r>
              <a:rPr lang="en-US" dirty="0" smtClean="0"/>
              <a:t> James Gosling</a:t>
            </a:r>
          </a:p>
          <a:p>
            <a:endParaRPr lang="en-US" dirty="0" smtClean="0"/>
          </a:p>
          <a:p>
            <a:r>
              <a:rPr lang="en-US" b="1" dirty="0" smtClean="0"/>
              <a:t>Company Name: </a:t>
            </a:r>
            <a:r>
              <a:rPr lang="en-US" dirty="0" smtClean="0">
                <a:solidFill>
                  <a:srgbClr val="0070C0"/>
                </a:solidFill>
              </a:rPr>
              <a:t>Sun Microsystems</a:t>
            </a:r>
            <a:r>
              <a:rPr lang="en-US" dirty="0" smtClean="0"/>
              <a:t>, </a:t>
            </a:r>
          </a:p>
          <a:p>
            <a:pPr>
              <a:buNone/>
            </a:pPr>
            <a:r>
              <a:rPr lang="en-US" dirty="0" smtClean="0"/>
              <a:t>                          now known as </a:t>
            </a:r>
            <a:r>
              <a:rPr lang="en-US" dirty="0" smtClean="0">
                <a:solidFill>
                  <a:srgbClr val="FF0000"/>
                </a:solidFill>
              </a:rPr>
              <a:t>Oracle Sun</a:t>
            </a:r>
            <a:r>
              <a:rPr lang="en-US" dirty="0" smtClean="0"/>
              <a:t>.</a:t>
            </a:r>
          </a:p>
          <a:p>
            <a:endParaRPr lang="en-US" dirty="0" smtClean="0"/>
          </a:p>
          <a:p>
            <a:r>
              <a:rPr lang="en-US" b="1" dirty="0" smtClean="0"/>
              <a:t>Original Name: </a:t>
            </a:r>
            <a:r>
              <a:rPr lang="en-US" dirty="0" smtClean="0"/>
              <a:t>Oak.</a:t>
            </a:r>
            <a:endParaRPr lang="en-IN" dirty="0" smtClean="0"/>
          </a:p>
          <a:p>
            <a:endParaRPr lang="en-US" dirty="0" smtClean="0"/>
          </a:p>
          <a:p>
            <a:r>
              <a:rPr lang="en-US" b="1" dirty="0" smtClean="0"/>
              <a:t>First release: </a:t>
            </a:r>
            <a:r>
              <a:rPr lang="en-US" dirty="0" smtClean="0">
                <a:solidFill>
                  <a:srgbClr val="FF0000"/>
                </a:solidFill>
              </a:rPr>
              <a:t>23</a:t>
            </a:r>
            <a:r>
              <a:rPr lang="en-US" baseline="30000" dirty="0" smtClean="0">
                <a:solidFill>
                  <a:srgbClr val="FF0000"/>
                </a:solidFill>
              </a:rPr>
              <a:t>rd</a:t>
            </a:r>
            <a:r>
              <a:rPr lang="en-US" dirty="0" smtClean="0">
                <a:solidFill>
                  <a:srgbClr val="FF0000"/>
                </a:solidFill>
              </a:rPr>
              <a:t> January 1996 </a:t>
            </a:r>
            <a:r>
              <a:rPr lang="en-US" dirty="0" smtClean="0"/>
              <a:t>and called</a:t>
            </a:r>
          </a:p>
          <a:p>
            <a:pPr>
              <a:buNone/>
            </a:pPr>
            <a:r>
              <a:rPr lang="en-US" dirty="0" smtClean="0"/>
              <a:t>   </a:t>
            </a:r>
            <a:r>
              <a:rPr lang="en-US" dirty="0" smtClean="0">
                <a:solidFill>
                  <a:srgbClr val="FF0000"/>
                </a:solidFill>
              </a:rPr>
              <a:t>JDK(Java Development kit) 1.0</a:t>
            </a:r>
          </a:p>
          <a:p>
            <a:r>
              <a:rPr lang="en-US" b="1" dirty="0" smtClean="0"/>
              <a:t>Latest version : </a:t>
            </a:r>
            <a:r>
              <a:rPr lang="en-US" dirty="0" smtClean="0">
                <a:solidFill>
                  <a:srgbClr val="FF0000"/>
                </a:solidFill>
              </a:rPr>
              <a:t>JDK</a:t>
            </a:r>
            <a:r>
              <a:rPr lang="en-IN" dirty="0" smtClean="0">
                <a:solidFill>
                  <a:srgbClr val="FF0000"/>
                </a:solidFill>
              </a:rPr>
              <a:t>(8.0)</a:t>
            </a:r>
            <a:r>
              <a:rPr lang="en-US" dirty="0" smtClean="0">
                <a:solidFill>
                  <a:srgbClr val="FF0000"/>
                </a:solidFill>
              </a:rPr>
              <a:t> </a:t>
            </a:r>
            <a:r>
              <a:rPr lang="en-US" dirty="0" smtClean="0"/>
              <a:t>released on </a:t>
            </a:r>
            <a:r>
              <a:rPr lang="en-US" dirty="0" smtClean="0">
                <a:solidFill>
                  <a:srgbClr val="FF0000"/>
                </a:solidFill>
              </a:rPr>
              <a:t>18</a:t>
            </a:r>
            <a:r>
              <a:rPr lang="en-US" baseline="30000" dirty="0" smtClean="0">
                <a:solidFill>
                  <a:srgbClr val="FF0000"/>
                </a:solidFill>
              </a:rPr>
              <a:t>th</a:t>
            </a:r>
            <a:r>
              <a:rPr lang="en-US" dirty="0" smtClean="0">
                <a:solidFill>
                  <a:srgbClr val="FF0000"/>
                </a:solidFill>
              </a:rPr>
              <a:t> March 2014</a:t>
            </a:r>
            <a:r>
              <a:rPr lang="en-US" dirty="0" smtClean="0"/>
              <a:t>.</a:t>
            </a:r>
          </a:p>
          <a:p>
            <a:endParaRPr lang="en-US" dirty="0" smtClean="0"/>
          </a:p>
          <a:p>
            <a:endParaRPr lang="en-US" dirty="0" smtClean="0"/>
          </a:p>
        </p:txBody>
      </p:sp>
      <p:pic>
        <p:nvPicPr>
          <p:cNvPr id="3074" name="Picture 2" descr="F:\SCA\Java slide material\JamesGosling.jpg"/>
          <p:cNvPicPr>
            <a:picLocks noChangeAspect="1" noChangeArrowheads="1"/>
          </p:cNvPicPr>
          <p:nvPr/>
        </p:nvPicPr>
        <p:blipFill>
          <a:blip r:embed="rId2" cstate="print"/>
          <a:srcRect/>
          <a:stretch>
            <a:fillRect/>
          </a:stretch>
        </p:blipFill>
        <p:spPr bwMode="auto">
          <a:xfrm>
            <a:off x="6572264" y="1500174"/>
            <a:ext cx="2307676" cy="2736304"/>
          </a:xfrm>
          <a:prstGeom prst="rect">
            <a:avLst/>
          </a:prstGeom>
          <a:noFill/>
        </p:spPr>
      </p:pic>
      <p:sp>
        <p:nvSpPr>
          <p:cNvPr id="5" name="TextBox 4"/>
          <p:cNvSpPr txBox="1"/>
          <p:nvPr/>
        </p:nvSpPr>
        <p:spPr>
          <a:xfrm>
            <a:off x="6286512" y="4286256"/>
            <a:ext cx="2736304" cy="461665"/>
          </a:xfrm>
          <a:prstGeom prst="rect">
            <a:avLst/>
          </a:prstGeom>
          <a:noFill/>
        </p:spPr>
        <p:txBody>
          <a:bodyPr wrap="square" rtlCol="0">
            <a:spAutoFit/>
          </a:bodyPr>
          <a:lstStyle/>
          <a:p>
            <a:r>
              <a:rPr lang="en-US" sz="2400" b="1" dirty="0" smtClean="0"/>
              <a:t>   James Gosling</a:t>
            </a:r>
            <a:endParaRPr lang="en-IN" sz="2400" b="1" dirty="0"/>
          </a:p>
        </p:txBody>
      </p:sp>
      <p:pic>
        <p:nvPicPr>
          <p:cNvPr id="6"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701" y="318741"/>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blinds(horizontal)">
                                      <p:cBhvr>
                                        <p:cTn id="14" dur="500"/>
                                        <p:tgtEl>
                                          <p:spTgt spid="307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linds(horizontal)">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Where Java Stands Today </a:t>
            </a:r>
            <a:r>
              <a:rPr lang="en-US" b="1" dirty="0" smtClean="0"/>
              <a:t>?</a:t>
            </a:r>
            <a:endParaRPr lang="en-IN" b="1" dirty="0"/>
          </a:p>
        </p:txBody>
      </p:sp>
      <p:pic>
        <p:nvPicPr>
          <p:cNvPr id="11" name="Content Placeholder 10" descr="Java top ten.png"/>
          <p:cNvPicPr>
            <a:picLocks noGrp="1" noChangeAspect="1"/>
          </p:cNvPicPr>
          <p:nvPr>
            <p:ph sz="quarter" idx="1"/>
          </p:nvPr>
        </p:nvPicPr>
        <p:blipFill>
          <a:blip r:embed="rId2"/>
          <a:stretch>
            <a:fillRect/>
          </a:stretch>
        </p:blipFill>
        <p:spPr>
          <a:xfrm>
            <a:off x="142844" y="2143116"/>
            <a:ext cx="9001156" cy="4572032"/>
          </a:xfrm>
        </p:spPr>
      </p:pic>
      <p:pic>
        <p:nvPicPr>
          <p:cNvPr id="7"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28596" y="1500174"/>
            <a:ext cx="8286808" cy="646331"/>
          </a:xfrm>
          <a:prstGeom prst="rect">
            <a:avLst/>
          </a:prstGeom>
          <a:noFill/>
        </p:spPr>
        <p:txBody>
          <a:bodyPr wrap="square" rtlCol="0">
            <a:spAutoFit/>
          </a:bodyPr>
          <a:lstStyle/>
          <a:p>
            <a:r>
              <a:rPr lang="en-IN" b="1" dirty="0" smtClean="0">
                <a:solidFill>
                  <a:srgbClr val="FF0000"/>
                </a:solidFill>
              </a:rPr>
              <a:t>http://www.sitepoint.com/best-programming-language-learn-2015-job-demand-salaries/</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Where Java Stands Today ?</a:t>
            </a:r>
            <a:endParaRPr lang="en-IN" sz="2800" b="1" dirty="0"/>
          </a:p>
        </p:txBody>
      </p:sp>
      <p:sp>
        <p:nvSpPr>
          <p:cNvPr id="3" name="Content Placeholder 2"/>
          <p:cNvSpPr>
            <a:spLocks noGrp="1"/>
          </p:cNvSpPr>
          <p:nvPr>
            <p:ph sz="quarter" idx="1"/>
          </p:nvPr>
        </p:nvSpPr>
        <p:spPr>
          <a:xfrm>
            <a:off x="301752" y="1527048"/>
            <a:ext cx="8503920" cy="4926288"/>
          </a:xfrm>
        </p:spPr>
        <p:txBody>
          <a:bodyPr/>
          <a:lstStyle/>
          <a:p>
            <a:r>
              <a:rPr lang="en-US" dirty="0" smtClean="0"/>
              <a:t>Do you know how many devices use Java ?</a:t>
            </a:r>
            <a:endParaRPr lang="en-IN" dirty="0" smtClean="0"/>
          </a:p>
          <a:p>
            <a:endParaRPr lang="en-IN"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smtClean="0"/>
          </a:p>
          <a:p>
            <a:r>
              <a:rPr lang="en-IN" dirty="0" smtClean="0">
                <a:solidFill>
                  <a:srgbClr val="FF0000"/>
                </a:solidFill>
              </a:rPr>
              <a:t>3 Billion devices </a:t>
            </a:r>
            <a:r>
              <a:rPr lang="en-IN" dirty="0" smtClean="0"/>
              <a:t>run Java as per Oracle. (1 Billion= 100Crores)</a:t>
            </a:r>
          </a:p>
          <a:p>
            <a:r>
              <a:rPr lang="en-IN" dirty="0" smtClean="0">
                <a:solidFill>
                  <a:srgbClr val="FF0000"/>
                </a:solidFill>
              </a:rPr>
              <a:t>1 Billion</a:t>
            </a:r>
            <a:r>
              <a:rPr lang="en-IN" dirty="0" smtClean="0"/>
              <a:t> Java downloads per year.</a:t>
            </a:r>
          </a:p>
        </p:txBody>
      </p:sp>
      <p:pic>
        <p:nvPicPr>
          <p:cNvPr id="7"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1680" y="2026545"/>
            <a:ext cx="5112568" cy="2986631"/>
          </a:xfrm>
          <a:prstGeom prst="rect">
            <a:avLst/>
          </a:prstGeom>
          <a:ln w="50800" cmpd="dbl">
            <a:solidFill>
              <a:schemeClr val="accent2"/>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1000"/>
                                        <p:tgtEl>
                                          <p:spTgt spid="3">
                                            <p:txEl>
                                              <p:pRg st="8" end="8"/>
                                            </p:txEl>
                                          </p:spTgt>
                                        </p:tgtEl>
                                      </p:cBhvr>
                                    </p:animEffect>
                                    <p:anim calcmode="lin" valueType="num">
                                      <p:cBhvr>
                                        <p:cTn id="2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2800" b="1" dirty="0" smtClean="0"/>
              <a:t>Brief History Of </a:t>
            </a:r>
            <a:r>
              <a:rPr lang="en-US" sz="2800" b="1" dirty="0" err="1" smtClean="0"/>
              <a:t>Prog</a:t>
            </a:r>
            <a:r>
              <a:rPr lang="en-US" sz="2800" b="1" dirty="0" smtClean="0"/>
              <a:t>. Lang</a:t>
            </a:r>
            <a:endParaRPr lang="en-IN" sz="2800" b="1" dirty="0"/>
          </a:p>
        </p:txBody>
      </p:sp>
      <p:sp>
        <p:nvSpPr>
          <p:cNvPr id="3" name="Content Placeholder 2"/>
          <p:cNvSpPr>
            <a:spLocks noGrp="1"/>
          </p:cNvSpPr>
          <p:nvPr>
            <p:ph sz="quarter" idx="1"/>
          </p:nvPr>
        </p:nvSpPr>
        <p:spPr>
          <a:xfrm>
            <a:off x="457200" y="1600200"/>
            <a:ext cx="8229600" cy="4873752"/>
          </a:xfrm>
        </p:spPr>
        <p:txBody>
          <a:bodyPr>
            <a:normAutofit fontScale="92500" lnSpcReduction="10000"/>
          </a:bodyPr>
          <a:lstStyle/>
          <a:p>
            <a:r>
              <a:rPr lang="en-US" sz="2800" b="1" dirty="0" smtClean="0"/>
              <a:t> </a:t>
            </a:r>
            <a:r>
              <a:rPr lang="en-US" sz="2400" b="1" dirty="0" smtClean="0">
                <a:solidFill>
                  <a:srgbClr val="FF0000"/>
                </a:solidFill>
              </a:rPr>
              <a:t>C language </a:t>
            </a:r>
            <a:r>
              <a:rPr lang="en-US" sz="2400" dirty="0" smtClean="0"/>
              <a:t>was primarily designed to develop “</a:t>
            </a:r>
            <a:r>
              <a:rPr lang="en-US" sz="2400" dirty="0" smtClean="0">
                <a:solidFill>
                  <a:srgbClr val="0070C0"/>
                </a:solidFill>
              </a:rPr>
              <a:t>System </a:t>
            </a:r>
            <a:r>
              <a:rPr lang="en-US" sz="2400" dirty="0" err="1" smtClean="0">
                <a:solidFill>
                  <a:srgbClr val="0070C0"/>
                </a:solidFill>
              </a:rPr>
              <a:t>Softwares</a:t>
            </a:r>
            <a:r>
              <a:rPr lang="en-US" sz="2400" dirty="0" smtClean="0"/>
              <a:t>” like Operating Systems, Device Drivers etc .</a:t>
            </a:r>
          </a:p>
          <a:p>
            <a:endParaRPr lang="en-US" sz="2400" dirty="0" smtClean="0"/>
          </a:p>
          <a:p>
            <a:r>
              <a:rPr lang="en-US" sz="2400" dirty="0" smtClean="0"/>
              <a:t>To remove security problems with “C” language </a:t>
            </a:r>
            <a:r>
              <a:rPr lang="en-US" sz="2400" dirty="0" smtClean="0">
                <a:solidFill>
                  <a:srgbClr val="0070C0"/>
                </a:solidFill>
              </a:rPr>
              <a:t>, </a:t>
            </a:r>
            <a:r>
              <a:rPr lang="en-US" sz="2400" dirty="0" smtClean="0">
                <a:solidFill>
                  <a:srgbClr val="FF0000"/>
                </a:solidFill>
              </a:rPr>
              <a:t>C++ language </a:t>
            </a:r>
            <a:r>
              <a:rPr lang="en-US" sz="2400" dirty="0" smtClean="0"/>
              <a:t>was designed.</a:t>
            </a:r>
          </a:p>
          <a:p>
            <a:endParaRPr lang="en-US" sz="2400" dirty="0" smtClean="0"/>
          </a:p>
          <a:p>
            <a:r>
              <a:rPr lang="en-US" sz="2400" dirty="0" smtClean="0"/>
              <a:t>It is an Object Oriented Language which provides </a:t>
            </a:r>
            <a:r>
              <a:rPr lang="en-US" sz="2400" dirty="0" smtClean="0">
                <a:solidFill>
                  <a:srgbClr val="0070C0"/>
                </a:solidFill>
              </a:rPr>
              <a:t>data security </a:t>
            </a:r>
            <a:r>
              <a:rPr lang="en-US" sz="2400" dirty="0" smtClean="0"/>
              <a:t>and can be used to solve </a:t>
            </a:r>
            <a:r>
              <a:rPr lang="en-US" sz="2400" dirty="0" smtClean="0">
                <a:solidFill>
                  <a:srgbClr val="0070C0"/>
                </a:solidFill>
              </a:rPr>
              <a:t>real world problems.</a:t>
            </a:r>
          </a:p>
          <a:p>
            <a:endParaRPr lang="en-US" sz="2400" dirty="0" smtClean="0">
              <a:solidFill>
                <a:srgbClr val="0070C0"/>
              </a:solidFill>
            </a:endParaRPr>
          </a:p>
          <a:p>
            <a:r>
              <a:rPr lang="en-US" sz="2400" dirty="0" smtClean="0"/>
              <a:t>Many popular </a:t>
            </a:r>
            <a:r>
              <a:rPr lang="en-US" sz="2400" dirty="0" err="1" smtClean="0"/>
              <a:t>softwares</a:t>
            </a:r>
            <a:r>
              <a:rPr lang="en-US" sz="2400" dirty="0" smtClean="0"/>
              <a:t> like </a:t>
            </a:r>
            <a:r>
              <a:rPr lang="en-US" sz="2400" dirty="0" smtClean="0">
                <a:solidFill>
                  <a:srgbClr val="0070C0"/>
                </a:solidFill>
              </a:rPr>
              <a:t>Adobe Acrobat </a:t>
            </a:r>
            <a:r>
              <a:rPr lang="en-US" sz="2400" dirty="0" smtClean="0"/>
              <a:t>, </a:t>
            </a:r>
            <a:r>
              <a:rPr lang="en-US" sz="2400" dirty="0" err="1" smtClean="0">
                <a:solidFill>
                  <a:srgbClr val="0070C0"/>
                </a:solidFill>
              </a:rPr>
              <a:t>Winamp</a:t>
            </a:r>
            <a:r>
              <a:rPr lang="en-US" sz="2400" dirty="0" smtClean="0">
                <a:solidFill>
                  <a:srgbClr val="0070C0"/>
                </a:solidFill>
              </a:rPr>
              <a:t> Media </a:t>
            </a:r>
            <a:r>
              <a:rPr lang="en-US" sz="2400" dirty="0" err="1" smtClean="0">
                <a:solidFill>
                  <a:srgbClr val="0070C0"/>
                </a:solidFill>
              </a:rPr>
              <a:t>Player</a:t>
            </a:r>
            <a:r>
              <a:rPr lang="en-US" sz="2400" dirty="0" err="1" smtClean="0"/>
              <a:t>,</a:t>
            </a:r>
            <a:r>
              <a:rPr lang="en-US" sz="2400" dirty="0" err="1" smtClean="0">
                <a:solidFill>
                  <a:srgbClr val="0070C0"/>
                </a:solidFill>
              </a:rPr>
              <a:t>Internet</a:t>
            </a:r>
            <a:r>
              <a:rPr lang="en-US" sz="2400" dirty="0" smtClean="0">
                <a:solidFill>
                  <a:srgbClr val="0070C0"/>
                </a:solidFill>
              </a:rPr>
              <a:t> </a:t>
            </a:r>
            <a:r>
              <a:rPr lang="en-US" sz="2400" dirty="0" err="1" smtClean="0">
                <a:solidFill>
                  <a:srgbClr val="0070C0"/>
                </a:solidFill>
              </a:rPr>
              <a:t>Explorer</a:t>
            </a:r>
            <a:r>
              <a:rPr lang="en-US" sz="2400" dirty="0" err="1" smtClean="0"/>
              <a:t>,</a:t>
            </a:r>
            <a:r>
              <a:rPr lang="en-US" sz="2400" dirty="0" err="1" smtClean="0">
                <a:solidFill>
                  <a:srgbClr val="0070C0"/>
                </a:solidFill>
              </a:rPr>
              <a:t>Mozilla</a:t>
            </a:r>
            <a:r>
              <a:rPr lang="en-US" sz="2400" dirty="0" smtClean="0">
                <a:solidFill>
                  <a:srgbClr val="0070C0"/>
                </a:solidFill>
              </a:rPr>
              <a:t> Firefox</a:t>
            </a:r>
            <a:r>
              <a:rPr lang="en-US" sz="2400" dirty="0" smtClean="0"/>
              <a:t> etc were designed in </a:t>
            </a:r>
            <a:r>
              <a:rPr lang="en-US" sz="2400" dirty="0" smtClean="0">
                <a:solidFill>
                  <a:srgbClr val="FF0000"/>
                </a:solidFill>
              </a:rPr>
              <a:t>C++</a:t>
            </a:r>
          </a:p>
          <a:p>
            <a:pPr>
              <a:buNone/>
            </a:pPr>
            <a:r>
              <a:rPr lang="en-US" sz="2400" dirty="0" err="1" smtClean="0"/>
              <a:t>Courtsey:</a:t>
            </a:r>
            <a:r>
              <a:rPr lang="en-US" sz="2400" dirty="0" err="1" smtClean="0">
                <a:solidFill>
                  <a:srgbClr val="FF0000"/>
                </a:solidFill>
              </a:rPr>
              <a:t>http</a:t>
            </a:r>
            <a:r>
              <a:rPr lang="en-US" sz="2400" dirty="0" smtClean="0">
                <a:solidFill>
                  <a:srgbClr val="FF0000"/>
                </a:solidFill>
              </a:rPr>
              <a:t>://</a:t>
            </a:r>
            <a:r>
              <a:rPr lang="en-US" sz="2400" dirty="0" err="1" smtClean="0">
                <a:solidFill>
                  <a:srgbClr val="FF0000"/>
                </a:solidFill>
              </a:rPr>
              <a:t>www.stroustrup.com</a:t>
            </a:r>
            <a:r>
              <a:rPr lang="en-US" sz="2400" dirty="0" smtClean="0">
                <a:solidFill>
                  <a:srgbClr val="FF0000"/>
                </a:solidFill>
              </a:rPr>
              <a:t>/</a:t>
            </a:r>
            <a:r>
              <a:rPr lang="en-US" sz="2400" dirty="0" err="1" smtClean="0">
                <a:solidFill>
                  <a:srgbClr val="FF0000"/>
                </a:solidFill>
              </a:rPr>
              <a:t>applications.html</a:t>
            </a:r>
            <a:endParaRPr lang="en-US" sz="2400" dirty="0" smtClean="0">
              <a:solidFill>
                <a:srgbClr val="FF0000"/>
              </a:solidFill>
            </a:endParaRPr>
          </a:p>
        </p:txBody>
      </p:sp>
      <p:pic>
        <p:nvPicPr>
          <p:cNvPr id="4"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Ecosystem</a:t>
            </a:r>
            <a:endParaRPr lang="en-IN" b="1" dirty="0"/>
          </a:p>
        </p:txBody>
      </p:sp>
      <p:pic>
        <p:nvPicPr>
          <p:cNvPr id="1026" name="Picture 2" descr="F:\SCA\Java slide material\android4.png"/>
          <p:cNvPicPr>
            <a:picLocks noChangeAspect="1" noChangeArrowheads="1"/>
          </p:cNvPicPr>
          <p:nvPr/>
        </p:nvPicPr>
        <p:blipFill>
          <a:blip r:embed="rId2" cstate="print"/>
          <a:srcRect/>
          <a:stretch>
            <a:fillRect/>
          </a:stretch>
        </p:blipFill>
        <p:spPr bwMode="auto">
          <a:xfrm>
            <a:off x="6084168" y="1196752"/>
            <a:ext cx="2808313" cy="2106235"/>
          </a:xfrm>
          <a:prstGeom prst="rect">
            <a:avLst/>
          </a:prstGeom>
          <a:noFill/>
        </p:spPr>
      </p:pic>
      <p:pic>
        <p:nvPicPr>
          <p:cNvPr id="1027" name="Picture 3" descr="F:\SCA\Java slide material\hadoop.png"/>
          <p:cNvPicPr>
            <a:picLocks noChangeAspect="1" noChangeArrowheads="1"/>
          </p:cNvPicPr>
          <p:nvPr/>
        </p:nvPicPr>
        <p:blipFill>
          <a:blip r:embed="rId3" cstate="print"/>
          <a:srcRect/>
          <a:stretch>
            <a:fillRect/>
          </a:stretch>
        </p:blipFill>
        <p:spPr bwMode="auto">
          <a:xfrm>
            <a:off x="179512" y="980728"/>
            <a:ext cx="4772026" cy="2124075"/>
          </a:xfrm>
          <a:prstGeom prst="rect">
            <a:avLst/>
          </a:prstGeom>
          <a:noFill/>
        </p:spPr>
      </p:pic>
      <p:pic>
        <p:nvPicPr>
          <p:cNvPr id="1028" name="Picture 4" descr="F:\SCA\Java slide material\spring1.jpg"/>
          <p:cNvPicPr>
            <a:picLocks noChangeAspect="1" noChangeArrowheads="1"/>
          </p:cNvPicPr>
          <p:nvPr/>
        </p:nvPicPr>
        <p:blipFill>
          <a:blip r:embed="rId4" cstate="print"/>
          <a:srcRect/>
          <a:stretch>
            <a:fillRect/>
          </a:stretch>
        </p:blipFill>
        <p:spPr bwMode="auto">
          <a:xfrm>
            <a:off x="323528" y="4941168"/>
            <a:ext cx="2438400" cy="1400175"/>
          </a:xfrm>
          <a:prstGeom prst="rect">
            <a:avLst/>
          </a:prstGeom>
          <a:noFill/>
        </p:spPr>
      </p:pic>
      <p:pic>
        <p:nvPicPr>
          <p:cNvPr id="1029" name="Picture 5" descr="F:\SCA\Java slide material\hibernate.png"/>
          <p:cNvPicPr>
            <a:picLocks noChangeAspect="1" noChangeArrowheads="1"/>
          </p:cNvPicPr>
          <p:nvPr/>
        </p:nvPicPr>
        <p:blipFill>
          <a:blip r:embed="rId5" cstate="print"/>
          <a:srcRect/>
          <a:stretch>
            <a:fillRect/>
          </a:stretch>
        </p:blipFill>
        <p:spPr bwMode="auto">
          <a:xfrm>
            <a:off x="3313137" y="5517232"/>
            <a:ext cx="4067175" cy="1123950"/>
          </a:xfrm>
          <a:prstGeom prst="rect">
            <a:avLst/>
          </a:prstGeom>
          <a:noFill/>
        </p:spPr>
      </p:pic>
      <p:sp>
        <p:nvSpPr>
          <p:cNvPr id="10" name="Oval 9"/>
          <p:cNvSpPr/>
          <p:nvPr/>
        </p:nvSpPr>
        <p:spPr>
          <a:xfrm>
            <a:off x="3275856" y="2780928"/>
            <a:ext cx="2448272" cy="23762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1" name="Picture 7" descr="F:\SCA\Java slide material\javaimg.jpg"/>
          <p:cNvPicPr>
            <a:picLocks noChangeAspect="1" noChangeArrowheads="1"/>
          </p:cNvPicPr>
          <p:nvPr/>
        </p:nvPicPr>
        <p:blipFill>
          <a:blip r:embed="rId6" cstate="print"/>
          <a:srcRect/>
          <a:stretch>
            <a:fillRect/>
          </a:stretch>
        </p:blipFill>
        <p:spPr bwMode="auto">
          <a:xfrm>
            <a:off x="3779912" y="3039148"/>
            <a:ext cx="1440160" cy="1830012"/>
          </a:xfrm>
          <a:prstGeom prst="rect">
            <a:avLst/>
          </a:prstGeom>
          <a:noFill/>
        </p:spPr>
      </p:pic>
      <p:pic>
        <p:nvPicPr>
          <p:cNvPr id="3074" name="Picture 2" descr="F:\SCA\Java slide material\web&amp;cloud.png"/>
          <p:cNvPicPr>
            <a:picLocks noChangeAspect="1" noChangeArrowheads="1"/>
          </p:cNvPicPr>
          <p:nvPr/>
        </p:nvPicPr>
        <p:blipFill>
          <a:blip r:embed="rId7" cstate="print"/>
          <a:srcRect/>
          <a:stretch>
            <a:fillRect/>
          </a:stretch>
        </p:blipFill>
        <p:spPr bwMode="auto">
          <a:xfrm>
            <a:off x="-612576" y="2924944"/>
            <a:ext cx="3096344" cy="1655810"/>
          </a:xfrm>
          <a:prstGeom prst="rect">
            <a:avLst/>
          </a:prstGeom>
          <a:noFill/>
        </p:spPr>
      </p:pic>
      <p:pic>
        <p:nvPicPr>
          <p:cNvPr id="3076" name="Picture 4" descr="F:\SCA\Java slide material\desktopimg2.jpg"/>
          <p:cNvPicPr>
            <a:picLocks noChangeAspect="1" noChangeArrowheads="1"/>
          </p:cNvPicPr>
          <p:nvPr/>
        </p:nvPicPr>
        <p:blipFill>
          <a:blip r:embed="rId8" cstate="print"/>
          <a:srcRect/>
          <a:stretch>
            <a:fillRect/>
          </a:stretch>
        </p:blipFill>
        <p:spPr bwMode="auto">
          <a:xfrm>
            <a:off x="6084168" y="3356992"/>
            <a:ext cx="2736305" cy="180334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circle(in)">
                                      <p:cBhvr>
                                        <p:cTn id="7" dur="2000"/>
                                        <p:tgtEl>
                                          <p:spTgt spid="103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1000"/>
                                        <p:tgtEl>
                                          <p:spTgt spid="3076"/>
                                        </p:tgtEl>
                                      </p:cBhvr>
                                    </p:animEffect>
                                    <p:anim calcmode="lin" valueType="num">
                                      <p:cBhvr>
                                        <p:cTn id="16" dur="1000" fill="hold"/>
                                        <p:tgtEl>
                                          <p:spTgt spid="3076"/>
                                        </p:tgtEl>
                                        <p:attrNameLst>
                                          <p:attrName>ppt_x</p:attrName>
                                        </p:attrNameLst>
                                      </p:cBhvr>
                                      <p:tavLst>
                                        <p:tav tm="0">
                                          <p:val>
                                            <p:strVal val="#ppt_x"/>
                                          </p:val>
                                        </p:tav>
                                        <p:tav tm="100000">
                                          <p:val>
                                            <p:strVal val="#ppt_x"/>
                                          </p:val>
                                        </p:tav>
                                      </p:tavLst>
                                    </p:anim>
                                    <p:anim calcmode="lin" valueType="num">
                                      <p:cBhvr>
                                        <p:cTn id="17"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slide(fromBottom)">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1000"/>
                                        <p:tgtEl>
                                          <p:spTgt spid="1027"/>
                                        </p:tgtEl>
                                      </p:cBhvr>
                                    </p:animEffect>
                                    <p:anim calcmode="lin" valueType="num">
                                      <p:cBhvr>
                                        <p:cTn id="28" dur="1000" fill="hold"/>
                                        <p:tgtEl>
                                          <p:spTgt spid="1027"/>
                                        </p:tgtEl>
                                        <p:attrNameLst>
                                          <p:attrName>ppt_x</p:attrName>
                                        </p:attrNameLst>
                                      </p:cBhvr>
                                      <p:tavLst>
                                        <p:tav tm="0">
                                          <p:val>
                                            <p:strVal val="#ppt_x"/>
                                          </p:val>
                                        </p:tav>
                                        <p:tav tm="100000">
                                          <p:val>
                                            <p:strVal val="#ppt_x"/>
                                          </p:val>
                                        </p:tav>
                                      </p:tavLst>
                                    </p:anim>
                                    <p:anim calcmode="lin" valueType="num">
                                      <p:cBhvr>
                                        <p:cTn id="29" dur="900" decel="100000" fill="hold"/>
                                        <p:tgtEl>
                                          <p:spTgt spid="102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27"/>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fade">
                                      <p:cBhvr>
                                        <p:cTn id="35" dur="1000"/>
                                        <p:tgtEl>
                                          <p:spTgt spid="3074"/>
                                        </p:tgtEl>
                                      </p:cBhvr>
                                    </p:animEffect>
                                    <p:anim calcmode="lin" valueType="num">
                                      <p:cBhvr>
                                        <p:cTn id="36" dur="1000" fill="hold"/>
                                        <p:tgtEl>
                                          <p:spTgt spid="3074"/>
                                        </p:tgtEl>
                                        <p:attrNameLst>
                                          <p:attrName>ppt_x</p:attrName>
                                        </p:attrNameLst>
                                      </p:cBhvr>
                                      <p:tavLst>
                                        <p:tav tm="0">
                                          <p:val>
                                            <p:strVal val="#ppt_x"/>
                                          </p:val>
                                        </p:tav>
                                        <p:tav tm="100000">
                                          <p:val>
                                            <p:strVal val="#ppt_x"/>
                                          </p:val>
                                        </p:tav>
                                      </p:tavLst>
                                    </p:anim>
                                    <p:anim calcmode="lin" valueType="num">
                                      <p:cBhvr>
                                        <p:cTn id="3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1000"/>
                                        <p:tgtEl>
                                          <p:spTgt spid="1028"/>
                                        </p:tgtEl>
                                      </p:cBhvr>
                                    </p:animEffect>
                                    <p:anim calcmode="lin" valueType="num">
                                      <p:cBhvr>
                                        <p:cTn id="43" dur="1000" fill="hold"/>
                                        <p:tgtEl>
                                          <p:spTgt spid="1028"/>
                                        </p:tgtEl>
                                        <p:attrNameLst>
                                          <p:attrName>ppt_x</p:attrName>
                                        </p:attrNameLst>
                                      </p:cBhvr>
                                      <p:tavLst>
                                        <p:tav tm="0">
                                          <p:val>
                                            <p:strVal val="#ppt_x"/>
                                          </p:val>
                                        </p:tav>
                                        <p:tav tm="100000">
                                          <p:val>
                                            <p:strVal val="#ppt_x"/>
                                          </p:val>
                                        </p:tav>
                                      </p:tavLst>
                                    </p:anim>
                                    <p:anim calcmode="lin" valueType="num">
                                      <p:cBhvr>
                                        <p:cTn id="4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9"/>
                                        </p:tgtEl>
                                        <p:attrNameLst>
                                          <p:attrName>style.visibility</p:attrName>
                                        </p:attrNameLst>
                                      </p:cBhvr>
                                      <p:to>
                                        <p:strVal val="visible"/>
                                      </p:to>
                                    </p:set>
                                    <p:animEffect transition="in" filter="fade">
                                      <p:cBhvr>
                                        <p:cTn id="49" dur="1000"/>
                                        <p:tgtEl>
                                          <p:spTgt spid="1029"/>
                                        </p:tgtEl>
                                      </p:cBhvr>
                                    </p:animEffect>
                                    <p:anim calcmode="lin" valueType="num">
                                      <p:cBhvr>
                                        <p:cTn id="50" dur="1000" fill="hold"/>
                                        <p:tgtEl>
                                          <p:spTgt spid="1029"/>
                                        </p:tgtEl>
                                        <p:attrNameLst>
                                          <p:attrName>ppt_x</p:attrName>
                                        </p:attrNameLst>
                                      </p:cBhvr>
                                      <p:tavLst>
                                        <p:tav tm="0">
                                          <p:val>
                                            <p:strVal val="#ppt_x"/>
                                          </p:val>
                                        </p:tav>
                                        <p:tav tm="100000">
                                          <p:val>
                                            <p:strVal val="#ppt_x"/>
                                          </p:val>
                                        </p:tav>
                                      </p:tavLst>
                                    </p:anim>
                                    <p:anim calcmode="lin" valueType="num">
                                      <p:cBhvr>
                                        <p:cTn id="51"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a:t>
            </a:r>
            <a:endParaRPr lang="en-IN" b="1" dirty="0"/>
          </a:p>
        </p:txBody>
      </p:sp>
      <p:pic>
        <p:nvPicPr>
          <p:cNvPr id="4" name="Content Placeholder 3" descr="Thanks.png"/>
          <p:cNvPicPr>
            <a:picLocks noGrp="1" noChangeAspect="1"/>
          </p:cNvPicPr>
          <p:nvPr>
            <p:ph sz="quarter" idx="1"/>
          </p:nvPr>
        </p:nvPicPr>
        <p:blipFill>
          <a:blip r:embed="rId2"/>
          <a:stretch>
            <a:fillRect/>
          </a:stretch>
        </p:blipFill>
        <p:spPr>
          <a:xfrm>
            <a:off x="142844" y="1428736"/>
            <a:ext cx="8858312" cy="2071702"/>
          </a:xfrm>
          <a:solidFill>
            <a:schemeClr val="bg2"/>
          </a:solidFill>
        </p:spPr>
      </p:pic>
      <p:sp>
        <p:nvSpPr>
          <p:cNvPr id="5" name="TextBox 4"/>
          <p:cNvSpPr txBox="1"/>
          <p:nvPr/>
        </p:nvSpPr>
        <p:spPr>
          <a:xfrm>
            <a:off x="214282" y="3571876"/>
            <a:ext cx="8786874" cy="3071834"/>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Second Lecture:</a:t>
            </a:r>
          </a:p>
          <a:p>
            <a:pPr marL="342900" indent="-342900">
              <a:buAutoNum type="arabicPeriod"/>
            </a:pPr>
            <a:endParaRPr lang="en-US" b="1" dirty="0" smtClean="0"/>
          </a:p>
          <a:p>
            <a:pPr marL="342900" indent="-342900">
              <a:buAutoNum type="arabicPeriod"/>
            </a:pPr>
            <a:r>
              <a:rPr lang="en-US" b="1" dirty="0" smtClean="0"/>
              <a:t>Editions Of Java</a:t>
            </a:r>
          </a:p>
          <a:p>
            <a:pPr marL="342900" indent="-342900">
              <a:buAutoNum type="arabicPeriod"/>
            </a:pPr>
            <a:r>
              <a:rPr lang="en-US" b="1" dirty="0" smtClean="0"/>
              <a:t>Difference between </a:t>
            </a:r>
            <a:r>
              <a:rPr lang="en-US" b="1" dirty="0" smtClean="0">
                <a:solidFill>
                  <a:srgbClr val="FF0000"/>
                </a:solidFill>
              </a:rPr>
              <a:t>JDK</a:t>
            </a:r>
            <a:r>
              <a:rPr lang="en-US" b="1" dirty="0" smtClean="0"/>
              <a:t>,</a:t>
            </a:r>
            <a:r>
              <a:rPr lang="en-US" b="1" dirty="0" smtClean="0">
                <a:solidFill>
                  <a:srgbClr val="FF0000"/>
                </a:solidFill>
              </a:rPr>
              <a:t>JRE</a:t>
            </a:r>
            <a:r>
              <a:rPr lang="en-US" b="1" dirty="0" smtClean="0"/>
              <a:t> and </a:t>
            </a:r>
            <a:r>
              <a:rPr lang="en-US" b="1" dirty="0" smtClean="0">
                <a:solidFill>
                  <a:srgbClr val="FF0000"/>
                </a:solidFill>
              </a:rPr>
              <a:t>JVM</a:t>
            </a:r>
          </a:p>
          <a:p>
            <a:pPr marL="342900" indent="-342900">
              <a:buAutoNum type="arabicPeriod"/>
            </a:pPr>
            <a:r>
              <a:rPr lang="en-US" b="1" dirty="0" smtClean="0"/>
              <a:t>Downloading &amp; Installing Java</a:t>
            </a:r>
          </a:p>
          <a:p>
            <a:pPr marL="342900" indent="-342900">
              <a:buAutoNum type="arabicPeriod"/>
            </a:pPr>
            <a:r>
              <a:rPr lang="en-US" b="1" dirty="0" smtClean="0"/>
              <a:t>Developing First Java Program</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smtClean="0"/>
              <a:t>What is JAVA???...</a:t>
            </a:r>
            <a:endParaRPr lang="en-IN" sz="3600" b="1" dirty="0"/>
          </a:p>
        </p:txBody>
      </p:sp>
      <p:sp>
        <p:nvSpPr>
          <p:cNvPr id="3" name="Content Placeholder 2"/>
          <p:cNvSpPr>
            <a:spLocks noGrp="1"/>
          </p:cNvSpPr>
          <p:nvPr>
            <p:ph sz="quarter" idx="1"/>
          </p:nvPr>
        </p:nvSpPr>
        <p:spPr>
          <a:xfrm>
            <a:off x="457200" y="1600200"/>
            <a:ext cx="8229600" cy="4873752"/>
          </a:xfrm>
        </p:spPr>
        <p:txBody>
          <a:bodyPr/>
          <a:lstStyle/>
          <a:p>
            <a:r>
              <a:rPr lang="en-US" sz="2800" dirty="0" smtClean="0"/>
              <a:t>JAVA is a </a:t>
            </a:r>
            <a:r>
              <a:rPr lang="en-US" sz="2800" dirty="0" smtClean="0">
                <a:solidFill>
                  <a:srgbClr val="FF0000"/>
                </a:solidFill>
              </a:rPr>
              <a:t>Technology</a:t>
            </a:r>
            <a:r>
              <a:rPr lang="en-US" sz="2800" dirty="0" smtClean="0"/>
              <a:t>(not </a:t>
            </a:r>
            <a:r>
              <a:rPr lang="en-US" sz="2800" b="1" dirty="0" smtClean="0"/>
              <a:t>only</a:t>
            </a:r>
            <a:r>
              <a:rPr lang="en-US" sz="2800" dirty="0" smtClean="0"/>
              <a:t> a programming language) to develop Object oriented and </a:t>
            </a:r>
            <a:r>
              <a:rPr lang="en-US" sz="2800" dirty="0" smtClean="0">
                <a:solidFill>
                  <a:srgbClr val="FF0000"/>
                </a:solidFill>
              </a:rPr>
              <a:t>Platform Independent</a:t>
            </a:r>
            <a:r>
              <a:rPr lang="en-US" sz="2800" dirty="0" smtClean="0"/>
              <a:t> applications.</a:t>
            </a:r>
          </a:p>
          <a:p>
            <a:pPr>
              <a:buNone/>
            </a:pPr>
            <a:endParaRPr lang="en-US" sz="2800" b="1" dirty="0" smtClean="0"/>
          </a:p>
          <a:p>
            <a:endParaRPr lang="en-US" sz="2800" dirty="0" smtClean="0"/>
          </a:p>
          <a:p>
            <a:r>
              <a:rPr lang="en-US" sz="2800" dirty="0" smtClean="0">
                <a:solidFill>
                  <a:srgbClr val="0070C0"/>
                </a:solidFill>
              </a:rPr>
              <a:t>Platform Independence</a:t>
            </a:r>
          </a:p>
          <a:p>
            <a:endParaRPr lang="en-US" sz="2800" dirty="0" smtClean="0"/>
          </a:p>
          <a:p>
            <a:endParaRPr lang="en-US" sz="2800" dirty="0" smtClean="0"/>
          </a:p>
          <a:p>
            <a:r>
              <a:rPr lang="en-US" sz="2800" dirty="0" smtClean="0">
                <a:solidFill>
                  <a:srgbClr val="0070C0"/>
                </a:solidFill>
              </a:rPr>
              <a:t>Technology</a:t>
            </a:r>
          </a:p>
          <a:p>
            <a:endParaRPr lang="en-US" sz="28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Platform Independence</a:t>
            </a:r>
            <a:endParaRPr lang="en-IN" b="1" dirty="0"/>
          </a:p>
        </p:txBody>
      </p:sp>
      <p:sp>
        <p:nvSpPr>
          <p:cNvPr id="3" name="Content Placeholder 2"/>
          <p:cNvSpPr>
            <a:spLocks noGrp="1"/>
          </p:cNvSpPr>
          <p:nvPr>
            <p:ph sz="quarter" idx="1"/>
          </p:nvPr>
        </p:nvSpPr>
        <p:spPr>
          <a:xfrm>
            <a:off x="301752" y="1527048"/>
            <a:ext cx="8503920" cy="4926288"/>
          </a:xfrm>
        </p:spPr>
        <p:txBody>
          <a:bodyPr>
            <a:normAutofit/>
          </a:bodyPr>
          <a:lstStyle/>
          <a:p>
            <a:r>
              <a:rPr lang="en-US" sz="2800" b="1" dirty="0" smtClean="0"/>
              <a:t>PLATFORM</a:t>
            </a:r>
          </a:p>
          <a:p>
            <a:r>
              <a:rPr lang="en-US" sz="2800" dirty="0" smtClean="0"/>
              <a:t> </a:t>
            </a:r>
            <a:r>
              <a:rPr lang="en-US" sz="2400" dirty="0" smtClean="0"/>
              <a:t>A Platform is an environment in which a program runs.</a:t>
            </a:r>
          </a:p>
          <a:p>
            <a:r>
              <a:rPr lang="en-US" sz="2400" dirty="0" smtClean="0"/>
              <a:t>In simple terms it is combination of </a:t>
            </a:r>
            <a:r>
              <a:rPr lang="en-US" sz="2400" b="1" dirty="0" smtClean="0"/>
              <a:t>Operating system </a:t>
            </a:r>
            <a:r>
              <a:rPr lang="en-US" sz="2400" dirty="0" smtClean="0"/>
              <a:t>and </a:t>
            </a:r>
            <a:r>
              <a:rPr lang="en-US" sz="2400" b="1" dirty="0" smtClean="0"/>
              <a:t>Processor</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b="1" dirty="0" smtClean="0"/>
              <a:t>Example:</a:t>
            </a:r>
            <a:r>
              <a:rPr lang="en-US" sz="2400" dirty="0" smtClean="0"/>
              <a:t>- </a:t>
            </a:r>
            <a:r>
              <a:rPr lang="en-US" sz="2400" dirty="0" err="1" smtClean="0">
                <a:solidFill>
                  <a:srgbClr val="0070C0"/>
                </a:solidFill>
              </a:rPr>
              <a:t>Windows+Intel</a:t>
            </a:r>
            <a:r>
              <a:rPr lang="en-US" sz="2400" dirty="0" smtClean="0">
                <a:solidFill>
                  <a:srgbClr val="0070C0"/>
                </a:solidFill>
              </a:rPr>
              <a:t>(i5)</a:t>
            </a:r>
            <a:r>
              <a:rPr lang="en-US" sz="2400" dirty="0" smtClean="0"/>
              <a:t>, </a:t>
            </a:r>
            <a:r>
              <a:rPr lang="en-US" sz="2400" dirty="0" err="1" smtClean="0">
                <a:solidFill>
                  <a:srgbClr val="0070C0"/>
                </a:solidFill>
              </a:rPr>
              <a:t>Ubuntu+AMD</a:t>
            </a:r>
            <a:endParaRPr lang="en-IN" sz="2400" dirty="0" smtClean="0">
              <a:solidFill>
                <a:srgbClr val="0070C0"/>
              </a:solidFill>
            </a:endParaRPr>
          </a:p>
          <a:p>
            <a:endParaRPr lang="en-US" sz="2400" dirty="0" smtClean="0"/>
          </a:p>
        </p:txBody>
      </p:sp>
      <p:pic>
        <p:nvPicPr>
          <p:cNvPr id="15" name="Picture 2"/>
          <p:cNvPicPr>
            <a:picLocks noChangeAspect="1" noChangeArrowheads="1"/>
          </p:cNvPicPr>
          <p:nvPr/>
        </p:nvPicPr>
        <p:blipFill>
          <a:blip r:embed="rId2" cstate="print"/>
          <a:srcRect/>
          <a:stretch>
            <a:fillRect/>
          </a:stretch>
        </p:blipFill>
        <p:spPr bwMode="auto">
          <a:xfrm>
            <a:off x="7164287" y="188640"/>
            <a:ext cx="1800201" cy="1080121"/>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nvSpPr>
        <p:spPr>
          <a:xfrm>
            <a:off x="3428992" y="3500438"/>
            <a:ext cx="2448272"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929058" y="3929066"/>
            <a:ext cx="1584176" cy="830997"/>
          </a:xfrm>
          <a:prstGeom prst="rect">
            <a:avLst/>
          </a:prstGeom>
          <a:noFill/>
        </p:spPr>
        <p:txBody>
          <a:bodyPr wrap="square" rtlCol="0">
            <a:spAutoFit/>
          </a:bodyPr>
          <a:lstStyle/>
          <a:p>
            <a:r>
              <a:rPr lang="en-US" sz="2400" dirty="0" smtClean="0"/>
              <a:t>Operating Syste</a:t>
            </a:r>
            <a:r>
              <a:rPr lang="en-US" sz="2400" dirty="0"/>
              <a:t>m</a:t>
            </a:r>
            <a:endParaRPr lang="en-IN" sz="2400" dirty="0"/>
          </a:p>
        </p:txBody>
      </p:sp>
      <p:cxnSp>
        <p:nvCxnSpPr>
          <p:cNvPr id="16" name="Straight Connector 15"/>
          <p:cNvCxnSpPr/>
          <p:nvPr/>
        </p:nvCxnSpPr>
        <p:spPr>
          <a:xfrm>
            <a:off x="6215074" y="4143380"/>
            <a:ext cx="0" cy="432048"/>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00760" y="4357694"/>
            <a:ext cx="432048"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72264" y="3857628"/>
            <a:ext cx="216024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6932304" y="4188051"/>
            <a:ext cx="1512168" cy="461665"/>
          </a:xfrm>
          <a:prstGeom prst="rect">
            <a:avLst/>
          </a:prstGeom>
          <a:noFill/>
        </p:spPr>
        <p:txBody>
          <a:bodyPr wrap="square" rtlCol="0">
            <a:spAutoFit/>
          </a:bodyPr>
          <a:lstStyle/>
          <a:p>
            <a:r>
              <a:rPr lang="en-US" sz="2400" dirty="0" smtClean="0"/>
              <a:t>Processor</a:t>
            </a:r>
            <a:endParaRPr lang="en-IN" sz="2400" dirty="0"/>
          </a:p>
        </p:txBody>
      </p:sp>
      <p:sp>
        <p:nvSpPr>
          <p:cNvPr id="17" name="Oval 16"/>
          <p:cNvSpPr/>
          <p:nvPr/>
        </p:nvSpPr>
        <p:spPr>
          <a:xfrm>
            <a:off x="214282" y="3643314"/>
            <a:ext cx="2448272"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14348" y="4071942"/>
            <a:ext cx="1584176" cy="461665"/>
          </a:xfrm>
          <a:prstGeom prst="rect">
            <a:avLst/>
          </a:prstGeom>
          <a:noFill/>
        </p:spPr>
        <p:txBody>
          <a:bodyPr wrap="square" rtlCol="0">
            <a:spAutoFit/>
          </a:bodyPr>
          <a:lstStyle/>
          <a:p>
            <a:r>
              <a:rPr lang="en-US" sz="2400" dirty="0" smtClean="0"/>
              <a:t>Platform </a:t>
            </a:r>
            <a:endParaRPr lang="en-IN" sz="2400" dirty="0"/>
          </a:p>
        </p:txBody>
      </p:sp>
      <p:sp>
        <p:nvSpPr>
          <p:cNvPr id="22" name="Equal 21"/>
          <p:cNvSpPr/>
          <p:nvPr/>
        </p:nvSpPr>
        <p:spPr>
          <a:xfrm>
            <a:off x="2786050" y="4143380"/>
            <a:ext cx="557210" cy="500066"/>
          </a:xfrm>
          <a:prstGeom prst="mathEqua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0" grpId="0" animBg="1"/>
      <p:bldP spid="21" grpId="0"/>
      <p:bldP spid="17" grpId="0" animBg="1"/>
      <p:bldP spid="18"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51520" y="1905000"/>
            <a:ext cx="8663880" cy="4673600"/>
          </a:xfrm>
          <a:prstGeom prst="rect">
            <a:avLst/>
          </a:prstGeom>
        </p:spPr>
        <p:txBody>
          <a:bodyPr>
            <a:normAutofit/>
          </a:bodyPr>
          <a:lstStyle>
            <a:extLst/>
          </a:lstStyle>
          <a:p>
            <a:pPr marL="274320" lvl="1">
              <a:buNone/>
            </a:pPr>
            <a:endParaRPr lang="en-US" b="1" dirty="0" smtClean="0">
              <a:effectLst>
                <a:outerShdw blurRad="38100" dist="38100" dir="2700000" algn="tl">
                  <a:srgbClr val="000000">
                    <a:alpha val="43137"/>
                  </a:srgbClr>
                </a:outerShdw>
              </a:effectLst>
            </a:endParaRPr>
          </a:p>
          <a:p>
            <a:pPr marL="274320"/>
            <a:endParaRPr lang="en-US" dirty="0"/>
          </a:p>
        </p:txBody>
      </p:sp>
      <p:sp>
        <p:nvSpPr>
          <p:cNvPr id="5" name="Rounded Rectangle 4"/>
          <p:cNvSpPr/>
          <p:nvPr/>
        </p:nvSpPr>
        <p:spPr>
          <a:xfrm>
            <a:off x="357158" y="1928802"/>
            <a:ext cx="1500198" cy="98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(32 bit)</a:t>
            </a:r>
            <a:endParaRPr lang="en-IN" dirty="0"/>
          </a:p>
        </p:txBody>
      </p:sp>
      <p:sp>
        <p:nvSpPr>
          <p:cNvPr id="6" name="Rounded Rectangle 5"/>
          <p:cNvSpPr/>
          <p:nvPr/>
        </p:nvSpPr>
        <p:spPr>
          <a:xfrm>
            <a:off x="357158" y="3643314"/>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7" name="Rounded Rectangle 6"/>
          <p:cNvSpPr/>
          <p:nvPr/>
        </p:nvSpPr>
        <p:spPr>
          <a:xfrm>
            <a:off x="2428860" y="1928802"/>
            <a:ext cx="148590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8" name="Rounded Rectangle 7"/>
          <p:cNvSpPr/>
          <p:nvPr/>
        </p:nvSpPr>
        <p:spPr>
          <a:xfrm>
            <a:off x="4500562" y="1928802"/>
            <a:ext cx="141446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9" name="Rounded Rectangle 8"/>
          <p:cNvSpPr/>
          <p:nvPr/>
        </p:nvSpPr>
        <p:spPr>
          <a:xfrm>
            <a:off x="6572264" y="1928802"/>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0" name="Rounded Rectangle 9"/>
          <p:cNvSpPr/>
          <p:nvPr/>
        </p:nvSpPr>
        <p:spPr>
          <a:xfrm>
            <a:off x="2500298"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1" name="Rounded Rectangle 10"/>
          <p:cNvSpPr/>
          <p:nvPr/>
        </p:nvSpPr>
        <p:spPr>
          <a:xfrm>
            <a:off x="428596"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2" name="Rounded Rectangle 11"/>
          <p:cNvSpPr/>
          <p:nvPr/>
        </p:nvSpPr>
        <p:spPr>
          <a:xfrm>
            <a:off x="2500298"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3" name="Rounded Rectangle 12"/>
          <p:cNvSpPr/>
          <p:nvPr/>
        </p:nvSpPr>
        <p:spPr>
          <a:xfrm>
            <a:off x="6715140"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4" name="Rounded Rectangle 13"/>
          <p:cNvSpPr/>
          <p:nvPr/>
        </p:nvSpPr>
        <p:spPr>
          <a:xfrm>
            <a:off x="6715140" y="5286388"/>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5" name="Rounded Rectangle 14"/>
          <p:cNvSpPr/>
          <p:nvPr/>
        </p:nvSpPr>
        <p:spPr>
          <a:xfrm>
            <a:off x="4643438" y="3643314"/>
            <a:ext cx="1271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6" name="Rounded Rectangle 15"/>
          <p:cNvSpPr/>
          <p:nvPr/>
        </p:nvSpPr>
        <p:spPr>
          <a:xfrm>
            <a:off x="4500562" y="5357826"/>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17" name="Rectangular Callout 16"/>
          <p:cNvSpPr/>
          <p:nvPr/>
        </p:nvSpPr>
        <p:spPr>
          <a:xfrm>
            <a:off x="7215206" y="857232"/>
            <a:ext cx="1928794" cy="857256"/>
          </a:xfrm>
          <a:prstGeom prst="wedgeRectCallout">
            <a:avLst>
              <a:gd name="adj1" fmla="val -19004"/>
              <a:gd name="adj2" fmla="val 49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Answer:</a:t>
            </a:r>
          </a:p>
          <a:p>
            <a:pPr algn="ctr"/>
            <a:r>
              <a:rPr lang="en-US" dirty="0" smtClean="0"/>
              <a:t>12  Physical Machines</a:t>
            </a:r>
            <a:endParaRPr lang="en-IN" dirty="0"/>
          </a:p>
        </p:txBody>
      </p:sp>
      <p:sp>
        <p:nvSpPr>
          <p:cNvPr id="20" name="Rectangle 1"/>
          <p:cNvSpPr txBox="1">
            <a:spLocks/>
          </p:cNvSpPr>
          <p:nvPr/>
        </p:nvSpPr>
        <p:spPr>
          <a:xfrm>
            <a:off x="107504" y="188640"/>
            <a:ext cx="9036496" cy="1165944"/>
          </a:xfrm>
          <a:prstGeom prst="rect">
            <a:avLst/>
          </a:prstGeom>
        </p:spPr>
        <p:txBody>
          <a:bodyPr vert="horz" anchor="b">
            <a:normAutofit fontScale="97500"/>
          </a:bodyPr>
          <a:lstStyle>
            <a:extLst/>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3">
                    <a:shade val="75000"/>
                  </a:schemeClr>
                </a:solidFill>
                <a:effectLst/>
                <a:uLnTx/>
                <a:uFillTx/>
                <a:latin typeface="+mj-lt"/>
                <a:ea typeface="+mj-ea"/>
                <a:cs typeface="+mj-cs"/>
              </a:rPr>
              <a:t>How many </a:t>
            </a:r>
            <a:r>
              <a:rPr kumimoji="0" lang="en-US" sz="3600" b="0" i="0" u="none" strike="noStrike" kern="1200" cap="none" spc="0" normalizeH="0" baseline="0" noProof="0" dirty="0" smtClean="0">
                <a:ln>
                  <a:noFill/>
                </a:ln>
                <a:solidFill>
                  <a:srgbClr val="FF0000"/>
                </a:solidFill>
                <a:effectLst/>
                <a:uLnTx/>
                <a:uFillTx/>
                <a:latin typeface="+mj-lt"/>
                <a:ea typeface="+mj-ea"/>
                <a:cs typeface="+mj-cs"/>
              </a:rPr>
              <a:t>physical machines </a:t>
            </a:r>
            <a:r>
              <a:rPr kumimoji="0" lang="en-US" sz="3600" b="0" i="0" u="none" strike="noStrike" kern="1200" cap="none" spc="0" normalizeH="0" baseline="0" noProof="0" dirty="0" smtClean="0">
                <a:ln>
                  <a:noFill/>
                </a:ln>
                <a:solidFill>
                  <a:schemeClr val="accent3">
                    <a:shade val="75000"/>
                  </a:schemeClr>
                </a:solidFill>
                <a:effectLst/>
                <a:uLnTx/>
                <a:uFillTx/>
                <a:latin typeface="+mj-lt"/>
                <a:ea typeface="+mj-ea"/>
                <a:cs typeface="+mj-cs"/>
              </a:rPr>
              <a:t>are there in the figure ?</a:t>
            </a:r>
            <a:endParaRPr kumimoji="0" lang="en-US" sz="36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p14="http://schemas.microsoft.com/office/powerpoint/2010/main" val="8879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to="" calcmode="lin" valueType="num">
                                      <p:cBhvr>
                                        <p:cTn id="20" dur="1" fill="hold"/>
                                        <p:tgtEl>
                                          <p:spTgt spid="8"/>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1" fill="hold"/>
                                        <p:tgtEl>
                                          <p:spTgt spid="9"/>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to="" calcmode="lin" valueType="num">
                                      <p:cBhvr>
                                        <p:cTn id="26" dur="1" fill="hold"/>
                                        <p:tgtEl>
                                          <p:spTgt spid="13"/>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to="" calcmode="lin" valueType="num">
                                      <p:cBhvr>
                                        <p:cTn id="29" dur="1" fill="hold"/>
                                        <p:tgtEl>
                                          <p:spTgt spid="14"/>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to="" calcmode="lin" valueType="num">
                                      <p:cBhvr>
                                        <p:cTn id="32" dur="1" fill="hold"/>
                                        <p:tgtEl>
                                          <p:spTgt spid="16"/>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to="" calcmode="lin" valueType="num">
                                      <p:cBhvr>
                                        <p:cTn id="35" dur="1" fill="hold"/>
                                        <p:tgtEl>
                                          <p:spTgt spid="15"/>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to="" calcmode="lin" valueType="num">
                                      <p:cBhvr>
                                        <p:cTn id="38" dur="1" fill="hold"/>
                                        <p:tgtEl>
                                          <p:spTgt spid="12"/>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to="" calcmode="lin" valueType="num">
                                      <p:cBhvr>
                                        <p:cTn id="41" dur="1" fill="hold"/>
                                        <p:tgtEl>
                                          <p:spTgt spid="6"/>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to="" calcmode="lin" valueType="num">
                                      <p:cBhvr>
                                        <p:cTn id="44" dur="1" fill="hold"/>
                                        <p:tgtEl>
                                          <p:spTgt spid="11"/>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to="" calcmode="lin" valueType="num">
                                      <p:cBhvr>
                                        <p:cTn id="47" dur="1" fill="hold"/>
                                        <p:tgtEl>
                                          <p:spTgt spid="10"/>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51520" y="1905000"/>
            <a:ext cx="8663880" cy="4673600"/>
          </a:xfrm>
          <a:prstGeom prst="rect">
            <a:avLst/>
          </a:prstGeom>
        </p:spPr>
        <p:txBody>
          <a:bodyPr>
            <a:normAutofit/>
          </a:bodyPr>
          <a:lstStyle>
            <a:extLst/>
          </a:lstStyle>
          <a:p>
            <a:pPr marL="274320" lvl="1">
              <a:buNone/>
            </a:pPr>
            <a:endParaRPr lang="en-US" b="1" dirty="0" smtClean="0">
              <a:effectLst>
                <a:outerShdw blurRad="38100" dist="38100" dir="2700000" algn="tl">
                  <a:srgbClr val="000000">
                    <a:alpha val="43137"/>
                  </a:srgbClr>
                </a:outerShdw>
              </a:effectLst>
            </a:endParaRPr>
          </a:p>
          <a:p>
            <a:pPr marL="274320"/>
            <a:endParaRPr lang="en-US" dirty="0"/>
          </a:p>
        </p:txBody>
      </p:sp>
      <p:sp>
        <p:nvSpPr>
          <p:cNvPr id="5" name="Rounded Rectangle 4"/>
          <p:cNvSpPr/>
          <p:nvPr/>
        </p:nvSpPr>
        <p:spPr>
          <a:xfrm>
            <a:off x="357158" y="1928802"/>
            <a:ext cx="1500198" cy="98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(32 bit)</a:t>
            </a:r>
            <a:endParaRPr lang="en-IN" dirty="0"/>
          </a:p>
        </p:txBody>
      </p:sp>
      <p:sp>
        <p:nvSpPr>
          <p:cNvPr id="6" name="Rounded Rectangle 5"/>
          <p:cNvSpPr/>
          <p:nvPr/>
        </p:nvSpPr>
        <p:spPr>
          <a:xfrm>
            <a:off x="357158" y="3643314"/>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7" name="Rounded Rectangle 6"/>
          <p:cNvSpPr/>
          <p:nvPr/>
        </p:nvSpPr>
        <p:spPr>
          <a:xfrm>
            <a:off x="2428860" y="1928802"/>
            <a:ext cx="148590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8" name="Rounded Rectangle 7"/>
          <p:cNvSpPr/>
          <p:nvPr/>
        </p:nvSpPr>
        <p:spPr>
          <a:xfrm>
            <a:off x="4500562" y="1928802"/>
            <a:ext cx="141446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9" name="Rounded Rectangle 8"/>
          <p:cNvSpPr/>
          <p:nvPr/>
        </p:nvSpPr>
        <p:spPr>
          <a:xfrm>
            <a:off x="6572264" y="1928802"/>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0" name="Rounded Rectangle 9"/>
          <p:cNvSpPr/>
          <p:nvPr/>
        </p:nvSpPr>
        <p:spPr>
          <a:xfrm>
            <a:off x="2500298"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1" name="Rounded Rectangle 10"/>
          <p:cNvSpPr/>
          <p:nvPr/>
        </p:nvSpPr>
        <p:spPr>
          <a:xfrm>
            <a:off x="428596"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2" name="Rounded Rectangle 11"/>
          <p:cNvSpPr/>
          <p:nvPr/>
        </p:nvSpPr>
        <p:spPr>
          <a:xfrm>
            <a:off x="2500298"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3" name="Rounded Rectangle 12"/>
          <p:cNvSpPr/>
          <p:nvPr/>
        </p:nvSpPr>
        <p:spPr>
          <a:xfrm>
            <a:off x="6715140"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4" name="Rounded Rectangle 13"/>
          <p:cNvSpPr/>
          <p:nvPr/>
        </p:nvSpPr>
        <p:spPr>
          <a:xfrm>
            <a:off x="6715140" y="5286388"/>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5" name="Rounded Rectangle 14"/>
          <p:cNvSpPr/>
          <p:nvPr/>
        </p:nvSpPr>
        <p:spPr>
          <a:xfrm>
            <a:off x="4643438" y="3643314"/>
            <a:ext cx="1271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6" name="Rounded Rectangle 15"/>
          <p:cNvSpPr/>
          <p:nvPr/>
        </p:nvSpPr>
        <p:spPr>
          <a:xfrm>
            <a:off x="4500562" y="5357826"/>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17" name="Rectangular Callout 16"/>
          <p:cNvSpPr/>
          <p:nvPr/>
        </p:nvSpPr>
        <p:spPr>
          <a:xfrm>
            <a:off x="6500794" y="1071546"/>
            <a:ext cx="2643206" cy="612648"/>
          </a:xfrm>
          <a:prstGeom prst="wedgeRectCallout">
            <a:avLst>
              <a:gd name="adj1" fmla="val -21327"/>
              <a:gd name="adj2" fmla="val 49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Answer:</a:t>
            </a:r>
          </a:p>
          <a:p>
            <a:pPr algn="ctr"/>
            <a:r>
              <a:rPr lang="en-US" dirty="0" smtClean="0"/>
              <a:t>Only 4</a:t>
            </a:r>
            <a:endParaRPr lang="en-IN" dirty="0"/>
          </a:p>
        </p:txBody>
      </p:sp>
      <p:sp>
        <p:nvSpPr>
          <p:cNvPr id="19" name="Rectangle 1"/>
          <p:cNvSpPr txBox="1">
            <a:spLocks/>
          </p:cNvSpPr>
          <p:nvPr/>
        </p:nvSpPr>
        <p:spPr>
          <a:xfrm>
            <a:off x="395536" y="332656"/>
            <a:ext cx="8439472" cy="589880"/>
          </a:xfrm>
          <a:prstGeom prst="rect">
            <a:avLst/>
          </a:prstGeom>
        </p:spPr>
        <p:txBody>
          <a:bodyPr vert="horz" anchor="b">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3">
                    <a:shade val="75000"/>
                  </a:schemeClr>
                </a:solidFill>
                <a:effectLst/>
                <a:uLnTx/>
                <a:uFillTx/>
                <a:latin typeface="+mj-lt"/>
                <a:ea typeface="+mj-ea"/>
                <a:cs typeface="+mj-cs"/>
              </a:rPr>
              <a:t>How many </a:t>
            </a:r>
            <a:r>
              <a:rPr kumimoji="0" lang="en-US" sz="3200" b="0" i="0" u="sng" strike="noStrike" kern="1200" cap="none" spc="0" normalizeH="0" baseline="0" noProof="0" dirty="0" smtClean="0">
                <a:ln>
                  <a:noFill/>
                </a:ln>
                <a:solidFill>
                  <a:srgbClr val="FF0000"/>
                </a:solidFill>
                <a:effectLst/>
                <a:uLnTx/>
                <a:uFillTx/>
                <a:latin typeface="+mj-lt"/>
                <a:ea typeface="+mj-ea"/>
                <a:cs typeface="+mj-cs"/>
              </a:rPr>
              <a:t>platforms</a:t>
            </a:r>
            <a:r>
              <a:rPr kumimoji="0" lang="en-US" sz="3200" b="0" i="0" u="none" strike="noStrike" kern="1200" cap="none" spc="0" normalizeH="0" baseline="0" noProof="0" dirty="0" smtClean="0">
                <a:ln>
                  <a:noFill/>
                </a:ln>
                <a:solidFill>
                  <a:schemeClr val="accent3">
                    <a:shade val="75000"/>
                  </a:schemeClr>
                </a:solidFill>
                <a:effectLst/>
                <a:uLnTx/>
                <a:uFillTx/>
                <a:latin typeface="+mj-lt"/>
                <a:ea typeface="+mj-ea"/>
                <a:cs typeface="+mj-cs"/>
              </a:rPr>
              <a:t> are there in the figure ?</a:t>
            </a:r>
            <a:endParaRPr kumimoji="0" lang="en-US" sz="32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p14="http://schemas.microsoft.com/office/powerpoint/2010/main" val="8879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to="" calcmode="lin" valueType="num">
                                      <p:cBhvr>
                                        <p:cTn id="20" dur="1" fill="hold"/>
                                        <p:tgtEl>
                                          <p:spTgt spid="11"/>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to="" calcmode="lin" valueType="num">
                                      <p:cBhvr>
                                        <p:cTn id="23" dur="1" fill="hold"/>
                                        <p:tgtEl>
                                          <p:spTgt spid="10"/>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to="" calcmode="lin" valueType="num">
                                      <p:cBhvr>
                                        <p:cTn id="26" dur="1" fill="hold"/>
                                        <p:tgtEl>
                                          <p:spTgt spid="12"/>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to="" calcmode="lin" valueType="num">
                                      <p:cBhvr>
                                        <p:cTn id="29" dur="1" fill="hold"/>
                                        <p:tgtEl>
                                          <p:spTgt spid="7"/>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to="" calcmode="lin" valueType="num">
                                      <p:cBhvr>
                                        <p:cTn id="35" dur="1" fill="hold"/>
                                        <p:tgtEl>
                                          <p:spTgt spid="9"/>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to="" calcmode="lin" valueType="num">
                                      <p:cBhvr>
                                        <p:cTn id="38" dur="1" fill="hold"/>
                                        <p:tgtEl>
                                          <p:spTgt spid="13"/>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to="" calcmode="lin" valueType="num">
                                      <p:cBhvr>
                                        <p:cTn id="41" dur="1" fill="hold"/>
                                        <p:tgtEl>
                                          <p:spTgt spid="14"/>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to="" calcmode="lin" valueType="num">
                                      <p:cBhvr>
                                        <p:cTn id="44" dur="1" fill="hold"/>
                                        <p:tgtEl>
                                          <p:spTgt spid="16"/>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to="" calcmode="lin" valueType="num">
                                      <p:cBhvr>
                                        <p:cTn id="47" dur="1" fill="hold"/>
                                        <p:tgtEl>
                                          <p:spTgt spid="15"/>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5"/>
                                        </p:tgtEl>
                                        <p:attrNameLst>
                                          <p:attrName>fillcolor</p:attrName>
                                        </p:attrNameLst>
                                      </p:cBhvr>
                                      <p:to>
                                        <a:schemeClr val="accent2"/>
                                      </p:to>
                                    </p:animClr>
                                    <p:set>
                                      <p:cBhvr>
                                        <p:cTn id="57" dur="2000" fill="hold"/>
                                        <p:tgtEl>
                                          <p:spTgt spid="5"/>
                                        </p:tgtEl>
                                        <p:attrNameLst>
                                          <p:attrName>fill.type</p:attrName>
                                        </p:attrNameLst>
                                      </p:cBhvr>
                                      <p:to>
                                        <p:strVal val="solid"/>
                                      </p:to>
                                    </p:set>
                                    <p:set>
                                      <p:cBhvr>
                                        <p:cTn id="58" dur="2000" fill="hold"/>
                                        <p:tgtEl>
                                          <p:spTgt spid="5"/>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6"/>
                                        </p:tgtEl>
                                        <p:attrNameLst>
                                          <p:attrName>fillcolor</p:attrName>
                                        </p:attrNameLst>
                                      </p:cBhvr>
                                      <p:to>
                                        <a:schemeClr val="accent2"/>
                                      </p:to>
                                    </p:animClr>
                                    <p:set>
                                      <p:cBhvr>
                                        <p:cTn id="63" dur="2000" fill="hold"/>
                                        <p:tgtEl>
                                          <p:spTgt spid="6"/>
                                        </p:tgtEl>
                                        <p:attrNameLst>
                                          <p:attrName>fill.type</p:attrName>
                                        </p:attrNameLst>
                                      </p:cBhvr>
                                      <p:to>
                                        <p:strVal val="solid"/>
                                      </p:to>
                                    </p:set>
                                    <p:set>
                                      <p:cBhvr>
                                        <p:cTn id="64" dur="2000" fill="hold"/>
                                        <p:tgtEl>
                                          <p:spTgt spid="6"/>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12"/>
                                        </p:tgtEl>
                                        <p:attrNameLst>
                                          <p:attrName>fillcolor</p:attrName>
                                        </p:attrNameLst>
                                      </p:cBhvr>
                                      <p:to>
                                        <a:schemeClr val="accent2"/>
                                      </p:to>
                                    </p:animClr>
                                    <p:set>
                                      <p:cBhvr>
                                        <p:cTn id="69" dur="2000" fill="hold"/>
                                        <p:tgtEl>
                                          <p:spTgt spid="12"/>
                                        </p:tgtEl>
                                        <p:attrNameLst>
                                          <p:attrName>fill.type</p:attrName>
                                        </p:attrNameLst>
                                      </p:cBhvr>
                                      <p:to>
                                        <p:strVal val="solid"/>
                                      </p:to>
                                    </p:set>
                                    <p:set>
                                      <p:cBhvr>
                                        <p:cTn id="70" dur="20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2000" fill="hold"/>
                                        <p:tgtEl>
                                          <p:spTgt spid="10"/>
                                        </p:tgtEl>
                                        <p:attrNameLst>
                                          <p:attrName>fillcolor</p:attrName>
                                        </p:attrNameLst>
                                      </p:cBhvr>
                                      <p:to>
                                        <a:schemeClr val="accent2"/>
                                      </p:to>
                                    </p:animClr>
                                    <p:set>
                                      <p:cBhvr>
                                        <p:cTn id="75" dur="2000" fill="hold"/>
                                        <p:tgtEl>
                                          <p:spTgt spid="10"/>
                                        </p:tgtEl>
                                        <p:attrNameLst>
                                          <p:attrName>fill.type</p:attrName>
                                        </p:attrNameLst>
                                      </p:cBhvr>
                                      <p:to>
                                        <p:strVal val="solid"/>
                                      </p:to>
                                    </p:set>
                                    <p:set>
                                      <p:cBhvr>
                                        <p:cTn id="76" dur="20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467600" cy="871662"/>
          </a:xfrm>
        </p:spPr>
        <p:txBody>
          <a:bodyPr>
            <a:normAutofit fontScale="90000"/>
          </a:bodyPr>
          <a:lstStyle/>
          <a:p>
            <a:r>
              <a:rPr lang="en-US" b="1" dirty="0" smtClean="0"/>
              <a:t>What makes it platform </a:t>
            </a:r>
            <a:r>
              <a:rPr lang="en-US" b="1" dirty="0"/>
              <a:t>I</a:t>
            </a:r>
            <a:r>
              <a:rPr lang="en-US" b="1" dirty="0" smtClean="0"/>
              <a:t>ndependent?</a:t>
            </a:r>
            <a:endParaRPr lang="en-IN" b="1" dirty="0"/>
          </a:p>
        </p:txBody>
      </p:sp>
      <p:sp>
        <p:nvSpPr>
          <p:cNvPr id="8" name="Content Placeholder 7"/>
          <p:cNvSpPr>
            <a:spLocks noGrp="1"/>
          </p:cNvSpPr>
          <p:nvPr>
            <p:ph sz="quarter" idx="1"/>
          </p:nvPr>
        </p:nvSpPr>
        <p:spPr>
          <a:xfrm>
            <a:off x="395536" y="1340768"/>
            <a:ext cx="8229600" cy="5090160"/>
          </a:xfrm>
        </p:spPr>
        <p:txBody>
          <a:bodyPr/>
          <a:lstStyle/>
          <a:p>
            <a:r>
              <a:rPr lang="en-US" sz="2400" dirty="0" smtClean="0"/>
              <a:t>Program Execution in C/C++</a:t>
            </a:r>
            <a:endParaRPr lang="en-IN" dirty="0"/>
          </a:p>
        </p:txBody>
      </p:sp>
      <p:sp>
        <p:nvSpPr>
          <p:cNvPr id="9" name="Rectangle 8"/>
          <p:cNvSpPr/>
          <p:nvPr/>
        </p:nvSpPr>
        <p:spPr>
          <a:xfrm>
            <a:off x="611560" y="1988840"/>
            <a:ext cx="1635369" cy="7455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Source Code</a:t>
            </a:r>
            <a:endParaRPr lang="en-IN" sz="2000" dirty="0">
              <a:solidFill>
                <a:schemeClr val="tx1"/>
              </a:solidFill>
            </a:endParaRPr>
          </a:p>
        </p:txBody>
      </p:sp>
      <p:sp>
        <p:nvSpPr>
          <p:cNvPr id="10" name="Rectangle 9"/>
          <p:cNvSpPr/>
          <p:nvPr/>
        </p:nvSpPr>
        <p:spPr>
          <a:xfrm>
            <a:off x="539552" y="4797152"/>
            <a:ext cx="1764909" cy="97887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Machine Code</a:t>
            </a:r>
            <a:endParaRPr lang="en-IN" sz="2000" dirty="0">
              <a:solidFill>
                <a:schemeClr val="tx1"/>
              </a:solidFill>
            </a:endParaRPr>
          </a:p>
        </p:txBody>
      </p:sp>
      <p:sp>
        <p:nvSpPr>
          <p:cNvPr id="13" name="Oval 12"/>
          <p:cNvSpPr/>
          <p:nvPr/>
        </p:nvSpPr>
        <p:spPr>
          <a:xfrm>
            <a:off x="395536" y="3204022"/>
            <a:ext cx="1981200" cy="108907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Compiler</a:t>
            </a:r>
            <a:endParaRPr lang="en-IN" sz="2000" dirty="0">
              <a:solidFill>
                <a:schemeClr val="tx1"/>
              </a:solidFill>
            </a:endParaRPr>
          </a:p>
        </p:txBody>
      </p:sp>
      <p:sp>
        <p:nvSpPr>
          <p:cNvPr id="14" name="Down Arrow 13"/>
          <p:cNvSpPr/>
          <p:nvPr/>
        </p:nvSpPr>
        <p:spPr>
          <a:xfrm>
            <a:off x="1331640" y="2776878"/>
            <a:ext cx="189913" cy="436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1331640" y="4293096"/>
            <a:ext cx="181120" cy="494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Curved Down Arrow 19"/>
          <p:cNvSpPr/>
          <p:nvPr/>
        </p:nvSpPr>
        <p:spPr>
          <a:xfrm>
            <a:off x="2110153" y="3995225"/>
            <a:ext cx="1994096" cy="10691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Curved Down Arrow 21"/>
          <p:cNvSpPr/>
          <p:nvPr/>
        </p:nvSpPr>
        <p:spPr>
          <a:xfrm>
            <a:off x="2131256" y="3404382"/>
            <a:ext cx="4652889" cy="1659988"/>
          </a:xfrm>
          <a:prstGeom prst="curvedDownArrow">
            <a:avLst>
              <a:gd name="adj1" fmla="val 25000"/>
              <a:gd name="adj2" fmla="val 5062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Multiply 23"/>
          <p:cNvSpPr/>
          <p:nvPr/>
        </p:nvSpPr>
        <p:spPr>
          <a:xfrm>
            <a:off x="3882683" y="2546254"/>
            <a:ext cx="1076179" cy="1730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70C0"/>
              </a:solidFill>
            </a:endParaRPr>
          </a:p>
        </p:txBody>
      </p:sp>
      <p:pic>
        <p:nvPicPr>
          <p:cNvPr id="16"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computr1"/>
          <p:cNvSpPr>
            <a:spLocks noEditPoints="1" noChangeArrowheads="1"/>
          </p:cNvSpPr>
          <p:nvPr/>
        </p:nvSpPr>
        <p:spPr bwMode="auto">
          <a:xfrm>
            <a:off x="3059832" y="5085184"/>
            <a:ext cx="1568574" cy="1512168"/>
          </a:xfrm>
          <a:custGeom>
            <a:avLst/>
            <a:gdLst>
              <a:gd name="T0" fmla="*/ 771 w 21600"/>
              <a:gd name="T1" fmla="*/ 0 h 21600"/>
              <a:gd name="T2" fmla="*/ 426 w 21600"/>
              <a:gd name="T3" fmla="*/ 0 h 21600"/>
              <a:gd name="T4" fmla="*/ 81 w 21600"/>
              <a:gd name="T5" fmla="*/ 0 h 21600"/>
              <a:gd name="T6" fmla="*/ 0 w 21600"/>
              <a:gd name="T7" fmla="*/ 616 h 21600"/>
              <a:gd name="T8" fmla="*/ 0 w 21600"/>
              <a:gd name="T9" fmla="*/ 864 h 21600"/>
              <a:gd name="T10" fmla="*/ 426 w 21600"/>
              <a:gd name="T11" fmla="*/ 864 h 21600"/>
              <a:gd name="T12" fmla="*/ 852 w 21600"/>
              <a:gd name="T13" fmla="*/ 864 h 21600"/>
              <a:gd name="T14" fmla="*/ 852 w 21600"/>
              <a:gd name="T15" fmla="*/ 616 h 21600"/>
              <a:gd name="T16" fmla="*/ 771 w 21600"/>
              <a:gd name="T17" fmla="*/ 542 h 21600"/>
              <a:gd name="T18" fmla="*/ 81 w 21600"/>
              <a:gd name="T19" fmla="*/ 542 h 21600"/>
              <a:gd name="T20" fmla="*/ 81 w 21600"/>
              <a:gd name="T21" fmla="*/ 271 h 21600"/>
              <a:gd name="T22" fmla="*/ 771 w 21600"/>
              <a:gd name="T23" fmla="*/ 271 h 21600"/>
              <a:gd name="T24" fmla="*/ 0 w 21600"/>
              <a:gd name="T25" fmla="*/ 740 h 21600"/>
              <a:gd name="T26" fmla="*/ 852 w 21600"/>
              <a:gd name="T27" fmla="*/ 74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18 w 21600"/>
              <a:gd name="T43" fmla="*/ 2550 h 21600"/>
              <a:gd name="T44" fmla="*/ 16758 w 21600"/>
              <a:gd name="T45" fmla="*/ 1115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2"/>
          </a:solidFill>
          <a:ln w="9525">
            <a:solidFill>
              <a:srgbClr val="000000"/>
            </a:solidFill>
            <a:miter lim="800000"/>
            <a:headEnd/>
            <a:tailEnd/>
          </a:ln>
        </p:spPr>
        <p:txBody>
          <a:bodyPr/>
          <a:lstStyle/>
          <a:p>
            <a:endParaRPr lang="en-IN"/>
          </a:p>
        </p:txBody>
      </p:sp>
      <p:sp>
        <p:nvSpPr>
          <p:cNvPr id="19" name="Rectangle 18"/>
          <p:cNvSpPr/>
          <p:nvPr/>
        </p:nvSpPr>
        <p:spPr>
          <a:xfrm>
            <a:off x="3275856" y="5229200"/>
            <a:ext cx="1080120"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Windows</a:t>
            </a:r>
            <a:endParaRPr lang="en-IN" sz="1600" dirty="0"/>
          </a:p>
        </p:txBody>
      </p:sp>
      <p:sp>
        <p:nvSpPr>
          <p:cNvPr id="25" name="computr3"/>
          <p:cNvSpPr>
            <a:spLocks noEditPoints="1" noChangeArrowheads="1"/>
          </p:cNvSpPr>
          <p:nvPr/>
        </p:nvSpPr>
        <p:spPr bwMode="auto">
          <a:xfrm>
            <a:off x="5220072" y="5085184"/>
            <a:ext cx="2232248" cy="1440160"/>
          </a:xfrm>
          <a:custGeom>
            <a:avLst/>
            <a:gdLst>
              <a:gd name="T0" fmla="*/ 0 w 21600"/>
              <a:gd name="T1" fmla="*/ 408 h 21600"/>
              <a:gd name="T2" fmla="*/ 600 w 21600"/>
              <a:gd name="T3" fmla="*/ 0 h 21600"/>
              <a:gd name="T4" fmla="*/ 600 w 21600"/>
              <a:gd name="T5" fmla="*/ 816 h 21600"/>
              <a:gd name="T6" fmla="*/ 1008 w 21600"/>
              <a:gd name="T7" fmla="*/ 408 h 21600"/>
              <a:gd name="T8" fmla="*/ 0 60000 65536"/>
              <a:gd name="T9" fmla="*/ 0 60000 65536"/>
              <a:gd name="T10" fmla="*/ 0 60000 65536"/>
              <a:gd name="T11" fmla="*/ 0 60000 65536"/>
              <a:gd name="T12" fmla="*/ 7812 w 21600"/>
              <a:gd name="T13" fmla="*/ 2594 h 21600"/>
              <a:gd name="T14" fmla="*/ 16362 w 21600"/>
              <a:gd name="T15" fmla="*/ 11753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2"/>
          </a:solidFill>
          <a:ln w="9525">
            <a:solidFill>
              <a:srgbClr val="000000"/>
            </a:solidFill>
            <a:miter lim="800000"/>
            <a:headEnd/>
            <a:tailEnd/>
          </a:ln>
        </p:spPr>
        <p:txBody>
          <a:bodyPr/>
          <a:lstStyle/>
          <a:p>
            <a:endParaRPr lang="en-IN"/>
          </a:p>
        </p:txBody>
      </p:sp>
      <p:sp>
        <p:nvSpPr>
          <p:cNvPr id="26" name="Rectangle 25"/>
          <p:cNvSpPr/>
          <p:nvPr/>
        </p:nvSpPr>
        <p:spPr>
          <a:xfrm>
            <a:off x="5940152" y="5229200"/>
            <a:ext cx="1080120"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P spid="15" grpId="0" animBg="1"/>
      <p:bldP spid="20" grpId="0" animBg="1"/>
      <p:bldP spid="22" grpId="0" animBg="1"/>
      <p:bldP spid="24" grpId="0" animBg="1"/>
      <p:bldP spid="17" grpId="0" animBg="1"/>
      <p:bldP spid="19" grpId="0" animBg="1"/>
      <p:bldP spid="25" grpId="0" animBg="1"/>
      <p:bldP spid="2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1316</TotalTime>
  <Words>1584</Words>
  <Application>Microsoft Office PowerPoint</Application>
  <PresentationFormat>On-screen Show (4:3)</PresentationFormat>
  <Paragraphs>400</Paragraphs>
  <Slides>41</Slides>
  <Notes>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Civic</vt:lpstr>
      <vt:lpstr>PowerPoint Presentation</vt:lpstr>
      <vt:lpstr>Today’s Agenda</vt:lpstr>
      <vt:lpstr>Why Do We Need Programming ?</vt:lpstr>
      <vt:lpstr>Brief History Of Prog. Lang</vt:lpstr>
      <vt:lpstr>What is JAVA???...</vt:lpstr>
      <vt:lpstr>Platform Independence</vt:lpstr>
      <vt:lpstr>PowerPoint Presentation</vt:lpstr>
      <vt:lpstr>PowerPoint Presentation</vt:lpstr>
      <vt:lpstr>What makes it platform Independent?</vt:lpstr>
      <vt:lpstr>Program Execution in JAVA</vt:lpstr>
      <vt:lpstr>QUIZ 3</vt:lpstr>
      <vt:lpstr>QUIZ 4</vt:lpstr>
      <vt:lpstr>QUIZ 5</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QUIZ 6</vt:lpstr>
      <vt:lpstr>Important Features</vt:lpstr>
      <vt:lpstr>Important Features</vt:lpstr>
      <vt:lpstr>Important Features</vt:lpstr>
      <vt:lpstr>Important Features</vt:lpstr>
      <vt:lpstr>Important Features</vt:lpstr>
      <vt:lpstr>Important Features</vt:lpstr>
      <vt:lpstr>History</vt:lpstr>
      <vt:lpstr>Where Java Stands Today ?</vt:lpstr>
      <vt:lpstr>Where Java Stands Today ?</vt:lpstr>
      <vt:lpstr>JAVA Ecosystem</vt:lpstr>
      <vt:lpstr>End Of Lecture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windows7</cp:lastModifiedBy>
  <cp:revision>139</cp:revision>
  <dcterms:created xsi:type="dcterms:W3CDTF">2015-12-21T13:46:48Z</dcterms:created>
  <dcterms:modified xsi:type="dcterms:W3CDTF">2016-01-15T08:06:01Z</dcterms:modified>
</cp:coreProperties>
</file>