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7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73" r:id="rId13"/>
    <p:sldId id="274" r:id="rId14"/>
    <p:sldId id="275" r:id="rId15"/>
    <p:sldId id="276" r:id="rId16"/>
    <p:sldId id="277" r:id="rId17"/>
    <p:sldId id="263" r:id="rId18"/>
    <p:sldId id="262" r:id="rId19"/>
    <p:sldId id="261" r:id="rId20"/>
    <p:sldId id="260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21-12-2019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67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12/21/2019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9144000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Pillars of OOP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Object Oriented Programming paradigm </a:t>
            </a:r>
            <a:r>
              <a:rPr lang="en-US" sz="2400" dirty="0" smtClean="0"/>
              <a:t>stands on 3 main pillars, which are :-</a:t>
            </a:r>
          </a:p>
          <a:p>
            <a:pPr marL="457200" indent="-457200">
              <a:buSzPct val="12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Abstraction and Encapsulation</a:t>
            </a:r>
          </a:p>
          <a:p>
            <a:pPr marL="457200" indent="-457200">
              <a:buSzPct val="120000"/>
              <a:buFont typeface="+mj-lt"/>
              <a:buAutoNum type="arabicPeriod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Polymorphism</a:t>
            </a:r>
          </a:p>
          <a:p>
            <a:pPr marL="457200" indent="-457200">
              <a:buSzPct val="120000"/>
              <a:buFont typeface="+mj-lt"/>
              <a:buAutoNum type="arabicPeriod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Inheritance</a:t>
            </a:r>
          </a:p>
          <a:p>
            <a:pPr>
              <a:buSzPct val="120000"/>
              <a:buNone/>
            </a:pPr>
            <a:endParaRPr lang="en-US" sz="2400" dirty="0" smtClean="0"/>
          </a:p>
          <a:p>
            <a:pPr>
              <a:buSzPct val="120000"/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Abstraction and Encapsulation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338437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Abstraction : Focus on the meaning i.e. Suppress irrelevant “implementation” details.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Encapsulation is a process of binding or wrapping the data and the codes that operates on the data into a single entity. </a:t>
            </a:r>
          </a:p>
          <a:p>
            <a:endParaRPr lang="en-US" dirty="0" smtClean="0"/>
          </a:p>
          <a:p>
            <a:r>
              <a:rPr lang="en-US" dirty="0" smtClean="0"/>
              <a:t>Abstraction and Encapsulation go hand in hand.</a:t>
            </a:r>
          </a:p>
        </p:txBody>
      </p:sp>
      <p:pic>
        <p:nvPicPr>
          <p:cNvPr id="4" name="Picture 2" descr="F:\SCA\Java slide material\Enc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793436"/>
            <a:ext cx="2843809" cy="206456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Poly</a:t>
            </a:r>
            <a:r>
              <a:rPr lang="en-US" dirty="0" smtClean="0"/>
              <a:t>- Many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Morph</a:t>
            </a:r>
            <a:r>
              <a:rPr lang="en-US" dirty="0" smtClean="0"/>
              <a:t>- Forms</a:t>
            </a:r>
          </a:p>
          <a:p>
            <a:pPr>
              <a:buNone/>
            </a:pPr>
            <a:endParaRPr lang="en-US" dirty="0" smtClean="0"/>
          </a:p>
          <a:p>
            <a:r>
              <a:rPr lang="en-IN" sz="2600" i="1" dirty="0" smtClean="0"/>
              <a:t>Polymorphism</a:t>
            </a:r>
            <a:r>
              <a:rPr lang="en-IN" sz="2600" dirty="0" smtClean="0"/>
              <a:t> refers to a principle in biology in which an organism or species can have many different forms or stages.</a:t>
            </a:r>
          </a:p>
          <a:p>
            <a:pPr>
              <a:buNone/>
            </a:pPr>
            <a:endParaRPr lang="en-IN" sz="2600" dirty="0" smtClean="0"/>
          </a:p>
          <a:p>
            <a:r>
              <a:rPr lang="en-US" dirty="0" smtClean="0"/>
              <a:t>Have you seen how you perform polymorphism in day to day life?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3076" name="Picture 4" descr="F:\SCA\Java slide material\polymorphi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549076"/>
            <a:ext cx="7807569" cy="483225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78778"/>
            <a:ext cx="8073106" cy="49025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by which one class can acquire properties of another class.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Example:- We inherit characteristics from our parents.</a:t>
            </a:r>
            <a:endParaRPr lang="en-IN" dirty="0"/>
          </a:p>
        </p:txBody>
      </p:sp>
      <p:pic>
        <p:nvPicPr>
          <p:cNvPr id="5125" name="Picture 5" descr="F:\SCA\Java slide material\inheritance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019" y="2353791"/>
            <a:ext cx="3661117" cy="301942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552" y="1527048"/>
            <a:ext cx="8503920" cy="4572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Reusability </a:t>
            </a:r>
          </a:p>
          <a:p>
            <a:endParaRPr lang="en-US" dirty="0" smtClean="0"/>
          </a:p>
          <a:p>
            <a:r>
              <a:rPr lang="en-US" dirty="0" smtClean="0"/>
              <a:t>Extensibility</a:t>
            </a:r>
          </a:p>
          <a:p>
            <a:endParaRPr lang="en-US" dirty="0" smtClean="0"/>
          </a:p>
          <a:p>
            <a:r>
              <a:rPr lang="en-IN" dirty="0" smtClean="0"/>
              <a:t>Information is made manageable in a hierarchical order.</a:t>
            </a:r>
            <a:r>
              <a:rPr lang="en-US" dirty="0" smtClean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93610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Creating a class</a:t>
            </a:r>
            <a:br>
              <a:rPr lang="en-US" sz="3600" b="1" dirty="0" smtClean="0"/>
            </a:br>
            <a:r>
              <a:rPr lang="en-US" sz="3600" b="1" dirty="0" smtClean="0"/>
              <a:t>and its object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US" sz="2400" b="1" u="sng" dirty="0" smtClean="0"/>
              <a:t>Syntax</a:t>
            </a:r>
            <a:r>
              <a:rPr lang="en-US" sz="2400" dirty="0" smtClean="0"/>
              <a:t> :-</a:t>
            </a:r>
          </a:p>
          <a:p>
            <a:pPr>
              <a:buSzPct val="120000"/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class</a:t>
            </a:r>
            <a:r>
              <a:rPr lang="en-US" sz="2400" b="1" dirty="0" smtClean="0"/>
              <a:t> &lt;class name&gt;</a:t>
            </a:r>
          </a:p>
          <a:p>
            <a:pPr>
              <a:buSzPct val="120000"/>
              <a:buNone/>
            </a:pPr>
            <a:r>
              <a:rPr lang="en-US" sz="2400" b="1" dirty="0" smtClean="0"/>
              <a:t>{</a:t>
            </a:r>
          </a:p>
          <a:p>
            <a:pPr>
              <a:buSzPct val="120000"/>
              <a:buNone/>
            </a:pPr>
            <a:r>
              <a:rPr lang="en-US" sz="2400" b="1" dirty="0" smtClean="0"/>
              <a:t> </a:t>
            </a:r>
            <a:r>
              <a:rPr lang="en-US" sz="2000" b="1" dirty="0" smtClean="0"/>
              <a:t>&lt;</a:t>
            </a:r>
            <a:r>
              <a:rPr lang="en-US" sz="2000" b="1" dirty="0" smtClean="0">
                <a:solidFill>
                  <a:srgbClr val="FF0000"/>
                </a:solidFill>
              </a:rPr>
              <a:t>access modifier</a:t>
            </a:r>
            <a:r>
              <a:rPr lang="en-US" sz="2000" b="1" dirty="0" smtClean="0"/>
              <a:t>&gt; &lt;data type&gt; &lt;variable name&gt;= value;</a:t>
            </a:r>
          </a:p>
          <a:p>
            <a:pPr algn="ctr">
              <a:buSzPct val="120000"/>
              <a:buNone/>
            </a:pPr>
            <a:r>
              <a:rPr lang="en-US" sz="2000" b="1" dirty="0" smtClean="0"/>
              <a:t>-</a:t>
            </a:r>
          </a:p>
          <a:p>
            <a:pPr algn="ctr">
              <a:buSzPct val="120000"/>
              <a:buNone/>
            </a:pPr>
            <a:r>
              <a:rPr lang="en-US" sz="2000" b="1" dirty="0" smtClean="0"/>
              <a:t>-</a:t>
            </a:r>
          </a:p>
          <a:p>
            <a:pPr algn="ctr">
              <a:buSzPct val="120000"/>
              <a:buNone/>
            </a:pPr>
            <a:r>
              <a:rPr lang="en-US" sz="2000" b="1" dirty="0" smtClean="0"/>
              <a:t>-</a:t>
            </a:r>
          </a:p>
          <a:p>
            <a:pPr>
              <a:buSzPct val="120000"/>
              <a:buNone/>
            </a:pPr>
            <a:r>
              <a:rPr lang="en-US" sz="2000" b="1" dirty="0" smtClean="0"/>
              <a:t> &lt;</a:t>
            </a:r>
            <a:r>
              <a:rPr lang="en-US" sz="2000" b="1" dirty="0" smtClean="0">
                <a:solidFill>
                  <a:srgbClr val="FF0000"/>
                </a:solidFill>
              </a:rPr>
              <a:t>access modifier</a:t>
            </a:r>
            <a:r>
              <a:rPr lang="en-US" sz="2000" b="1" dirty="0" smtClean="0"/>
              <a:t>&gt; &lt;return type&gt; &lt;method name&gt;(arguments)</a:t>
            </a:r>
          </a:p>
          <a:p>
            <a:pPr>
              <a:buSzPct val="120000"/>
              <a:buNone/>
            </a:pPr>
            <a:r>
              <a:rPr lang="en-US" sz="2000" b="1" dirty="0" smtClean="0"/>
              <a:t> {</a:t>
            </a:r>
          </a:p>
          <a:p>
            <a:pPr>
              <a:buSzPct val="120000"/>
              <a:buNone/>
            </a:pPr>
            <a:r>
              <a:rPr lang="en-US" sz="2000" b="1" dirty="0" smtClean="0"/>
              <a:t>  // Method body</a:t>
            </a:r>
          </a:p>
          <a:p>
            <a:pPr>
              <a:buSzPct val="120000"/>
              <a:buNone/>
            </a:pPr>
            <a:r>
              <a:rPr lang="en-US" sz="2000" b="1" dirty="0" smtClean="0"/>
              <a:t> }</a:t>
            </a:r>
          </a:p>
          <a:p>
            <a:pPr>
              <a:buSzPct val="12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"/>
            <a:ext cx="1296144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1"/>
            <a:ext cx="109993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7092280" y="2420888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0312" y="206084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Optional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0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US" sz="2400" b="1" u="sng" dirty="0" smtClean="0"/>
              <a:t>Example</a:t>
            </a:r>
            <a:r>
              <a:rPr lang="en-US" sz="2400" dirty="0" smtClean="0"/>
              <a:t> :-</a:t>
            </a:r>
          </a:p>
          <a:p>
            <a:pPr>
              <a:buSzPct val="120000"/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class Student</a:t>
            </a:r>
          </a:p>
          <a:p>
            <a:pPr>
              <a:buSzPct val="120000"/>
              <a:buNone/>
            </a:pPr>
            <a:r>
              <a:rPr lang="en-US" sz="2400" b="1" dirty="0" smtClean="0"/>
              <a:t>{</a:t>
            </a:r>
          </a:p>
          <a:p>
            <a:pPr>
              <a:buSzPct val="12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roll;</a:t>
            </a:r>
          </a:p>
          <a:p>
            <a:pPr>
              <a:buSzPct val="120000"/>
              <a:buNone/>
            </a:pPr>
            <a:r>
              <a:rPr lang="en-US" sz="2400" dirty="0" smtClean="0"/>
              <a:t> char grade;</a:t>
            </a:r>
          </a:p>
          <a:p>
            <a:pPr>
              <a:buSzPct val="120000"/>
              <a:buNone/>
            </a:pPr>
            <a:r>
              <a:rPr lang="en-US" sz="2400" dirty="0" smtClean="0"/>
              <a:t> float per;</a:t>
            </a:r>
          </a:p>
          <a:p>
            <a:pPr>
              <a:buSzPct val="120000"/>
              <a:buNone/>
            </a:pPr>
            <a:r>
              <a:rPr lang="en-US" sz="2400" b="1" dirty="0" smtClean="0"/>
              <a:t>}</a:t>
            </a:r>
          </a:p>
          <a:p>
            <a:pPr>
              <a:buSzPct val="120000"/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class </a:t>
            </a:r>
            <a:r>
              <a:rPr lang="en-US" sz="2400" b="1" dirty="0" err="1" smtClean="0"/>
              <a:t>UseStudent</a:t>
            </a:r>
            <a:endParaRPr lang="en-US" sz="2400" b="1" dirty="0" smtClean="0"/>
          </a:p>
          <a:p>
            <a:pPr>
              <a:buSzPct val="120000"/>
              <a:buNone/>
            </a:pPr>
            <a:r>
              <a:rPr lang="en-US" sz="2400" b="1" dirty="0" smtClean="0"/>
              <a:t>{</a:t>
            </a:r>
          </a:p>
          <a:p>
            <a:pPr>
              <a:buSzPct val="12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20000"/>
              <a:buNone/>
            </a:pPr>
            <a:r>
              <a:rPr lang="en-US" sz="2400" dirty="0" smtClean="0"/>
              <a:t> {</a:t>
            </a:r>
          </a:p>
          <a:p>
            <a:pPr>
              <a:buSzPct val="120000"/>
              <a:buNone/>
            </a:pPr>
            <a:r>
              <a:rPr lang="en-US" sz="2400" dirty="0" smtClean="0"/>
              <a:t>  Student s;</a:t>
            </a:r>
          </a:p>
          <a:p>
            <a:pPr>
              <a:buSzPct val="120000"/>
              <a:buNone/>
            </a:pPr>
            <a:r>
              <a:rPr lang="en-US" sz="2400" dirty="0" smtClean="0"/>
              <a:t>  s=new Student();</a:t>
            </a:r>
          </a:p>
          <a:p>
            <a:pPr>
              <a:buSzPct val="120000"/>
              <a:buNone/>
            </a:pPr>
            <a:r>
              <a:rPr lang="en-US" sz="2400" dirty="0" smtClean="0"/>
              <a:t>  }</a:t>
            </a:r>
          </a:p>
          <a:p>
            <a:pPr>
              <a:buSzPct val="12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76256" y="2492896"/>
            <a:ext cx="7200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76256" y="2996952"/>
            <a:ext cx="7200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876256" y="1988840"/>
            <a:ext cx="7200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788024" y="2492896"/>
            <a:ext cx="100811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5292080" y="1916832"/>
            <a:ext cx="1512168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04248" y="16915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948264" y="1988840"/>
            <a:ext cx="648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0</a:t>
            </a:r>
          </a:p>
          <a:p>
            <a:endParaRPr lang="en-US" b="1" dirty="0" smtClean="0"/>
          </a:p>
          <a:p>
            <a:r>
              <a:rPr lang="en-US" b="1" dirty="0" smtClean="0"/>
              <a:t>‘\n’</a:t>
            </a:r>
          </a:p>
          <a:p>
            <a:endParaRPr lang="en-US" b="1" dirty="0" smtClean="0"/>
          </a:p>
          <a:p>
            <a:r>
              <a:rPr lang="en-US" b="1" dirty="0" smtClean="0"/>
              <a:t> 0.0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24928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148064" y="27716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96336" y="1988840"/>
            <a:ext cx="864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roll</a:t>
            </a:r>
          </a:p>
          <a:p>
            <a:endParaRPr lang="en-US" b="1" dirty="0" smtClean="0"/>
          </a:p>
          <a:p>
            <a:r>
              <a:rPr lang="en-US" b="1" dirty="0" smtClean="0"/>
              <a:t>grade</a:t>
            </a:r>
          </a:p>
          <a:p>
            <a:endParaRPr lang="en-US" b="1" dirty="0" smtClean="0"/>
          </a:p>
          <a:p>
            <a:r>
              <a:rPr lang="en-US" b="1" dirty="0" smtClean="0"/>
              <a:t> per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/>
      <p:bldP spid="13" grpId="0"/>
      <p:bldP spid="14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Continued Program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SzPct val="120000"/>
              <a:buNone/>
            </a:pPr>
            <a:r>
              <a:rPr lang="en-US" sz="2400" dirty="0" smtClean="0"/>
              <a:t> class </a:t>
            </a:r>
            <a:r>
              <a:rPr lang="en-US" sz="2400" dirty="0" err="1" smtClean="0"/>
              <a:t>UseStduent</a:t>
            </a:r>
            <a:endParaRPr lang="en-US" sz="2400" dirty="0" smtClean="0"/>
          </a:p>
          <a:p>
            <a:pPr>
              <a:buSzPct val="120000"/>
              <a:buNone/>
            </a:pPr>
            <a:r>
              <a:rPr lang="en-US" sz="2400" dirty="0" smtClean="0"/>
              <a:t> {</a:t>
            </a:r>
          </a:p>
          <a:p>
            <a:pPr>
              <a:buSzPct val="120000"/>
              <a:buNone/>
            </a:pPr>
            <a:r>
              <a:rPr lang="en-US" sz="2400" dirty="0" smtClean="0"/>
              <a:t> 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20000"/>
              <a:buNone/>
            </a:pPr>
            <a:r>
              <a:rPr lang="en-US" sz="2400" dirty="0" smtClean="0"/>
              <a:t>  {</a:t>
            </a:r>
          </a:p>
          <a:p>
            <a:pPr>
              <a:buSzPct val="120000"/>
              <a:buNone/>
            </a:pPr>
            <a:r>
              <a:rPr lang="en-US" sz="2400" dirty="0" smtClean="0"/>
              <a:t>  Student s;</a:t>
            </a:r>
          </a:p>
          <a:p>
            <a:pPr>
              <a:buSzPct val="120000"/>
              <a:buNone/>
            </a:pPr>
            <a:r>
              <a:rPr lang="en-US" sz="2400" dirty="0" smtClean="0"/>
              <a:t>  s=new Student( );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s.roll</a:t>
            </a:r>
            <a:r>
              <a:rPr lang="en-US" sz="2400" b="1" dirty="0" smtClean="0"/>
              <a:t>=10;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s.grade</a:t>
            </a:r>
            <a:r>
              <a:rPr lang="en-US" sz="2400" b="1" dirty="0" smtClean="0"/>
              <a:t>=‘A’;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s.per</a:t>
            </a:r>
            <a:r>
              <a:rPr lang="en-US" sz="2400" b="1" dirty="0" smtClean="0"/>
              <a:t>=66.5f;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S.O.P(“Roll is ”+</a:t>
            </a:r>
            <a:r>
              <a:rPr lang="en-US" sz="2400" b="1" dirty="0" err="1" smtClean="0"/>
              <a:t>s.roll</a:t>
            </a:r>
            <a:r>
              <a:rPr lang="en-US" sz="2400" b="1" dirty="0" smtClean="0"/>
              <a:t>);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S.O.P(“Grade is ”+</a:t>
            </a:r>
            <a:r>
              <a:rPr lang="en-US" sz="2400" b="1" dirty="0" err="1" smtClean="0"/>
              <a:t>s.grade</a:t>
            </a:r>
            <a:r>
              <a:rPr lang="en-US" sz="2400" b="1" dirty="0" smtClean="0"/>
              <a:t>);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S.O.P(“Percentage is ”+</a:t>
            </a:r>
            <a:r>
              <a:rPr lang="en-US" sz="2400" b="1" dirty="0" err="1" smtClean="0"/>
              <a:t>s.per</a:t>
            </a:r>
            <a:r>
              <a:rPr lang="en-US" sz="2400" b="1" dirty="0" smtClean="0"/>
              <a:t>);</a:t>
            </a:r>
          </a:p>
          <a:p>
            <a:pPr>
              <a:buSzPct val="120000"/>
              <a:buNone/>
            </a:pPr>
            <a:r>
              <a:rPr lang="en-US" sz="2400" dirty="0" smtClean="0"/>
              <a:t>  }</a:t>
            </a:r>
          </a:p>
          <a:p>
            <a:pPr>
              <a:buSzPct val="120000"/>
              <a:buNone/>
            </a:pPr>
            <a:r>
              <a:rPr lang="en-US" sz="2400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7944" y="3717032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Does this code violate the rules of Object Oriented Programming ???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771800" y="3717032"/>
            <a:ext cx="1224136" cy="1080120"/>
          </a:xfrm>
          <a:prstGeom prst="rightBrace">
            <a:avLst>
              <a:gd name="adj1" fmla="val 8333"/>
              <a:gd name="adj2" fmla="val 472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084168" y="4797152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It violates the rule of Encapsulation.</a:t>
            </a:r>
            <a:endParaRPr lang="en-IN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Object Oriented Programming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Classes and Objects.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Pillars</a:t>
            </a:r>
            <a:r>
              <a:rPr lang="en-US" sz="2400" dirty="0" smtClean="0"/>
              <a:t> of Object Oriented Programming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Creating a class and its object.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Access Modifiers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There are </a:t>
            </a:r>
            <a:r>
              <a:rPr lang="en-US" sz="2400" b="1" dirty="0" smtClean="0"/>
              <a:t>4 access modifiers </a:t>
            </a:r>
            <a:r>
              <a:rPr lang="en-US" sz="2400" dirty="0" smtClean="0"/>
              <a:t>provided by java which are,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public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private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protected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default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public and private</a:t>
            </a:r>
            <a:r>
              <a:rPr lang="en-US" sz="2400" dirty="0" smtClean="0"/>
              <a:t> are of importance to us unless we learn “Packages” in Java.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13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Creating methods in a class.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Using methods to initialize data members.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Creating parameterized methods.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Object Oriented</a:t>
            </a:r>
            <a:br>
              <a:rPr lang="en-US" b="1" dirty="0" smtClean="0"/>
            </a:br>
            <a:r>
              <a:rPr lang="en-US" b="1" dirty="0" smtClean="0"/>
              <a:t>Programming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programming paradigm </a:t>
            </a:r>
            <a:r>
              <a:rPr lang="en-US" dirty="0" smtClean="0"/>
              <a:t>which is based on real world model of objects or entities.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It is organized around </a:t>
            </a:r>
            <a:r>
              <a:rPr lang="en-IN" dirty="0" smtClean="0">
                <a:solidFill>
                  <a:srgbClr val="FF0000"/>
                </a:solidFill>
              </a:rPr>
              <a:t>objects</a:t>
            </a:r>
            <a:r>
              <a:rPr lang="en-IN" dirty="0" smtClean="0"/>
              <a:t> rather than "actions" and </a:t>
            </a:r>
            <a:r>
              <a:rPr lang="en-IN" dirty="0" smtClean="0">
                <a:solidFill>
                  <a:srgbClr val="FF0000"/>
                </a:solidFill>
              </a:rPr>
              <a:t>data</a:t>
            </a:r>
            <a:r>
              <a:rPr lang="en-IN" dirty="0" smtClean="0"/>
              <a:t> rather than “logic”.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Object-oriented programming takes the view that what we really care about are the objects we want to manipulate rather than the logic required to manipulate them. 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116632"/>
            <a:ext cx="85344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</a:t>
            </a:r>
            <a:r>
              <a:rPr lang="en-US" sz="2400" u="sng" dirty="0" smtClean="0">
                <a:solidFill>
                  <a:srgbClr val="FF0000"/>
                </a:solidFill>
              </a:rPr>
              <a:t>any real world entity </a:t>
            </a:r>
            <a:r>
              <a:rPr lang="en-US" sz="2400" dirty="0" smtClean="0"/>
              <a:t>which has specific </a:t>
            </a:r>
            <a:r>
              <a:rPr lang="en-US" sz="2400" dirty="0" smtClean="0">
                <a:solidFill>
                  <a:srgbClr val="FF0000"/>
                </a:solidFill>
              </a:rPr>
              <a:t>attributes or features</a:t>
            </a:r>
            <a:r>
              <a:rPr lang="en-US" sz="2400" dirty="0" smtClean="0"/>
              <a:t> can be represented as an </a:t>
            </a:r>
            <a:r>
              <a:rPr lang="en-US" sz="2400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Along with </a:t>
            </a:r>
            <a:r>
              <a:rPr lang="en-US" sz="2400" b="1" dirty="0" smtClean="0">
                <a:solidFill>
                  <a:srgbClr val="FF0000"/>
                </a:solidFill>
              </a:rPr>
              <a:t>attributes</a:t>
            </a:r>
            <a:r>
              <a:rPr lang="en-US" sz="2400" b="1" dirty="0" smtClean="0"/>
              <a:t> each object can take some actions also which are called it’s “</a:t>
            </a:r>
            <a:r>
              <a:rPr lang="en-US" sz="2400" b="1" dirty="0" smtClean="0">
                <a:solidFill>
                  <a:srgbClr val="FF0000"/>
                </a:solidFill>
              </a:rPr>
              <a:t>behaviors</a:t>
            </a:r>
            <a:r>
              <a:rPr lang="en-US" sz="2400" b="1" dirty="0" smtClean="0"/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world, these </a:t>
            </a:r>
            <a:r>
              <a:rPr lang="en-US" sz="2400" b="1" dirty="0" smtClean="0">
                <a:solidFill>
                  <a:srgbClr val="FF0000"/>
                </a:solidFill>
              </a:rPr>
              <a:t>attributes</a:t>
            </a:r>
            <a:r>
              <a:rPr lang="en-US" sz="2400" dirty="0" smtClean="0"/>
              <a:t> are called </a:t>
            </a:r>
            <a:r>
              <a:rPr lang="en-US" sz="2400" b="1" dirty="0" smtClean="0">
                <a:solidFill>
                  <a:srgbClr val="FF0000"/>
                </a:solidFill>
              </a:rPr>
              <a:t>data members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0070C0"/>
                </a:solidFill>
              </a:rPr>
              <a:t>behaviours</a:t>
            </a:r>
            <a:r>
              <a:rPr lang="en-US" sz="2400" b="1" dirty="0" smtClean="0">
                <a:solidFill>
                  <a:srgbClr val="0070C0"/>
                </a:solidFill>
              </a:rPr>
              <a:t>/actions</a:t>
            </a:r>
            <a:r>
              <a:rPr lang="en-US" sz="2400" b="1" dirty="0" smtClean="0"/>
              <a:t> </a:t>
            </a:r>
            <a:r>
              <a:rPr lang="en-US" sz="2400" dirty="0" smtClean="0"/>
              <a:t> are called “</a:t>
            </a:r>
            <a:r>
              <a:rPr lang="en-US" sz="2400" b="1" dirty="0" smtClean="0">
                <a:solidFill>
                  <a:srgbClr val="0070C0"/>
                </a:solidFill>
              </a:rPr>
              <a:t>functions</a:t>
            </a:r>
            <a:r>
              <a:rPr lang="en-US" sz="2400" dirty="0" smtClean="0"/>
              <a:t>” or “</a:t>
            </a:r>
            <a:r>
              <a:rPr lang="en-US" sz="2400" b="1" dirty="0" smtClean="0">
                <a:solidFill>
                  <a:srgbClr val="0070C0"/>
                </a:solidFill>
              </a:rPr>
              <a:t>methods</a:t>
            </a:r>
            <a:r>
              <a:rPr lang="en-US" sz="2400" dirty="0" smtClean="0"/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Are you an object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Yes , </a:t>
            </a:r>
            <a:r>
              <a:rPr lang="en-US" sz="2800" b="1" dirty="0" smtClean="0"/>
              <a:t>we humans </a:t>
            </a:r>
            <a:r>
              <a:rPr lang="en-US" sz="2800" dirty="0" smtClean="0"/>
              <a:t>are </a:t>
            </a:r>
            <a:r>
              <a:rPr lang="en-US" sz="2800" b="1" dirty="0" smtClean="0"/>
              <a:t>objects </a:t>
            </a:r>
            <a:r>
              <a:rPr lang="en-US" sz="2800" dirty="0" smtClean="0"/>
              <a:t>because: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have  </a:t>
            </a:r>
            <a:r>
              <a:rPr lang="en-US" sz="2400" dirty="0" smtClean="0">
                <a:solidFill>
                  <a:srgbClr val="FF0000"/>
                </a:solidFill>
              </a:rPr>
              <a:t>attributes </a:t>
            </a:r>
            <a:r>
              <a:rPr lang="en-US" sz="2400" dirty="0" smtClean="0"/>
              <a:t>as  </a:t>
            </a:r>
            <a:r>
              <a:rPr lang="en-US" sz="2400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height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age</a:t>
            </a:r>
            <a:r>
              <a:rPr lang="en-US" sz="2400" dirty="0" smtClean="0"/>
              <a:t> etc.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also can show </a:t>
            </a:r>
            <a:r>
              <a:rPr lang="en-US" sz="2400" dirty="0" smtClean="0">
                <a:solidFill>
                  <a:srgbClr val="FF0000"/>
                </a:solidFill>
              </a:rPr>
              <a:t>behaviors</a:t>
            </a:r>
            <a:r>
              <a:rPr lang="en-US" sz="2400" dirty="0" smtClean="0"/>
              <a:t> like </a:t>
            </a:r>
            <a:r>
              <a:rPr lang="en-US" sz="2400" dirty="0" smtClean="0">
                <a:solidFill>
                  <a:srgbClr val="0070C0"/>
                </a:solidFill>
              </a:rPr>
              <a:t>walking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talking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running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eating  </a:t>
            </a:r>
            <a:r>
              <a:rPr lang="en-US" sz="2400" dirty="0" smtClean="0"/>
              <a:t>etc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Now to </a:t>
            </a:r>
            <a:r>
              <a:rPr lang="en-US" sz="2400" dirty="0" smtClean="0">
                <a:solidFill>
                  <a:srgbClr val="FF0000"/>
                </a:solidFill>
              </a:rPr>
              <a:t>create/represent </a:t>
            </a:r>
            <a:r>
              <a:rPr lang="en-US" sz="2400" dirty="0" smtClean="0"/>
              <a:t> objects  we first have to write all their attributes under a </a:t>
            </a:r>
            <a:r>
              <a:rPr lang="en-US" sz="2400" b="1" dirty="0" smtClean="0">
                <a:solidFill>
                  <a:srgbClr val="0070C0"/>
                </a:solidFill>
              </a:rPr>
              <a:t>single group 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0070C0"/>
                </a:solidFill>
              </a:rPr>
              <a:t>group </a:t>
            </a:r>
            <a:r>
              <a:rPr lang="en-US" sz="2400" dirty="0" smtClean="0"/>
              <a:t>is called a </a:t>
            </a:r>
            <a:r>
              <a:rPr lang="en-US" sz="2400" b="1" dirty="0" smtClean="0">
                <a:solidFill>
                  <a:srgbClr val="FF0000"/>
                </a:solidFill>
              </a:rPr>
              <a:t>class</a:t>
            </a:r>
            <a:r>
              <a:rPr lang="en-US" sz="2400" dirty="0" smtClean="0"/>
              <a:t>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/>
              <a:t>A class is used to specify the basic structure of an object and it combines attributes and methods to be used  by an object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Thus we can say that a </a:t>
            </a:r>
            <a:r>
              <a:rPr lang="en-US" sz="2400" dirty="0" smtClean="0">
                <a:solidFill>
                  <a:srgbClr val="FF0000"/>
                </a:solidFill>
              </a:rPr>
              <a:t>class represents the data type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object represents a kind of variable of that data type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For  Example:- </a:t>
            </a:r>
            <a:r>
              <a:rPr lang="en-US" sz="2400" dirty="0" smtClean="0"/>
              <a:t>Each person collectively come under a class called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 So we belong to the class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9144000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3233" y="1428736"/>
            <a:ext cx="8907923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428736"/>
            <a:ext cx="8715435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819</TotalTime>
  <Words>634</Words>
  <Application>Microsoft Office PowerPoint</Application>
  <PresentationFormat>On-screen Show (4:3)</PresentationFormat>
  <Paragraphs>172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PowerPoint Presentation</vt:lpstr>
      <vt:lpstr>Today’s Agenda</vt:lpstr>
      <vt:lpstr>Object Oriented Programming</vt:lpstr>
      <vt:lpstr>Objects</vt:lpstr>
      <vt:lpstr>Are you an object ?</vt:lpstr>
      <vt:lpstr>Classes</vt:lpstr>
      <vt:lpstr>Objects and Classes</vt:lpstr>
      <vt:lpstr>Objects and Classes</vt:lpstr>
      <vt:lpstr>Objects and Classes</vt:lpstr>
      <vt:lpstr>Objects and Classes</vt:lpstr>
      <vt:lpstr>Pillars of OOP</vt:lpstr>
      <vt:lpstr>Abstraction and Encapsulation</vt:lpstr>
      <vt:lpstr>Polymorphism</vt:lpstr>
      <vt:lpstr>Example</vt:lpstr>
      <vt:lpstr>Inheritance</vt:lpstr>
      <vt:lpstr>Advantages of inheritance</vt:lpstr>
      <vt:lpstr>Creating a class and its object</vt:lpstr>
      <vt:lpstr>0</vt:lpstr>
      <vt:lpstr>Continued Program</vt:lpstr>
      <vt:lpstr>Access Modifiers</vt:lpstr>
      <vt:lpstr>End Of Lecture 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hp</cp:lastModifiedBy>
  <cp:revision>12</cp:revision>
  <dcterms:created xsi:type="dcterms:W3CDTF">2016-02-04T12:02:26Z</dcterms:created>
  <dcterms:modified xsi:type="dcterms:W3CDTF">2019-12-21T15:56:59Z</dcterms:modified>
</cp:coreProperties>
</file>