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6" r:id="rId9"/>
    <p:sldId id="264" r:id="rId10"/>
    <p:sldId id="268" r:id="rId11"/>
    <p:sldId id="265" r:id="rId12"/>
    <p:sldId id="267" r:id="rId13"/>
    <p:sldId id="271" r:id="rId14"/>
    <p:sldId id="269" r:id="rId15"/>
    <p:sldId id="270" r:id="rId16"/>
    <p:sldId id="272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5/14/2019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Features of “static”</a:t>
            </a:r>
            <a:br>
              <a:rPr lang="en-US" b="1" dirty="0" smtClean="0"/>
            </a:br>
            <a:r>
              <a:rPr lang="en-US" b="1" dirty="0" smtClean="0"/>
              <a:t>Data member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256584"/>
          </a:xfrm>
        </p:spPr>
        <p:txBody>
          <a:bodyPr>
            <a:normAutofit fontScale="925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Gets </a:t>
            </a:r>
            <a:r>
              <a:rPr lang="en-US" sz="2400" dirty="0" smtClean="0">
                <a:solidFill>
                  <a:srgbClr val="FF0000"/>
                </a:solidFill>
              </a:rPr>
              <a:t>allocated in RAM </a:t>
            </a:r>
            <a:r>
              <a:rPr lang="en-US" sz="2400" dirty="0" smtClean="0"/>
              <a:t>as soon as </a:t>
            </a:r>
            <a:r>
              <a:rPr lang="en-US" sz="2400" dirty="0" smtClean="0">
                <a:solidFill>
                  <a:srgbClr val="FF0000"/>
                </a:solidFill>
              </a:rPr>
              <a:t>program is executed</a:t>
            </a:r>
            <a:r>
              <a:rPr lang="en-US" sz="2400" dirty="0" smtClean="0"/>
              <a:t>, irrespective of the object.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Only </a:t>
            </a:r>
            <a:r>
              <a:rPr lang="en-US" sz="2400" dirty="0" smtClean="0">
                <a:solidFill>
                  <a:srgbClr val="FF0000"/>
                </a:solidFill>
              </a:rPr>
              <a:t>a single copy </a:t>
            </a:r>
            <a:r>
              <a:rPr lang="en-US" sz="2400" dirty="0" smtClean="0"/>
              <a:t>is made.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Since, they are object independent they should be </a:t>
            </a:r>
            <a:r>
              <a:rPr lang="en-US" sz="2400" dirty="0" smtClean="0">
                <a:solidFill>
                  <a:srgbClr val="FF0000"/>
                </a:solidFill>
              </a:rPr>
              <a:t>accessed</a:t>
            </a:r>
            <a:r>
              <a:rPr lang="en-US" sz="2400" dirty="0" smtClean="0"/>
              <a:t> using </a:t>
            </a:r>
            <a:r>
              <a:rPr lang="en-US" sz="2400" dirty="0" smtClean="0">
                <a:solidFill>
                  <a:srgbClr val="FF0000"/>
                </a:solidFill>
              </a:rPr>
              <a:t>class name</a:t>
            </a:r>
            <a:r>
              <a:rPr lang="en-US" sz="2400" dirty="0" smtClean="0"/>
              <a:t>.</a:t>
            </a:r>
          </a:p>
          <a:p>
            <a:pPr>
              <a:buSzPct val="100000"/>
              <a:buNone/>
            </a:pP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00B050"/>
                </a:solidFill>
              </a:rPr>
              <a:t>Data.b</a:t>
            </a:r>
            <a:r>
              <a:rPr lang="en-US" sz="2400" b="1" dirty="0" smtClean="0"/>
              <a:t>=30;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00B050"/>
                </a:solidFill>
              </a:rPr>
              <a:t>Data.b</a:t>
            </a:r>
            <a:r>
              <a:rPr lang="en-US" sz="2400" b="1" dirty="0" smtClean="0"/>
              <a:t>=40;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Static members are kept in </a:t>
            </a:r>
            <a:r>
              <a:rPr lang="en-US" sz="2400" dirty="0" smtClean="0">
                <a:solidFill>
                  <a:srgbClr val="FF0000"/>
                </a:solidFill>
              </a:rPr>
              <a:t>Permanent Generation </a:t>
            </a:r>
            <a:r>
              <a:rPr lang="en-US" sz="2400" dirty="0" smtClean="0"/>
              <a:t>area of RAM.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Local variables</a:t>
            </a:r>
            <a:r>
              <a:rPr lang="en-US" sz="2400" dirty="0" smtClean="0"/>
              <a:t> cannot be made static i.e. not inside a method.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GarbageCollector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will  understand this concept through a program…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WAP to create a class called </a:t>
            </a:r>
            <a:r>
              <a:rPr lang="en-US" sz="2400" b="1" dirty="0" smtClean="0"/>
              <a:t>Employee</a:t>
            </a:r>
            <a:r>
              <a:rPr lang="en-US" sz="2400" dirty="0" smtClean="0"/>
              <a:t> having the following data members.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An </a:t>
            </a:r>
            <a:r>
              <a:rPr lang="en-US" sz="2400" b="1" dirty="0" smtClean="0"/>
              <a:t>ID</a:t>
            </a:r>
            <a:r>
              <a:rPr lang="en-US" sz="2400" dirty="0" smtClean="0"/>
              <a:t> for storing unique id allocated to every employee.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name</a:t>
            </a:r>
            <a:r>
              <a:rPr lang="en-US" sz="2400" dirty="0" smtClean="0"/>
              <a:t> of employee.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age</a:t>
            </a:r>
            <a:r>
              <a:rPr lang="en-US" sz="2400" dirty="0" smtClean="0"/>
              <a:t> of employee.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Also provide following methods –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 parameterized constructor to initialize name and age.ID should also be initialized in this cons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 method </a:t>
            </a:r>
            <a:r>
              <a:rPr lang="en-US" sz="2400" b="1" dirty="0" smtClean="0"/>
              <a:t>show() </a:t>
            </a:r>
            <a:r>
              <a:rPr lang="en-US" sz="2400" dirty="0" smtClean="0"/>
              <a:t>to display ID, name and age.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 method </a:t>
            </a:r>
            <a:r>
              <a:rPr lang="en-US" sz="2400" b="1" dirty="0" err="1" smtClean="0"/>
              <a:t>showNextId</a:t>
            </a:r>
            <a:r>
              <a:rPr lang="en-US" sz="2400" b="1" dirty="0" smtClean="0"/>
              <a:t>() </a:t>
            </a:r>
            <a:r>
              <a:rPr lang="en-US" sz="2400" dirty="0" smtClean="0"/>
              <a:t>to display ID of next employee.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256584"/>
          </a:xfrm>
        </p:spPr>
        <p:txBody>
          <a:bodyPr>
            <a:normAutofit fontScale="62500" lnSpcReduction="20000"/>
          </a:bodyPr>
          <a:lstStyle/>
          <a:p>
            <a:pPr>
              <a:buSzPct val="100000"/>
              <a:buNone/>
            </a:pPr>
            <a:r>
              <a:rPr lang="en-US" sz="2600" b="1" dirty="0" smtClean="0"/>
              <a:t>class Employee</a:t>
            </a:r>
          </a:p>
          <a:p>
            <a:pPr>
              <a:buSzPct val="100000"/>
              <a:buNone/>
            </a:pPr>
            <a:r>
              <a:rPr lang="en-US" sz="2600" b="1" dirty="0" smtClean="0"/>
              <a:t>{</a:t>
            </a:r>
          </a:p>
          <a:p>
            <a:pPr>
              <a:buSzPct val="100000"/>
              <a:buNone/>
            </a:pPr>
            <a:r>
              <a:rPr lang="en-US" sz="2600" dirty="0" smtClean="0"/>
              <a:t>	private </a:t>
            </a:r>
            <a:r>
              <a:rPr lang="en-US" sz="2600" dirty="0" err="1" smtClean="0"/>
              <a:t>int</a:t>
            </a:r>
            <a:r>
              <a:rPr lang="en-US" sz="2600" dirty="0" smtClean="0"/>
              <a:t> ID;</a:t>
            </a:r>
          </a:p>
          <a:p>
            <a:pPr>
              <a:buSzPct val="100000"/>
              <a:buNone/>
            </a:pPr>
            <a:r>
              <a:rPr lang="en-US" sz="2600" dirty="0" smtClean="0"/>
              <a:t>	private String name;</a:t>
            </a:r>
          </a:p>
          <a:p>
            <a:pPr>
              <a:buSzPct val="100000"/>
              <a:buNone/>
            </a:pPr>
            <a:r>
              <a:rPr lang="en-US" sz="2600" dirty="0" smtClean="0"/>
              <a:t>	private </a:t>
            </a:r>
            <a:r>
              <a:rPr lang="en-US" sz="2600" dirty="0" err="1" smtClean="0"/>
              <a:t>int</a:t>
            </a:r>
            <a:r>
              <a:rPr lang="en-US" sz="2600" dirty="0" smtClean="0"/>
              <a:t> age;</a:t>
            </a:r>
          </a:p>
          <a:p>
            <a:pPr>
              <a:buSzPct val="100000"/>
              <a:buNone/>
            </a:pPr>
            <a:r>
              <a:rPr lang="en-US" sz="2600" dirty="0" smtClean="0"/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private static </a:t>
            </a:r>
            <a:r>
              <a:rPr lang="en-US" sz="2600" b="1" dirty="0" err="1" smtClean="0">
                <a:solidFill>
                  <a:srgbClr val="FF0000"/>
                </a:solidFill>
              </a:rPr>
              <a:t>int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nextId</a:t>
            </a:r>
            <a:r>
              <a:rPr lang="en-US" sz="2600" b="1" dirty="0" smtClean="0">
                <a:solidFill>
                  <a:srgbClr val="FF0000"/>
                </a:solidFill>
              </a:rPr>
              <a:t>=1;</a:t>
            </a:r>
          </a:p>
          <a:p>
            <a:pPr>
              <a:buSzPct val="100000"/>
              <a:buNone/>
            </a:pPr>
            <a:r>
              <a:rPr lang="en-US" sz="2600" dirty="0" smtClean="0"/>
              <a:t>	public Employee(String name, </a:t>
            </a:r>
            <a:r>
              <a:rPr lang="en-US" sz="2600" dirty="0" err="1" smtClean="0"/>
              <a:t>int</a:t>
            </a:r>
            <a:r>
              <a:rPr lang="en-US" sz="2600" dirty="0" smtClean="0"/>
              <a:t> age)</a:t>
            </a:r>
          </a:p>
          <a:p>
            <a:pPr>
              <a:buSzPct val="100000"/>
              <a:buNone/>
            </a:pPr>
            <a:r>
              <a:rPr lang="en-US" sz="2600" dirty="0" smtClean="0"/>
              <a:t>	{</a:t>
            </a:r>
          </a:p>
          <a:p>
            <a:pPr>
              <a:buSzPct val="100000"/>
              <a:buNone/>
            </a:pPr>
            <a:r>
              <a:rPr lang="en-US" sz="2600" dirty="0" smtClean="0"/>
              <a:t>		this.name=name;</a:t>
            </a:r>
          </a:p>
          <a:p>
            <a:pPr>
              <a:buSzPct val="100000"/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this.age</a:t>
            </a:r>
            <a:r>
              <a:rPr lang="en-US" sz="2600" dirty="0" smtClean="0"/>
              <a:t>=age;</a:t>
            </a:r>
          </a:p>
          <a:p>
            <a:pPr>
              <a:buSzPct val="100000"/>
              <a:buNone/>
            </a:pPr>
            <a:r>
              <a:rPr lang="en-US" sz="2600" dirty="0" smtClean="0"/>
              <a:t>		</a:t>
            </a:r>
            <a:r>
              <a:rPr lang="en-US" sz="2600" b="1" dirty="0" smtClean="0">
                <a:solidFill>
                  <a:srgbClr val="FF0000"/>
                </a:solidFill>
              </a:rPr>
              <a:t>this.ID=</a:t>
            </a:r>
            <a:r>
              <a:rPr lang="en-US" sz="2600" b="1" dirty="0" err="1" smtClean="0">
                <a:solidFill>
                  <a:srgbClr val="FF0000"/>
                </a:solidFill>
              </a:rPr>
              <a:t>nextId</a:t>
            </a:r>
            <a:r>
              <a:rPr lang="en-US" sz="2600" b="1" dirty="0" smtClean="0">
                <a:solidFill>
                  <a:srgbClr val="FF0000"/>
                </a:solidFill>
              </a:rPr>
              <a:t>++;</a:t>
            </a:r>
          </a:p>
          <a:p>
            <a:pPr>
              <a:buSzPct val="100000"/>
              <a:buNone/>
            </a:pPr>
            <a:r>
              <a:rPr lang="en-US" sz="2600" dirty="0" smtClean="0"/>
              <a:t>	}</a:t>
            </a:r>
          </a:p>
          <a:p>
            <a:pPr>
              <a:buSzPct val="100000"/>
              <a:buNone/>
            </a:pPr>
            <a:r>
              <a:rPr lang="en-US" sz="2600" dirty="0" smtClean="0"/>
              <a:t>	public void show()</a:t>
            </a:r>
          </a:p>
          <a:p>
            <a:pPr>
              <a:buSzPct val="100000"/>
              <a:buNone/>
            </a:pPr>
            <a:r>
              <a:rPr lang="en-US" sz="2600" dirty="0" smtClean="0"/>
              <a:t>	{</a:t>
            </a:r>
          </a:p>
          <a:p>
            <a:pPr>
              <a:buSzPct val="100000"/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("Id= "+ID+"\</a:t>
            </a:r>
            <a:r>
              <a:rPr lang="en-US" sz="2600" dirty="0" err="1" smtClean="0"/>
              <a:t>nName</a:t>
            </a:r>
            <a:r>
              <a:rPr lang="en-US" sz="2600" dirty="0" smtClean="0"/>
              <a:t>= "+name+"\</a:t>
            </a:r>
            <a:r>
              <a:rPr lang="en-US" sz="2600" dirty="0" err="1" smtClean="0"/>
              <a:t>nAge</a:t>
            </a:r>
            <a:r>
              <a:rPr lang="en-US" sz="2600" dirty="0" smtClean="0"/>
              <a:t>= "+age);</a:t>
            </a:r>
          </a:p>
          <a:p>
            <a:pPr>
              <a:buSzPct val="100000"/>
              <a:buNone/>
            </a:pPr>
            <a:r>
              <a:rPr lang="en-US" sz="2600" dirty="0" smtClean="0"/>
              <a:t>	}</a:t>
            </a:r>
          </a:p>
          <a:p>
            <a:pPr>
              <a:buSzPct val="100000"/>
              <a:buNone/>
            </a:pPr>
            <a:r>
              <a:rPr lang="en-US" sz="2600" dirty="0" smtClean="0"/>
              <a:t>	public void </a:t>
            </a:r>
            <a:r>
              <a:rPr lang="en-US" sz="2600" dirty="0" err="1" smtClean="0"/>
              <a:t>showNextId</a:t>
            </a:r>
            <a:r>
              <a:rPr lang="en-US" sz="2600" dirty="0" smtClean="0"/>
              <a:t>()</a:t>
            </a:r>
          </a:p>
          <a:p>
            <a:pPr>
              <a:buSzPct val="100000"/>
              <a:buNone/>
            </a:pPr>
            <a:r>
              <a:rPr lang="en-US" sz="2600" dirty="0" smtClean="0"/>
              <a:t>	{</a:t>
            </a:r>
          </a:p>
          <a:p>
            <a:pPr>
              <a:buSzPct val="100000"/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("Next employee id will be "+</a:t>
            </a:r>
            <a:r>
              <a:rPr lang="en-US" sz="2600" dirty="0" err="1" smtClean="0"/>
              <a:t>nextId</a:t>
            </a:r>
            <a:r>
              <a:rPr lang="en-US" sz="2600" dirty="0" smtClean="0"/>
              <a:t>);</a:t>
            </a:r>
          </a:p>
          <a:p>
            <a:pPr>
              <a:buSzPct val="100000"/>
              <a:buNone/>
            </a:pPr>
            <a:r>
              <a:rPr lang="en-US" sz="2600" dirty="0" smtClean="0"/>
              <a:t>	}</a:t>
            </a:r>
          </a:p>
          <a:p>
            <a:pPr>
              <a:buSzPct val="100000"/>
              <a:buNone/>
            </a:pPr>
            <a:r>
              <a:rPr lang="en-US" sz="2600" b="1" dirty="0" smtClean="0"/>
              <a:t>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12568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UseEmployee</a:t>
            </a:r>
            <a:endParaRPr lang="en-US" sz="2400" b="1" dirty="0" smtClean="0"/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	public static void main(String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	{</a:t>
            </a:r>
          </a:p>
          <a:p>
            <a:pPr>
              <a:buSzPct val="100000"/>
              <a:buNone/>
            </a:pPr>
            <a:r>
              <a:rPr lang="en-US" sz="2400" dirty="0" smtClean="0"/>
              <a:t>		Employee e=new Employee("Amit",25);</a:t>
            </a:r>
          </a:p>
          <a:p>
            <a:pPr>
              <a:buSzPct val="100000"/>
              <a:buNone/>
            </a:pPr>
            <a:r>
              <a:rPr lang="en-US" sz="2400" dirty="0" smtClean="0"/>
              <a:t>		Employee f=new Employee("Rakesh",35);</a:t>
            </a:r>
          </a:p>
          <a:p>
            <a:pPr>
              <a:buSzPct val="100000"/>
              <a:buNone/>
            </a:pPr>
            <a:r>
              <a:rPr lang="en-US" sz="2400" dirty="0" smtClean="0"/>
              <a:t>		Employee g=new Employee("Sumit",45);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e.show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f.show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g.show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e.showNextId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f.showNextId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g.showNextId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839" y="3861048"/>
            <a:ext cx="4968617" cy="2589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Garbage Collector</a:t>
            </a:r>
            <a:br>
              <a:rPr lang="en-US" b="1" dirty="0" smtClean="0"/>
            </a:br>
            <a:r>
              <a:rPr lang="en-US" b="1" dirty="0" smtClean="0"/>
              <a:t>Example continued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12568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UseEmployee</a:t>
            </a:r>
            <a:endParaRPr lang="en-US" sz="2400" b="1" dirty="0" smtClean="0"/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  // same as previous //</a:t>
            </a:r>
          </a:p>
          <a:p>
            <a:pPr>
              <a:buSzPct val="100000"/>
              <a:buNone/>
            </a:pPr>
            <a:r>
              <a:rPr lang="en-US" sz="2400" dirty="0" smtClean="0"/>
              <a:t> 	</a:t>
            </a:r>
            <a:r>
              <a:rPr lang="en-IN" sz="24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IN" sz="2400" dirty="0" smtClean="0"/>
              <a:t>		Employee x=new Employee("Ram",38);</a:t>
            </a:r>
          </a:p>
          <a:p>
            <a:pPr>
              <a:buSzPct val="100000"/>
              <a:buNone/>
            </a:pPr>
            <a:r>
              <a:rPr lang="en-IN" sz="2400" dirty="0" smtClean="0"/>
              <a:t>		Employee y=new Employee("Ajay",29);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x.show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y.show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x.showNextId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y.showNextId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 		</a:t>
            </a:r>
            <a:r>
              <a:rPr lang="en-US" sz="2400" b="1" dirty="0" err="1" smtClean="0"/>
              <a:t>System.gc</a:t>
            </a:r>
            <a:r>
              <a:rPr lang="en-US" sz="2400" b="1" dirty="0" smtClean="0"/>
              <a:t>();</a:t>
            </a:r>
          </a:p>
          <a:p>
            <a:pPr>
              <a:buSzPct val="100000"/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System.runFinalization</a:t>
            </a:r>
            <a:r>
              <a:rPr lang="en-US" sz="2400" b="1" dirty="0" smtClean="0"/>
              <a:t>();</a:t>
            </a:r>
            <a:endParaRPr lang="en-IN" sz="2400" b="1" dirty="0" smtClean="0"/>
          </a:p>
          <a:p>
            <a:pPr>
              <a:buSzPct val="100000"/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None/>
            </a:pPr>
            <a:r>
              <a:rPr lang="en-US" sz="2400" b="1" dirty="0" smtClean="0"/>
              <a:t>class Employee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// same as previous //</a:t>
            </a:r>
          </a:p>
          <a:p>
            <a:pPr>
              <a:buSzPct val="100000"/>
              <a:buNone/>
            </a:pPr>
            <a:r>
              <a:rPr lang="en-US" sz="2400" dirty="0" smtClean="0"/>
              <a:t> 	</a:t>
            </a:r>
            <a:r>
              <a:rPr lang="en-US" sz="2400" dirty="0" smtClean="0">
                <a:solidFill>
                  <a:srgbClr val="FF0000"/>
                </a:solidFill>
              </a:rPr>
              <a:t>protected void finalize( )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{</a:t>
            </a:r>
          </a:p>
          <a:p>
            <a:pPr>
              <a:buSzPct val="100000"/>
              <a:buNone/>
            </a:pPr>
            <a:r>
              <a:rPr lang="en-US" sz="2400" dirty="0" smtClean="0"/>
              <a:t>		--</a:t>
            </a:r>
            <a:r>
              <a:rPr lang="en-US" sz="2400" dirty="0" err="1" smtClean="0"/>
              <a:t>nextId</a:t>
            </a:r>
            <a:r>
              <a:rPr lang="en-US" sz="2400" dirty="0" smtClean="0"/>
              <a:t>;</a:t>
            </a:r>
          </a:p>
          <a:p>
            <a:pPr>
              <a:buSzPct val="100000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* In order to call garbage collector on programmer’s request, we have to call methods </a:t>
            </a:r>
            <a:r>
              <a:rPr lang="en-US" sz="2400" b="1" dirty="0" err="1" smtClean="0"/>
              <a:t>gc</a:t>
            </a:r>
            <a:r>
              <a:rPr lang="en-US" sz="2400" b="1" dirty="0" smtClean="0"/>
              <a:t>() and </a:t>
            </a:r>
            <a:r>
              <a:rPr lang="en-US" sz="2400" b="1" dirty="0" err="1" smtClean="0"/>
              <a:t>runFinalization</a:t>
            </a:r>
            <a:r>
              <a:rPr lang="en-US" sz="2400" b="1" dirty="0" smtClean="0"/>
              <a:t>( ).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340768"/>
            <a:ext cx="4561309" cy="36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“Object”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112568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Java every class by default inherits a class named </a:t>
            </a:r>
            <a:r>
              <a:rPr lang="en-US" sz="2400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inheritance is done by Java and cannot be avoided by any programmer.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Object class is the </a:t>
            </a:r>
            <a:r>
              <a:rPr lang="en-US" sz="2400" dirty="0" smtClean="0">
                <a:solidFill>
                  <a:srgbClr val="FF0000"/>
                </a:solidFill>
              </a:rPr>
              <a:t>Super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Parent</a:t>
            </a:r>
            <a:r>
              <a:rPr lang="en-US" sz="2400" dirty="0" smtClean="0"/>
              <a:t> class of every class. It is super daddy class.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is present in the package </a:t>
            </a:r>
            <a:r>
              <a:rPr lang="en-US" sz="2400" b="1" dirty="0" err="1" smtClean="0"/>
              <a:t>java.lang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Object class has 8 methods in it. Hence, every class has at least 8 methods.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finalize( )</a:t>
            </a:r>
            <a:r>
              <a:rPr lang="en-US" sz="2400" dirty="0" smtClean="0"/>
              <a:t> method is one of them and we </a:t>
            </a:r>
            <a:r>
              <a:rPr lang="en-US" sz="2400" b="1" dirty="0" smtClean="0">
                <a:solidFill>
                  <a:srgbClr val="FF0000"/>
                </a:solidFill>
              </a:rPr>
              <a:t>Override</a:t>
            </a:r>
            <a:r>
              <a:rPr lang="en-US" sz="2400" dirty="0" smtClean="0"/>
              <a:t> this method.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18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Using “static” methods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Factory methods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“static” blocks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412776"/>
            <a:ext cx="8647936" cy="4968552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Using</a:t>
            </a:r>
            <a:r>
              <a:rPr lang="en-US" sz="2400" dirty="0" smtClean="0">
                <a:solidFill>
                  <a:srgbClr val="FF0000"/>
                </a:solidFill>
              </a:rPr>
              <a:t> “this” </a:t>
            </a:r>
            <a:r>
              <a:rPr lang="en-US" sz="2400" dirty="0" smtClean="0"/>
              <a:t>keyword.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Using the keyword </a:t>
            </a:r>
            <a:r>
              <a:rPr lang="en-US" sz="2400" dirty="0" smtClean="0">
                <a:solidFill>
                  <a:srgbClr val="FF0000"/>
                </a:solidFill>
              </a:rPr>
              <a:t>“static”</a:t>
            </a:r>
            <a:r>
              <a:rPr lang="en-US" sz="2400" dirty="0" smtClean="0"/>
              <a:t>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static data members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Garbage collector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“this” Keyword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040560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“this” keyword in java is a  </a:t>
            </a:r>
            <a:r>
              <a:rPr lang="en-US" sz="2400" dirty="0" smtClean="0">
                <a:solidFill>
                  <a:srgbClr val="FF0000"/>
                </a:solidFill>
              </a:rPr>
              <a:t>predefined object reference </a:t>
            </a:r>
            <a:r>
              <a:rPr lang="en-US" sz="2400" dirty="0" smtClean="0"/>
              <a:t>available inside every </a:t>
            </a:r>
            <a:r>
              <a:rPr lang="en-US" sz="2400" dirty="0" smtClean="0">
                <a:solidFill>
                  <a:srgbClr val="FF0000"/>
                </a:solidFill>
              </a:rPr>
              <a:t>non static method </a:t>
            </a:r>
            <a:r>
              <a:rPr lang="en-US" sz="2400" dirty="0" smtClean="0"/>
              <a:t>of a class.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 On calling a method, the java compiler transfers the address of the object to the called method.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address is copied inside the “this” reference. In short “this” reference points to the object which is currently being used to call a method.</a:t>
            </a:r>
          </a:p>
          <a:p>
            <a:r>
              <a:rPr lang="en-US" sz="2400" dirty="0" smtClean="0"/>
              <a:t> Two major benefits of using “this” reference </a:t>
            </a:r>
          </a:p>
          <a:p>
            <a:pPr>
              <a:buNone/>
            </a:pPr>
            <a:r>
              <a:rPr lang="en-US" sz="2400" dirty="0" smtClean="0"/>
              <a:t>   1. We can use the local variables by using the same name as that of the data members of class.</a:t>
            </a:r>
          </a:p>
          <a:p>
            <a:pPr>
              <a:buNone/>
            </a:pPr>
            <a:r>
              <a:rPr lang="en-US" sz="2400" dirty="0" smtClean="0"/>
              <a:t>   2. We can perform inter constructor call using “this”. 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108012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Resolving the issue of </a:t>
            </a:r>
            <a:br>
              <a:rPr lang="en-US" sz="2400" b="1" dirty="0" smtClean="0"/>
            </a:br>
            <a:r>
              <a:rPr lang="en-US" sz="2400" b="1" dirty="0" smtClean="0"/>
              <a:t>local variable and data member</a:t>
            </a:r>
            <a:br>
              <a:rPr lang="en-US" sz="2400" b="1" dirty="0" smtClean="0"/>
            </a:br>
            <a:r>
              <a:rPr lang="en-US" sz="2400" b="1" dirty="0" smtClean="0"/>
              <a:t>names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112568"/>
          </a:xfrm>
        </p:spPr>
        <p:txBody>
          <a:bodyPr numCol="2"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u="sng" dirty="0" smtClean="0"/>
              <a:t>Example</a:t>
            </a:r>
            <a:r>
              <a:rPr lang="en-US" sz="2400" dirty="0" smtClean="0"/>
              <a:t> :-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000" b="1" dirty="0" smtClean="0"/>
              <a:t>class Box</a:t>
            </a:r>
          </a:p>
          <a:p>
            <a:pPr>
              <a:buNone/>
            </a:pPr>
            <a:r>
              <a:rPr lang="en-US" sz="2000" b="1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 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l,b,h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 public Box(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l,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b,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h)</a:t>
            </a:r>
          </a:p>
          <a:p>
            <a:pPr>
              <a:buNone/>
            </a:pP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this.l</a:t>
            </a:r>
            <a:r>
              <a:rPr lang="en-US" sz="2000" b="1" dirty="0" smtClean="0"/>
              <a:t>=l;</a:t>
            </a:r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this.b</a:t>
            </a:r>
            <a:r>
              <a:rPr lang="en-US" sz="2000" b="1" dirty="0" smtClean="0"/>
              <a:t>=b;</a:t>
            </a:r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this.h</a:t>
            </a:r>
            <a:r>
              <a:rPr lang="en-US" sz="2000" b="1" dirty="0" smtClean="0"/>
              <a:t>=h;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void show( 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smtClean="0"/>
              <a:t> S.O.P(“Length= ”+</a:t>
            </a:r>
            <a:r>
              <a:rPr lang="en-US" sz="2000" dirty="0" err="1" smtClean="0"/>
              <a:t>this.l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S.O.P(“Breadth= ”+</a:t>
            </a:r>
            <a:r>
              <a:rPr lang="en-US" sz="2000" dirty="0" err="1" smtClean="0"/>
              <a:t>this.b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S.O.P(“Height= ”+</a:t>
            </a:r>
            <a:r>
              <a:rPr lang="en-US" sz="2000" dirty="0" err="1" smtClean="0"/>
              <a:t>this.h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Perform Inter constructor</a:t>
            </a:r>
            <a:br>
              <a:rPr lang="en-US" b="1" dirty="0" smtClean="0"/>
            </a:br>
            <a:r>
              <a:rPr lang="en-US" b="1" dirty="0" smtClean="0"/>
              <a:t>calls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568" y="1512168"/>
            <a:ext cx="8503920" cy="5157192"/>
          </a:xfrm>
        </p:spPr>
        <p:txBody>
          <a:bodyPr numCol="2"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u="sng" dirty="0" smtClean="0"/>
              <a:t>Example</a:t>
            </a:r>
            <a:r>
              <a:rPr lang="en-US" sz="2400" dirty="0" smtClean="0"/>
              <a:t> :-</a:t>
            </a:r>
          </a:p>
          <a:p>
            <a:pPr>
              <a:buNone/>
            </a:pPr>
            <a:r>
              <a:rPr lang="en-US" sz="2400" b="1" dirty="0" smtClean="0"/>
              <a:t> class Box</a:t>
            </a:r>
          </a:p>
          <a:p>
            <a:pPr>
              <a:buNone/>
            </a:pPr>
            <a:r>
              <a:rPr lang="en-US" sz="2400" b="1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l,b,h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public Box( </a:t>
            </a:r>
            <a:r>
              <a:rPr lang="en-US" sz="2400" dirty="0" err="1" smtClean="0"/>
              <a:t>int</a:t>
            </a:r>
            <a:r>
              <a:rPr lang="en-US" sz="2400" dirty="0" smtClean="0"/>
              <a:t> l, </a:t>
            </a:r>
            <a:r>
              <a:rPr lang="en-US" sz="2400" dirty="0" err="1" smtClean="0"/>
              <a:t>int</a:t>
            </a:r>
            <a:r>
              <a:rPr lang="en-US" sz="2400" dirty="0" smtClean="0"/>
              <a:t> b, </a:t>
            </a:r>
            <a:r>
              <a:rPr lang="en-US" sz="2400" dirty="0" err="1" smtClean="0"/>
              <a:t>int</a:t>
            </a:r>
            <a:r>
              <a:rPr lang="en-US" sz="2400" dirty="0" smtClean="0"/>
              <a:t> h)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this.l</a:t>
            </a:r>
            <a:r>
              <a:rPr lang="en-US" sz="2400" dirty="0" smtClean="0"/>
              <a:t>=l;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this.b</a:t>
            </a:r>
            <a:r>
              <a:rPr lang="en-US" sz="2400" dirty="0" smtClean="0"/>
              <a:t>=b;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this.h</a:t>
            </a:r>
            <a:r>
              <a:rPr lang="en-US" sz="2400" dirty="0" smtClean="0"/>
              <a:t>=h;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public Box(</a:t>
            </a:r>
            <a:r>
              <a:rPr lang="en-US" sz="2400" dirty="0" err="1" smtClean="0"/>
              <a:t>int</a:t>
            </a:r>
            <a:r>
              <a:rPr lang="en-US" sz="2400" dirty="0" smtClean="0"/>
              <a:t> s)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this(</a:t>
            </a:r>
            <a:r>
              <a:rPr lang="en-US" sz="2400" b="1" dirty="0" err="1" smtClean="0"/>
              <a:t>s,s,s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public Box(Box P)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this(</a:t>
            </a:r>
            <a:r>
              <a:rPr lang="en-US" sz="2400" b="1" dirty="0" err="1" smtClean="0"/>
              <a:t>P.l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P.b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P.h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void show( 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S.O.P(“Length= ”+</a:t>
            </a:r>
            <a:r>
              <a:rPr lang="en-US" sz="2400" dirty="0" err="1" smtClean="0"/>
              <a:t>this.l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S.O.P(“Breadth= ”+</a:t>
            </a:r>
            <a:r>
              <a:rPr lang="en-US" sz="2400" dirty="0" err="1" smtClean="0"/>
              <a:t>this.b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S.O.P(“Height= ”+</a:t>
            </a:r>
            <a:r>
              <a:rPr lang="en-US" sz="2400" dirty="0" err="1" smtClean="0"/>
              <a:t>this.h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968552"/>
          </a:xfrm>
        </p:spPr>
        <p:txBody>
          <a:bodyPr>
            <a:normAutofit lnSpcReduction="1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Demo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Box b1=new Box(10,20,30);</a:t>
            </a:r>
          </a:p>
          <a:p>
            <a:pPr>
              <a:buSzPct val="100000"/>
              <a:buNone/>
            </a:pPr>
            <a:r>
              <a:rPr lang="en-US" sz="2400" dirty="0" smtClean="0"/>
              <a:t> Box b2=new Box(5);</a:t>
            </a:r>
          </a:p>
          <a:p>
            <a:pPr>
              <a:buSzPct val="100000"/>
              <a:buNone/>
            </a:pPr>
            <a:r>
              <a:rPr lang="en-US" sz="2400" dirty="0" smtClean="0"/>
              <a:t> Box b3=new Box(b1);</a:t>
            </a:r>
          </a:p>
          <a:p>
            <a:pPr>
              <a:buSzPct val="100000"/>
              <a:buNone/>
            </a:pPr>
            <a:r>
              <a:rPr lang="en-US" sz="2400" dirty="0" smtClean="0"/>
              <a:t> b1.show(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b2.show(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b3.show(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“static” Keyword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keyword static can be used at three situation i.e.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data members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methods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blocks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 </a:t>
            </a:r>
            <a:r>
              <a:rPr lang="en-US" sz="2400" b="1" dirty="0" smtClean="0"/>
              <a:t>classes(Can be used only with nested class or inner class and not the outer class)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“static” Data members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552" y="1484784"/>
            <a:ext cx="8647936" cy="482453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Usually, a non static data members is allocated in RAM only when an object is created.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static members </a:t>
            </a:r>
            <a:r>
              <a:rPr lang="en-US" sz="2400" dirty="0" smtClean="0"/>
              <a:t>are saved in RAM once, i.e. they are independent of the objects. 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 data member is made static when it should display same number change for all objects.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example,</a:t>
            </a:r>
          </a:p>
          <a:p>
            <a:pPr>
              <a:buSzPct val="100000"/>
              <a:buNone/>
            </a:pPr>
            <a:r>
              <a:rPr lang="en-US" sz="2400" dirty="0" smtClean="0"/>
              <a:t>class Data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b;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43808" y="4254767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Both 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 and</a:t>
            </a:r>
            <a:r>
              <a:rPr lang="en-US" sz="2000" dirty="0" smtClean="0">
                <a:solidFill>
                  <a:srgbClr val="FF0000"/>
                </a:solidFill>
              </a:rPr>
              <a:t> b </a:t>
            </a:r>
            <a:r>
              <a:rPr lang="en-US" sz="2000" dirty="0" smtClean="0"/>
              <a:t>will get space in memory when </a:t>
            </a:r>
            <a:r>
              <a:rPr lang="en-US" sz="2000" dirty="0" smtClean="0">
                <a:solidFill>
                  <a:srgbClr val="FF0000"/>
                </a:solidFill>
              </a:rPr>
              <a:t>Object of class Data gets created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533314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if </a:t>
            </a:r>
            <a:r>
              <a:rPr lang="en-US" sz="2000" b="1" dirty="0" smtClean="0">
                <a:solidFill>
                  <a:srgbClr val="FF0000"/>
                </a:solidFill>
              </a:rPr>
              <a:t> b </a:t>
            </a:r>
            <a:r>
              <a:rPr lang="en-US" sz="2000" dirty="0" smtClean="0"/>
              <a:t>is made </a:t>
            </a:r>
            <a:r>
              <a:rPr lang="en-US" sz="2000" b="1" dirty="0" smtClean="0">
                <a:solidFill>
                  <a:srgbClr val="FF0000"/>
                </a:solidFill>
              </a:rPr>
              <a:t>static</a:t>
            </a:r>
            <a:r>
              <a:rPr lang="en-US" sz="2000" dirty="0" smtClean="0"/>
              <a:t>???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256584"/>
          </a:xfrm>
        </p:spPr>
        <p:txBody>
          <a:bodyPr>
            <a:normAutofit fontScale="70000" lnSpcReduction="2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Data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b;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UseData</a:t>
            </a:r>
            <a:endParaRPr lang="en-US" sz="2400" b="1" dirty="0" smtClean="0"/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Data d1=new Data( );</a:t>
            </a:r>
          </a:p>
          <a:p>
            <a:pPr>
              <a:buSzPct val="100000"/>
              <a:buNone/>
            </a:pPr>
            <a:r>
              <a:rPr lang="en-US" sz="2400" dirty="0" smtClean="0"/>
              <a:t> Data d2=new Data( );</a:t>
            </a:r>
          </a:p>
          <a:p>
            <a:pPr>
              <a:buSzPct val="100000"/>
              <a:buNone/>
            </a:pPr>
            <a:r>
              <a:rPr lang="en-US" sz="2400" dirty="0" smtClean="0"/>
              <a:t> d1.a=10;</a:t>
            </a:r>
          </a:p>
          <a:p>
            <a:pPr>
              <a:buSzPct val="100000"/>
              <a:buNone/>
            </a:pPr>
            <a:r>
              <a:rPr lang="en-US" sz="2400" dirty="0" smtClean="0"/>
              <a:t> d2.a=20;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(d1.a+“\n”+d2.a);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d1.b=30;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d2.b=40;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(d1.b+“\n”+d2.b);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04048" y="1556792"/>
            <a:ext cx="3600400" cy="165618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516216" y="1628800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444208" y="321297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RAM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19168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076056" y="1971364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58822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971364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7668344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1979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596336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516216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148064" y="2780928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>
            <a:stCxn id="21" idx="0"/>
            <a:endCxn id="11" idx="2"/>
          </p:cNvCxnSpPr>
          <p:nvPr/>
        </p:nvCxnSpPr>
        <p:spPr>
          <a:xfrm flipV="1">
            <a:off x="5364088" y="24208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96336" y="2780928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5580112" y="27716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27" idx="0"/>
            <a:endCxn id="15" idx="2"/>
          </p:cNvCxnSpPr>
          <p:nvPr/>
        </p:nvCxnSpPr>
        <p:spPr>
          <a:xfrm flipV="1">
            <a:off x="7812360" y="24208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28384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13407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Static member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720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member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1720" y="23395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Shared member</a:t>
            </a:r>
          </a:p>
        </p:txBody>
      </p:sp>
      <p:cxnSp>
        <p:nvCxnSpPr>
          <p:cNvPr id="40" name="Straight Arrow Connector 39"/>
          <p:cNvCxnSpPr>
            <a:endCxn id="35" idx="1"/>
          </p:cNvCxnSpPr>
          <p:nvPr/>
        </p:nvCxnSpPr>
        <p:spPr>
          <a:xfrm flipV="1">
            <a:off x="1475656" y="1525434"/>
            <a:ext cx="576064" cy="8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1"/>
          </p:cNvCxnSpPr>
          <p:nvPr/>
        </p:nvCxnSpPr>
        <p:spPr>
          <a:xfrm flipV="1">
            <a:off x="1475656" y="2029490"/>
            <a:ext cx="576064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1"/>
          </p:cNvCxnSpPr>
          <p:nvPr/>
        </p:nvCxnSpPr>
        <p:spPr>
          <a:xfrm>
            <a:off x="1475656" y="2348880"/>
            <a:ext cx="576064" cy="17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10" grpId="0"/>
      <p:bldP spid="11" grpId="0" animBg="1"/>
      <p:bldP spid="13" grpId="0"/>
      <p:bldP spid="13" grpId="1"/>
      <p:bldP spid="14" grpId="0"/>
      <p:bldP spid="15" grpId="0" animBg="1"/>
      <p:bldP spid="16" grpId="0"/>
      <p:bldP spid="17" grpId="0"/>
      <p:bldP spid="18" grpId="0"/>
      <p:bldP spid="19" grpId="0"/>
      <p:bldP spid="19" grpId="1"/>
      <p:bldP spid="20" grpId="0"/>
      <p:bldP spid="21" grpId="0" animBg="1"/>
      <p:bldP spid="27" grpId="0" animBg="1"/>
      <p:bldP spid="29" grpId="0"/>
      <p:bldP spid="33" grpId="0"/>
      <p:bldP spid="35" grpId="0"/>
      <p:bldP spid="37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1532</TotalTime>
  <Words>916</Words>
  <Application>Microsoft Office PowerPoint</Application>
  <PresentationFormat>On-screen Show (4:3)</PresentationFormat>
  <Paragraphs>242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The “this” Keyword</vt:lpstr>
      <vt:lpstr>Resolving the issue of  local variable and data member names</vt:lpstr>
      <vt:lpstr>Perform Inter constructor calls</vt:lpstr>
      <vt:lpstr>Slide 6</vt:lpstr>
      <vt:lpstr>Using “static” Keyword</vt:lpstr>
      <vt:lpstr>“static” Data members</vt:lpstr>
      <vt:lpstr>Example</vt:lpstr>
      <vt:lpstr>Features of “static” Data member</vt:lpstr>
      <vt:lpstr>GarbageCollector</vt:lpstr>
      <vt:lpstr>Example</vt:lpstr>
      <vt:lpstr>Example</vt:lpstr>
      <vt:lpstr>Garbage Collector Example continued</vt:lpstr>
      <vt:lpstr>Garbage Collector</vt:lpstr>
      <vt:lpstr>The “Object” Class</vt:lpstr>
      <vt:lpstr>End Of Lecture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Server</cp:lastModifiedBy>
  <cp:revision>41</cp:revision>
  <dcterms:created xsi:type="dcterms:W3CDTF">2016-02-15T08:07:22Z</dcterms:created>
  <dcterms:modified xsi:type="dcterms:W3CDTF">2019-05-14T07:24:40Z</dcterms:modified>
</cp:coreProperties>
</file>