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301" r:id="rId4"/>
    <p:sldId id="309" r:id="rId5"/>
    <p:sldId id="310" r:id="rId6"/>
    <p:sldId id="311" r:id="rId7"/>
    <p:sldId id="258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54" r:id="rId20"/>
    <p:sldId id="349" r:id="rId21"/>
    <p:sldId id="324" r:id="rId22"/>
    <p:sldId id="325" r:id="rId23"/>
    <p:sldId id="326" r:id="rId24"/>
    <p:sldId id="327" r:id="rId25"/>
    <p:sldId id="329" r:id="rId26"/>
    <p:sldId id="328" r:id="rId27"/>
    <p:sldId id="348" r:id="rId28"/>
    <p:sldId id="330" r:id="rId29"/>
    <p:sldId id="331" r:id="rId30"/>
    <p:sldId id="337" r:id="rId31"/>
    <p:sldId id="332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50" r:id="rId43"/>
    <p:sldId id="351" r:id="rId44"/>
    <p:sldId id="352" r:id="rId45"/>
    <p:sldId id="353" r:id="rId46"/>
    <p:sldId id="30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351" autoAdjust="0"/>
    <p:restoredTop sz="94660"/>
  </p:normalViewPr>
  <p:slideViewPr>
    <p:cSldViewPr>
      <p:cViewPr>
        <p:scale>
          <a:sx n="76" d="100"/>
          <a:sy n="76" d="100"/>
        </p:scale>
        <p:origin x="-2362" y="-4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19-05-2020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time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time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graph/chart.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time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time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19-05-2020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19-05-2020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19-05-2020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JAVA SE</a:t>
            </a:r>
          </a:p>
          <a:p>
            <a:r>
              <a:rPr lang="en-US" sz="4400" dirty="0" smtClean="0"/>
              <a:t>(Core java)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67655"/>
            <a:ext cx="14954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Why JVM is called a virtual machine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>
                <a:solidFill>
                  <a:schemeClr val="tx1"/>
                </a:solidFill>
              </a:rPr>
              <a:t>JVM is called virtual machine because it is a software layer but it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>
                <a:solidFill>
                  <a:schemeClr val="tx1"/>
                </a:solidFill>
              </a:rPr>
              <a:t>behaves as if it is a </a:t>
            </a:r>
            <a:r>
              <a:rPr lang="en-US" sz="2100" dirty="0" smtClean="0">
                <a:solidFill>
                  <a:srgbClr val="FF0000"/>
                </a:solidFill>
              </a:rPr>
              <a:t>complete machine</a:t>
            </a:r>
            <a:r>
              <a:rPr lang="en-US" sz="2100" dirty="0" smtClean="0">
                <a:solidFill>
                  <a:schemeClr val="tx1"/>
                </a:solidFill>
              </a:rPr>
              <a:t>(platform). That is all the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>
                <a:solidFill>
                  <a:schemeClr val="tx1"/>
                </a:solidFill>
              </a:rPr>
              <a:t>tasks which are done by a machine while running a program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>
                <a:solidFill>
                  <a:schemeClr val="tx1"/>
                </a:solidFill>
              </a:rPr>
              <a:t>in other languages like C , are actually done by JVM in java.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 smtClean="0">
                <a:solidFill>
                  <a:schemeClr val="tx1"/>
                </a:solidFill>
              </a:rPr>
              <a:t>For example: </a:t>
            </a:r>
            <a:r>
              <a:rPr lang="en-US" sz="2100" dirty="0" smtClean="0">
                <a:solidFill>
                  <a:srgbClr val="FF0000"/>
                </a:solidFill>
              </a:rPr>
              <a:t>Starting the execution by calling main( )</a:t>
            </a:r>
            <a:r>
              <a:rPr lang="en-US" sz="2100" dirty="0" smtClean="0">
                <a:solidFill>
                  <a:schemeClr val="tx1"/>
                </a:solidFill>
              </a:rPr>
              <a:t>, </a:t>
            </a:r>
            <a:r>
              <a:rPr lang="en-US" sz="2100" dirty="0" smtClean="0">
                <a:solidFill>
                  <a:srgbClr val="FF0000"/>
                </a:solidFill>
              </a:rPr>
              <a:t>Allocating Memory for the </a:t>
            </a:r>
            <a:r>
              <a:rPr lang="en-US" sz="2100" dirty="0" err="1" smtClean="0">
                <a:solidFill>
                  <a:srgbClr val="FF0000"/>
                </a:solidFill>
              </a:rPr>
              <a:t>program</a:t>
            </a:r>
            <a:r>
              <a:rPr lang="en-US" sz="2100" dirty="0" err="1" smtClean="0">
                <a:solidFill>
                  <a:schemeClr val="tx1"/>
                </a:solidFill>
              </a:rPr>
              <a:t>,</a:t>
            </a:r>
            <a:r>
              <a:rPr lang="en-US" sz="2100" dirty="0" err="1" smtClean="0">
                <a:solidFill>
                  <a:srgbClr val="FF0000"/>
                </a:solidFill>
              </a:rPr>
              <a:t>Memory</a:t>
            </a:r>
            <a:r>
              <a:rPr lang="en-US" sz="2100" dirty="0" smtClean="0">
                <a:solidFill>
                  <a:srgbClr val="FF0000"/>
                </a:solidFill>
              </a:rPr>
              <a:t> cleanup</a:t>
            </a:r>
            <a:r>
              <a:rPr lang="en-US" sz="2100" dirty="0" smtClean="0">
                <a:solidFill>
                  <a:schemeClr val="tx1"/>
                </a:solidFill>
              </a:rPr>
              <a:t> etc</a:t>
            </a: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What JVM Contains?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Apart from garbage collector and other import</a:t>
            </a:r>
            <a:r>
              <a:rPr lang="en-US" sz="2300" dirty="0" smtClean="0">
                <a:solidFill>
                  <a:schemeClr val="tx1"/>
                </a:solidFill>
              </a:rPr>
              <a:t>ant tools , the JVM contains </a:t>
            </a:r>
            <a:r>
              <a:rPr lang="en-US" sz="2300" dirty="0" smtClean="0">
                <a:solidFill>
                  <a:srgbClr val="FF0000"/>
                </a:solidFill>
              </a:rPr>
              <a:t>2 translators</a:t>
            </a:r>
            <a:r>
              <a:rPr lang="en-US" sz="2300" dirty="0" smtClean="0">
                <a:solidFill>
                  <a:schemeClr val="tx1"/>
                </a:solidFill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100" b="1" dirty="0" smtClean="0"/>
              <a:t>Interpreter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100" b="1" dirty="0" smtClean="0"/>
              <a:t>JITC (Just In Time Compiler)</a:t>
            </a:r>
            <a:endParaRPr lang="en-US" sz="21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Interpreter V/s JITC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Originally java only had an interpreter which simply converted </a:t>
            </a:r>
            <a:r>
              <a:rPr lang="en-US" sz="2400" dirty="0" err="1" smtClean="0">
                <a:solidFill>
                  <a:schemeClr val="tx1"/>
                </a:solidFill>
              </a:rPr>
              <a:t>bytecode</a:t>
            </a:r>
            <a:r>
              <a:rPr lang="en-US" sz="2400" dirty="0" smtClean="0">
                <a:solidFill>
                  <a:schemeClr val="tx1"/>
                </a:solidFill>
              </a:rPr>
              <a:t> to machine language and sends it for execution to the computer.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As we know interpreters convert line by line, so the java interpreter converts one line of </a:t>
            </a:r>
            <a:r>
              <a:rPr lang="en-US" sz="2400" dirty="0" err="1" smtClean="0">
                <a:solidFill>
                  <a:schemeClr val="tx1"/>
                </a:solidFill>
              </a:rPr>
              <a:t>bytecode</a:t>
            </a:r>
            <a:r>
              <a:rPr lang="en-US" sz="2400" dirty="0" smtClean="0">
                <a:solidFill>
                  <a:schemeClr val="tx1"/>
                </a:solidFill>
              </a:rPr>
              <a:t> to machine language and sends it for execution to the computer.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Then it repeats the same process for line 2</a:t>
            </a: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Is there a problem in this approach?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Yes,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   because if an instruction needs to be executed 100 times (</a:t>
            </a:r>
            <a:r>
              <a:rPr lang="en-US" sz="2400" dirty="0" smtClean="0">
                <a:solidFill>
                  <a:srgbClr val="FF0000"/>
                </a:solidFill>
              </a:rPr>
              <a:t>for example inside a loop</a:t>
            </a:r>
            <a:r>
              <a:rPr lang="en-US" sz="2400" dirty="0" smtClean="0">
                <a:solidFill>
                  <a:schemeClr val="tx1"/>
                </a:solidFill>
              </a:rPr>
              <a:t>) then the interpreter needs to convert it 100 times.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For example: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1538" y="3857628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a=10;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print a;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4876" y="3429000"/>
            <a:ext cx="35004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a=10;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loop(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&lt;=100)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print a;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}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5643578"/>
            <a:ext cx="86004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the second example the interpreter will have to convert the </a:t>
            </a:r>
          </a:p>
          <a:p>
            <a:r>
              <a:rPr lang="en-US" sz="2400" dirty="0" smtClean="0"/>
              <a:t>statement </a:t>
            </a:r>
            <a:r>
              <a:rPr lang="en-US" sz="2400" dirty="0" smtClean="0">
                <a:solidFill>
                  <a:srgbClr val="FF0000"/>
                </a:solidFill>
              </a:rPr>
              <a:t>print a;</a:t>
            </a:r>
            <a:r>
              <a:rPr lang="en-US" sz="2400" dirty="0" smtClean="0"/>
              <a:t> </a:t>
            </a:r>
            <a:r>
              <a:rPr lang="en-US" sz="2400" b="1" dirty="0" smtClean="0"/>
              <a:t>100 times </a:t>
            </a:r>
            <a:r>
              <a:rPr lang="en-US" sz="2400" dirty="0" smtClean="0"/>
              <a:t>since it is running inside a loop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Solution is JITC !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 solve this problem the developers at SUN came up with a new idea.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They thought if a statement has to be executed multiple times then why not save the converted code in computer’s memory and then next time just execute it without converting it.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That is in the previous code , the statement print a; which is inside the loop would be converted only once and saved in computer’s memory and </a:t>
            </a:r>
            <a:r>
              <a:rPr lang="en-US" sz="2400" b="1" dirty="0" smtClean="0">
                <a:solidFill>
                  <a:srgbClr val="0070C0"/>
                </a:solidFill>
              </a:rPr>
              <a:t>remaining 99 times it is just executed !.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This is called </a:t>
            </a:r>
            <a:r>
              <a:rPr lang="en-US" sz="2400" b="1" dirty="0" smtClean="0">
                <a:solidFill>
                  <a:srgbClr val="FF0000"/>
                </a:solidFill>
              </a:rPr>
              <a:t>JITC(Just In Time Compiler)</a:t>
            </a:r>
            <a:r>
              <a:rPr lang="en-US" sz="2400" dirty="0" smtClean="0">
                <a:solidFill>
                  <a:schemeClr val="tx1"/>
                </a:solidFill>
              </a:rPr>
              <a:t> and the statements which have to be executed multiple times are called </a:t>
            </a:r>
            <a:r>
              <a:rPr lang="en-US" sz="2400" b="1" dirty="0" err="1" smtClean="0">
                <a:solidFill>
                  <a:srgbClr val="FF0000"/>
                </a:solidFill>
              </a:rPr>
              <a:t>HotSpots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and thus SUN’s JVM is also called </a:t>
            </a:r>
            <a:r>
              <a:rPr lang="en-US" sz="2400" b="1" dirty="0" err="1" smtClean="0">
                <a:solidFill>
                  <a:srgbClr val="FF0000"/>
                </a:solidFill>
              </a:rPr>
              <a:t>HotSpot</a:t>
            </a:r>
            <a:r>
              <a:rPr lang="en-US" sz="2400" b="1" dirty="0" smtClean="0">
                <a:solidFill>
                  <a:srgbClr val="FF0000"/>
                </a:solidFill>
              </a:rPr>
              <a:t> JVM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Are java compiler and JITC same?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 smtClean="0">
                <a:solidFill>
                  <a:schemeClr val="tx1"/>
                </a:solidFill>
              </a:rPr>
              <a:t>No , not at all.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/>
              <a:t>The java compiler converts source code to </a:t>
            </a:r>
            <a:r>
              <a:rPr lang="en-US" sz="2100" dirty="0" err="1" smtClean="0"/>
              <a:t>bytecode</a:t>
            </a:r>
            <a:r>
              <a:rPr lang="en-US" sz="2100" dirty="0" smtClean="0"/>
              <a:t> and is not a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/>
              <a:t>part of JVM , rather it comes with JDK.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/>
              <a:t>The JITC lives inside the JVM and converts </a:t>
            </a:r>
            <a:r>
              <a:rPr lang="en-US" sz="2100" dirty="0" err="1" smtClean="0"/>
              <a:t>bytecode</a:t>
            </a:r>
            <a:r>
              <a:rPr lang="en-US" sz="2100" dirty="0" smtClean="0"/>
              <a:t> to machine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/>
              <a:t>understandable form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What Is JRE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JRE </a:t>
            </a:r>
            <a:r>
              <a:rPr lang="en-US" sz="2400" dirty="0" smtClean="0">
                <a:solidFill>
                  <a:schemeClr val="tx1"/>
                </a:solidFill>
              </a:rPr>
              <a:t>is an acronym for </a:t>
            </a:r>
            <a:r>
              <a:rPr lang="en-US" sz="2400" b="1" dirty="0" smtClean="0">
                <a:solidFill>
                  <a:srgbClr val="FF0000"/>
                </a:solidFill>
              </a:rPr>
              <a:t>Java Runtime Environment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contains a </a:t>
            </a:r>
            <a:r>
              <a:rPr lang="en-US" sz="2400" dirty="0" smtClean="0">
                <a:solidFill>
                  <a:srgbClr val="0070C0"/>
                </a:solidFill>
              </a:rPr>
              <a:t>JVM</a:t>
            </a:r>
            <a:r>
              <a:rPr lang="en-US" sz="2400" dirty="0" smtClean="0">
                <a:solidFill>
                  <a:schemeClr val="tx1"/>
                </a:solidFill>
              </a:rPr>
              <a:t> along with </a:t>
            </a:r>
            <a:r>
              <a:rPr lang="en-US" sz="2400" dirty="0" smtClean="0">
                <a:solidFill>
                  <a:srgbClr val="0070C0"/>
                </a:solidFill>
              </a:rPr>
              <a:t>java classes/packages </a:t>
            </a:r>
            <a:r>
              <a:rPr lang="en-US" sz="2400" dirty="0" smtClean="0">
                <a:solidFill>
                  <a:schemeClr val="tx1"/>
                </a:solidFill>
              </a:rPr>
              <a:t>and set of </a:t>
            </a:r>
            <a:r>
              <a:rPr lang="en-US" sz="2400" dirty="0" smtClean="0">
                <a:solidFill>
                  <a:srgbClr val="0070C0"/>
                </a:solidFill>
              </a:rPr>
              <a:t>runtime libraries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 the JVM , while running a java program uses the classes and other libraries supplied by JRE.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If we do not want to write a java program , and we just want to run it then we only need a JRE</a:t>
            </a: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What Is JDK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JDK </a:t>
            </a:r>
            <a:r>
              <a:rPr lang="en-US" sz="2400" dirty="0" smtClean="0">
                <a:solidFill>
                  <a:schemeClr val="tx1"/>
                </a:solidFill>
              </a:rPr>
              <a:t>stands for </a:t>
            </a:r>
            <a:r>
              <a:rPr lang="en-US" sz="2400" b="1" dirty="0" smtClean="0">
                <a:solidFill>
                  <a:schemeClr val="tx1"/>
                </a:solidFill>
              </a:rPr>
              <a:t>Java Development Kit </a:t>
            </a:r>
            <a:r>
              <a:rPr lang="en-US" sz="2400" dirty="0" smtClean="0">
                <a:solidFill>
                  <a:schemeClr val="tx1"/>
                </a:solidFill>
              </a:rPr>
              <a:t>and is a </a:t>
            </a:r>
            <a:r>
              <a:rPr lang="en-IN" sz="2400" dirty="0" smtClean="0">
                <a:solidFill>
                  <a:schemeClr val="tx1"/>
                </a:solidFill>
              </a:rPr>
              <a:t> bundle of software that we can use to develop Java based applications.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It includes the </a:t>
            </a:r>
            <a:r>
              <a:rPr lang="en-IN" sz="2400" dirty="0" smtClean="0">
                <a:solidFill>
                  <a:srgbClr val="0070C0"/>
                </a:solidFill>
              </a:rPr>
              <a:t>JRE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dirty="0" smtClean="0">
                <a:solidFill>
                  <a:srgbClr val="0070C0"/>
                </a:solidFill>
              </a:rPr>
              <a:t>set of library classes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dirty="0" smtClean="0">
                <a:solidFill>
                  <a:srgbClr val="0070C0"/>
                </a:solidFill>
              </a:rPr>
              <a:t>Java </a:t>
            </a:r>
            <a:r>
              <a:rPr lang="en-IN" sz="2400" dirty="0" err="1" smtClean="0">
                <a:solidFill>
                  <a:srgbClr val="0070C0"/>
                </a:solidFill>
              </a:rPr>
              <a:t>compiler</a:t>
            </a:r>
            <a:r>
              <a:rPr lang="en-IN" sz="2400" dirty="0" err="1" smtClean="0">
                <a:solidFill>
                  <a:schemeClr val="tx1"/>
                </a:solidFill>
              </a:rPr>
              <a:t>,</a:t>
            </a:r>
            <a:r>
              <a:rPr lang="en-IN" sz="2400" dirty="0" err="1" smtClean="0">
                <a:solidFill>
                  <a:srgbClr val="0070C0"/>
                </a:solidFill>
              </a:rPr>
              <a:t>jar</a:t>
            </a:r>
            <a:r>
              <a:rPr lang="en-IN" sz="2400" dirty="0" smtClean="0">
                <a:solidFill>
                  <a:schemeClr val="tx1"/>
                </a:solidFill>
              </a:rPr>
              <a:t> and additional files needed to write Java applications.</a:t>
            </a: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JDK,JRE and JVM</a:t>
            </a:r>
            <a:endParaRPr lang="en-IN" sz="3600" b="1" dirty="0"/>
          </a:p>
        </p:txBody>
      </p:sp>
      <p:pic>
        <p:nvPicPr>
          <p:cNvPr id="6" name="Content Placeholder 5" descr="JITC-image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0" y="1357298"/>
            <a:ext cx="9144000" cy="550070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6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b="1" dirty="0" smtClean="0"/>
              <a:t>Moving Ahead with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Editions Of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Difference Between </a:t>
            </a:r>
            <a:r>
              <a:rPr lang="en-US" sz="2400" dirty="0" smtClean="0">
                <a:solidFill>
                  <a:srgbClr val="FF0000"/>
                </a:solidFill>
              </a:rPr>
              <a:t>JDK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JRE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JVM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Downloading and Installing JDK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Writing First Java Application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Complete Explanation Of First Application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Can I compile a java application if I have a JRE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No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JRE can only be used to run a Java application . It doesn’t contain the </a:t>
            </a:r>
            <a:r>
              <a:rPr lang="en-US" sz="2400" b="1" dirty="0" err="1" smtClean="0">
                <a:solidFill>
                  <a:srgbClr val="FF0000"/>
                </a:solidFill>
              </a:rPr>
              <a:t>javac</a:t>
            </a:r>
            <a:r>
              <a:rPr lang="en-US" sz="2400" b="1" dirty="0" smtClean="0">
                <a:solidFill>
                  <a:schemeClr val="tx1"/>
                </a:solidFill>
              </a:rPr>
              <a:t> tool which is used for compilation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Downloading JDK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STEP 1: Go to 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http://www.oracle.com/technetwork/java/javase/downloads/index.html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6629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Step </a:t>
            </a:r>
            <a:r>
              <a:rPr lang="en-US" b="1" dirty="0" smtClean="0">
                <a:solidFill>
                  <a:srgbClr val="FF0000"/>
                </a:solidFill>
              </a:rPr>
              <a:t>2 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 smtClean="0">
                <a:solidFill>
                  <a:srgbClr val="FF0000"/>
                </a:solidFill>
              </a:rPr>
              <a:t>Accept The License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7924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828800" y="365760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4536" y="5225925"/>
            <a:ext cx="286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Click this radio button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2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7467600" cy="68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Step 3 : </a:t>
            </a:r>
            <a:r>
              <a:rPr lang="en-US" b="1" dirty="0">
                <a:solidFill>
                  <a:srgbClr val="FF0000"/>
                </a:solidFill>
              </a:rPr>
              <a:t>Choose your version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772399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1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4282" y="1500174"/>
            <a:ext cx="8715436" cy="4973778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Step </a:t>
            </a:r>
            <a:r>
              <a:rPr lang="en-IN" dirty="0">
                <a:solidFill>
                  <a:srgbClr val="FF0000"/>
                </a:solidFill>
              </a:rPr>
              <a:t>4: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Choose </a:t>
            </a:r>
            <a:r>
              <a:rPr lang="en-IN" dirty="0" smtClean="0">
                <a:solidFill>
                  <a:srgbClr val="FF0000"/>
                </a:solidFill>
              </a:rPr>
              <a:t>Windows x86 </a:t>
            </a:r>
            <a:r>
              <a:rPr lang="en-IN" dirty="0" smtClean="0"/>
              <a:t>if you are using </a:t>
            </a:r>
            <a:r>
              <a:rPr lang="en-IN" dirty="0" smtClean="0">
                <a:solidFill>
                  <a:srgbClr val="FF0000"/>
                </a:solidFill>
              </a:rPr>
              <a:t>Windows 32 bit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rgbClr val="FF0000"/>
                </a:solidFill>
              </a:rPr>
              <a:t>Windows x64 </a:t>
            </a:r>
            <a:r>
              <a:rPr lang="en-IN" dirty="0" smtClean="0"/>
              <a:t>if you are using </a:t>
            </a:r>
            <a:r>
              <a:rPr lang="en-IN" dirty="0" smtClean="0">
                <a:solidFill>
                  <a:srgbClr val="FF0000"/>
                </a:solidFill>
              </a:rPr>
              <a:t>Windows 64 bit</a:t>
            </a:r>
            <a:r>
              <a:rPr lang="en-IN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version compatibility is very important for further other installations which you might need like </a:t>
            </a:r>
            <a:r>
              <a:rPr lang="en-US" dirty="0" smtClean="0">
                <a:solidFill>
                  <a:srgbClr val="FF0000"/>
                </a:solidFill>
              </a:rPr>
              <a:t>web server installation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Eclipse IDE installation </a:t>
            </a:r>
            <a:r>
              <a:rPr lang="en-US" dirty="0" smtClean="0"/>
              <a:t>etc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7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4282" y="1500174"/>
            <a:ext cx="8715436" cy="4973778"/>
          </a:xfrm>
        </p:spPr>
        <p:txBody>
          <a:bodyPr>
            <a:normAutofit lnSpcReduction="1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Step 5: 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Now double click on the setup file which you have downloaded 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name of the file would be </a:t>
            </a:r>
            <a:r>
              <a:rPr lang="en-US" sz="2400" dirty="0" smtClean="0">
                <a:solidFill>
                  <a:srgbClr val="FF0000"/>
                </a:solidFill>
              </a:rPr>
              <a:t>jdk-8-u66-windows-x64.exe </a:t>
            </a:r>
            <a:r>
              <a:rPr lang="en-US" sz="2800" dirty="0" smtClean="0"/>
              <a:t>or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jdk-8-u66-windows-i586.exe</a:t>
            </a:r>
            <a:r>
              <a:rPr lang="en-US" sz="2400" dirty="0" smtClean="0"/>
              <a:t> 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Just keep clicking next option and finally the setup will run and java would be installed on it’s default path which is </a:t>
            </a:r>
            <a:r>
              <a:rPr lang="en-US" dirty="0" smtClean="0">
                <a:solidFill>
                  <a:srgbClr val="FF0000"/>
                </a:solidFill>
              </a:rPr>
              <a:t>c:\program files\java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Installing JDK</a:t>
            </a:r>
            <a:endParaRPr lang="en-US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67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Verifying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endParaRPr lang="en-IN" dirty="0" smtClean="0"/>
          </a:p>
          <a:p>
            <a:pPr>
              <a:defRPr/>
            </a:pPr>
            <a:r>
              <a:rPr lang="en-IN" dirty="0" smtClean="0"/>
              <a:t>Go </a:t>
            </a:r>
            <a:r>
              <a:rPr lang="en-IN" dirty="0"/>
              <a:t>to the specified path, where you install your </a:t>
            </a:r>
            <a:r>
              <a:rPr lang="en-IN" dirty="0" smtClean="0">
                <a:solidFill>
                  <a:srgbClr val="FF0000"/>
                </a:solidFill>
              </a:rPr>
              <a:t>java</a:t>
            </a:r>
            <a:r>
              <a:rPr lang="en-IN" dirty="0" smtClean="0"/>
              <a:t>.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IN" dirty="0" smtClean="0"/>
              <a:t>There you will see a </a:t>
            </a:r>
            <a:r>
              <a:rPr lang="en-IN" dirty="0" smtClean="0">
                <a:solidFill>
                  <a:srgbClr val="FF0000"/>
                </a:solidFill>
              </a:rPr>
              <a:t>java</a:t>
            </a:r>
            <a:r>
              <a:rPr lang="en-IN" dirty="0" smtClean="0"/>
              <a:t> folder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IN" dirty="0"/>
              <a:t>Inside </a:t>
            </a:r>
            <a:r>
              <a:rPr lang="en-IN" dirty="0" smtClean="0"/>
              <a:t>the </a:t>
            </a:r>
            <a:r>
              <a:rPr lang="en-IN" dirty="0" smtClean="0">
                <a:solidFill>
                  <a:srgbClr val="FF0000"/>
                </a:solidFill>
              </a:rPr>
              <a:t>java</a:t>
            </a:r>
            <a:r>
              <a:rPr lang="en-IN" dirty="0" smtClean="0"/>
              <a:t> </a:t>
            </a:r>
            <a:r>
              <a:rPr lang="en-IN" dirty="0"/>
              <a:t>folder you will see two folders, one is </a:t>
            </a:r>
            <a:r>
              <a:rPr lang="en-IN" dirty="0" smtClean="0"/>
              <a:t>would be  </a:t>
            </a:r>
            <a:r>
              <a:rPr lang="en-IN" dirty="0" smtClean="0">
                <a:solidFill>
                  <a:srgbClr val="FF0000"/>
                </a:solidFill>
              </a:rPr>
              <a:t>jdk1.8.0_XX</a:t>
            </a:r>
            <a:r>
              <a:rPr lang="en-IN" dirty="0" smtClean="0"/>
              <a:t> </a:t>
            </a:r>
            <a:r>
              <a:rPr lang="en-IN" dirty="0"/>
              <a:t>and other is for </a:t>
            </a:r>
            <a:r>
              <a:rPr lang="en-IN" dirty="0" err="1">
                <a:solidFill>
                  <a:srgbClr val="FF0000"/>
                </a:solidFill>
              </a:rPr>
              <a:t>jre</a:t>
            </a:r>
            <a:r>
              <a:rPr lang="en-IN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                     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838200"/>
            <a:ext cx="7619999" cy="5536722"/>
          </a:xfrm>
        </p:spPr>
        <p:txBody>
          <a:bodyPr/>
          <a:lstStyle/>
          <a:p>
            <a:pPr marL="0" lvl="1" algn="l">
              <a:spcBef>
                <a:spcPts val="600"/>
              </a:spcBef>
              <a:buSzPct val="70000"/>
            </a:pPr>
            <a:r>
              <a:rPr lang="en-US" b="1" dirty="0" smtClean="0"/>
              <a:t>Go </a:t>
            </a:r>
            <a:r>
              <a:rPr lang="en-US" b="1" dirty="0"/>
              <a:t>to </a:t>
            </a:r>
            <a:r>
              <a:rPr lang="en-US" b="1" dirty="0" smtClean="0"/>
              <a:t>start  </a:t>
            </a:r>
            <a:r>
              <a:rPr lang="en-US" b="1" dirty="0"/>
              <a:t>type </a:t>
            </a:r>
            <a:r>
              <a:rPr lang="en-US" b="1" dirty="0" err="1">
                <a:solidFill>
                  <a:srgbClr val="FF0000"/>
                </a:solidFill>
              </a:rPr>
              <a:t>cmd</a:t>
            </a:r>
            <a:r>
              <a:rPr lang="en-US" b="1" dirty="0"/>
              <a:t> and open it by double click on it and go to javas bin folder and type </a:t>
            </a:r>
            <a:r>
              <a:rPr lang="en-US" b="1" dirty="0" smtClean="0">
                <a:solidFill>
                  <a:srgbClr val="FF0000"/>
                </a:solidFill>
              </a:rPr>
              <a:t>java </a:t>
            </a:r>
            <a:r>
              <a:rPr lang="en-US" b="1" dirty="0">
                <a:solidFill>
                  <a:srgbClr val="FF0000"/>
                </a:solidFill>
              </a:rPr>
              <a:t>–version </a:t>
            </a:r>
            <a:r>
              <a:rPr lang="en-US" b="1" dirty="0"/>
              <a:t>as shown below:-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04" y="2201214"/>
            <a:ext cx="7620000" cy="427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4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Developing Java Programs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7419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100" dirty="0" smtClean="0"/>
              <a:t>        </a:t>
            </a:r>
            <a:r>
              <a:rPr lang="en-US" sz="3600" b="1" u="sng" dirty="0" smtClean="0">
                <a:solidFill>
                  <a:srgbClr val="FF0000"/>
                </a:solidFill>
              </a:rPr>
              <a:t>Java Program Development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0" y="3071810"/>
            <a:ext cx="42862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Using an IDE like </a:t>
            </a:r>
            <a:r>
              <a:rPr lang="en-US" sz="2800" b="1" dirty="0" err="1" smtClean="0"/>
              <a:t>Netbeans</a:t>
            </a:r>
            <a:r>
              <a:rPr lang="en-US" sz="2800" b="1" dirty="0" smtClean="0"/>
              <a:t>/Eclipse etc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This approach should be used after we have understood the basic working of java . Because as an IDE hides all the basic steps which are very important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2928934"/>
            <a:ext cx="35004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Using Notepad</a:t>
            </a:r>
          </a:p>
          <a:p>
            <a:endParaRPr lang="en-US" dirty="0" smtClean="0"/>
          </a:p>
          <a:p>
            <a:r>
              <a:rPr lang="en-US" sz="2200" dirty="0" smtClean="0"/>
              <a:t>Typing the code in notepad and running it through command prompt. This approach is good for beginners for learning each step thoroughly </a:t>
            </a:r>
            <a:endParaRPr lang="en-US" sz="2200" b="1" dirty="0" smtClean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3143240" y="2285992"/>
            <a:ext cx="92869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29256" y="2357430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Developing Java Programs </a:t>
            </a:r>
            <a:br>
              <a:rPr lang="en-US" sz="2800" b="1" dirty="0" smtClean="0"/>
            </a:br>
            <a:r>
              <a:rPr lang="en-US" sz="2800" b="1" dirty="0" smtClean="0"/>
              <a:t>Using Notepad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Developing and running a program requires </a:t>
            </a:r>
            <a:r>
              <a:rPr lang="en-US" sz="2400" b="1" dirty="0" smtClean="0">
                <a:solidFill>
                  <a:srgbClr val="FF0000"/>
                </a:solidFill>
              </a:rPr>
              <a:t>three</a:t>
            </a:r>
            <a:r>
              <a:rPr lang="en-US" sz="2400" dirty="0" smtClean="0">
                <a:solidFill>
                  <a:schemeClr val="tx1"/>
                </a:solidFill>
              </a:rPr>
              <a:t> main steps: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100" b="1" dirty="0" smtClean="0">
                <a:solidFill>
                  <a:srgbClr val="FF0000"/>
                </a:solidFill>
              </a:rPr>
              <a:t>Writing the source code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100" b="1" dirty="0" smtClean="0">
                <a:solidFill>
                  <a:srgbClr val="FF0000"/>
                </a:solidFill>
              </a:rPr>
              <a:t>Compiling the code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 smtClean="0"/>
              <a:t>	(</a:t>
            </a:r>
            <a:r>
              <a:rPr lang="en-US" sz="2100" b="1" i="1" dirty="0" smtClean="0">
                <a:solidFill>
                  <a:srgbClr val="002060"/>
                </a:solidFill>
              </a:rPr>
              <a:t>Conversion from source code to </a:t>
            </a:r>
            <a:r>
              <a:rPr lang="en-US" sz="2100" b="1" i="1" dirty="0" err="1" smtClean="0">
                <a:solidFill>
                  <a:srgbClr val="002060"/>
                </a:solidFill>
              </a:rPr>
              <a:t>bytecode</a:t>
            </a:r>
            <a:r>
              <a:rPr lang="en-US" sz="2100" b="1" dirty="0" smtClean="0"/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100" b="1" dirty="0" smtClean="0">
                <a:solidFill>
                  <a:srgbClr val="FF0000"/>
                </a:solidFill>
              </a:rPr>
              <a:t>Executing the code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 smtClean="0">
                <a:solidFill>
                  <a:schemeClr val="tx1"/>
                </a:solidFill>
              </a:rPr>
              <a:t>	(</a:t>
            </a:r>
            <a:r>
              <a:rPr lang="en-US" sz="2100" b="1" i="1" dirty="0" smtClean="0">
                <a:solidFill>
                  <a:srgbClr val="002060"/>
                </a:solidFill>
              </a:rPr>
              <a:t>Interpretation of the </a:t>
            </a:r>
            <a:r>
              <a:rPr lang="en-US" sz="2100" b="1" i="1" dirty="0" err="1" smtClean="0">
                <a:solidFill>
                  <a:srgbClr val="002060"/>
                </a:solidFill>
              </a:rPr>
              <a:t>bytecode</a:t>
            </a:r>
            <a:r>
              <a:rPr lang="en-US" sz="2100" b="1" dirty="0" smtClean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Editions/</a:t>
            </a:r>
            <a:r>
              <a:rPr lang="en-US" sz="3200" b="1" dirty="0" err="1" smtClean="0"/>
              <a:t>Flavours</a:t>
            </a:r>
            <a:r>
              <a:rPr lang="en-US" sz="3200" b="1" dirty="0" smtClean="0"/>
              <a:t> Of Java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When java was originally released in </a:t>
            </a:r>
            <a:r>
              <a:rPr lang="en-US" sz="2400" dirty="0" smtClean="0">
                <a:solidFill>
                  <a:srgbClr val="FF0000"/>
                </a:solidFill>
              </a:rPr>
              <a:t>1996</a:t>
            </a:r>
            <a:r>
              <a:rPr lang="en-US" sz="2400" dirty="0" smtClean="0">
                <a:solidFill>
                  <a:schemeClr val="tx1"/>
                </a:solidFill>
              </a:rPr>
              <a:t>, it was just java and no such thing as “</a:t>
            </a:r>
            <a:r>
              <a:rPr lang="en-US" sz="2400" dirty="0" smtClean="0">
                <a:solidFill>
                  <a:srgbClr val="FF0000"/>
                </a:solidFill>
              </a:rPr>
              <a:t>editions</a:t>
            </a:r>
            <a:r>
              <a:rPr lang="en-US" sz="2400" dirty="0" smtClean="0">
                <a:solidFill>
                  <a:schemeClr val="tx1"/>
                </a:solidFill>
              </a:rPr>
              <a:t>” was there.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But as use of java increased , then in </a:t>
            </a:r>
            <a:r>
              <a:rPr lang="en-US" sz="2400" dirty="0" smtClean="0">
                <a:solidFill>
                  <a:srgbClr val="FF0000"/>
                </a:solidFill>
              </a:rPr>
              <a:t>1999</a:t>
            </a:r>
            <a:r>
              <a:rPr lang="en-US" sz="2400" dirty="0" smtClean="0">
                <a:solidFill>
                  <a:schemeClr val="tx1"/>
                </a:solidFill>
              </a:rPr>
              <a:t> SUN categorized it into </a:t>
            </a:r>
            <a:r>
              <a:rPr lang="en-US" sz="2400" b="1" dirty="0" smtClean="0">
                <a:solidFill>
                  <a:srgbClr val="00B050"/>
                </a:solidFill>
              </a:rPr>
              <a:t>3 editions </a:t>
            </a:r>
            <a:r>
              <a:rPr lang="en-US" sz="2400" dirty="0" smtClean="0">
                <a:solidFill>
                  <a:schemeClr val="tx1"/>
                </a:solidFill>
              </a:rPr>
              <a:t>called </a:t>
            </a:r>
            <a:r>
              <a:rPr lang="en-US" sz="2400" dirty="0" smtClean="0">
                <a:solidFill>
                  <a:srgbClr val="FF0000"/>
                </a:solidFill>
              </a:rPr>
              <a:t>J2SE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J2EE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J2ME</a:t>
            </a:r>
            <a:r>
              <a:rPr lang="en-US" sz="2400" dirty="0" smtClean="0">
                <a:solidFill>
                  <a:schemeClr val="tx1"/>
                </a:solidFill>
              </a:rPr>
              <a:t>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Later on in </a:t>
            </a:r>
            <a:r>
              <a:rPr lang="en-US" sz="2400" dirty="0" smtClean="0">
                <a:solidFill>
                  <a:srgbClr val="FF0000"/>
                </a:solidFill>
              </a:rPr>
              <a:t>2006</a:t>
            </a:r>
            <a:r>
              <a:rPr lang="en-US" sz="2400" dirty="0" smtClean="0">
                <a:solidFill>
                  <a:schemeClr val="tx1"/>
                </a:solidFill>
              </a:rPr>
              <a:t> they changed the naming and called them as </a:t>
            </a:r>
            <a:r>
              <a:rPr lang="en-US" sz="2400" dirty="0" smtClean="0">
                <a:solidFill>
                  <a:srgbClr val="FF0000"/>
                </a:solidFill>
              </a:rPr>
              <a:t>JSE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JEE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JME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These editions were named based on the kind of application which can be developed by learning that edition.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Step 1-Writing the Source Code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Select </a:t>
            </a:r>
            <a:r>
              <a:rPr lang="en-US" sz="2400" b="1" dirty="0" smtClean="0">
                <a:solidFill>
                  <a:srgbClr val="FF0000"/>
                </a:solidFill>
              </a:rPr>
              <a:t>notepad.exe</a:t>
            </a:r>
            <a:r>
              <a:rPr lang="en-US" sz="2400" b="1" dirty="0" smtClean="0">
                <a:solidFill>
                  <a:schemeClr val="tx1"/>
                </a:solidFill>
              </a:rPr>
              <a:t> from the list shown in pop up menu of </a:t>
            </a:r>
            <a:r>
              <a:rPr lang="en-US" sz="2400" b="1" dirty="0" smtClean="0">
                <a:solidFill>
                  <a:srgbClr val="FF0000"/>
                </a:solidFill>
              </a:rPr>
              <a:t>run command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b="1" dirty="0" smtClean="0">
                <a:solidFill>
                  <a:schemeClr val="tx1"/>
                </a:solidFill>
              </a:rPr>
              <a:t>Right click and choose “</a:t>
            </a:r>
            <a:r>
              <a:rPr lang="en-US" sz="2300" b="1" dirty="0" smtClean="0">
                <a:solidFill>
                  <a:srgbClr val="FF0000"/>
                </a:solidFill>
              </a:rPr>
              <a:t>run as administrator</a:t>
            </a:r>
            <a:r>
              <a:rPr lang="en-US" sz="2300" b="1" dirty="0" smtClean="0">
                <a:solidFill>
                  <a:schemeClr val="tx1"/>
                </a:solidFill>
              </a:rPr>
              <a:t>” option.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b="1" dirty="0" smtClean="0">
                <a:solidFill>
                  <a:schemeClr val="tx1"/>
                </a:solidFill>
              </a:rPr>
              <a:t>Now type the code given in next slide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Step 1-Writing the Source Code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class Test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public static void main(String [ ]</a:t>
            </a:r>
            <a:r>
              <a:rPr lang="en-US" b="1" dirty="0" err="1" smtClean="0"/>
              <a:t>args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(“Hello User”);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794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Understanding The Program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First of all we must remember that java is a </a:t>
            </a:r>
            <a:r>
              <a:rPr lang="en-US" dirty="0" smtClean="0">
                <a:solidFill>
                  <a:srgbClr val="FF0000"/>
                </a:solidFill>
              </a:rPr>
              <a:t>highly case sensitive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language.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 means that we have to be very careful about </a:t>
            </a:r>
            <a:r>
              <a:rPr lang="en-US" dirty="0" smtClean="0">
                <a:solidFill>
                  <a:srgbClr val="FF0000"/>
                </a:solidFill>
              </a:rPr>
              <a:t>uppercase</a:t>
            </a:r>
            <a:r>
              <a:rPr lang="en-US" dirty="0" smtClean="0"/>
              <a:t> and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lowercase</a:t>
            </a:r>
            <a:r>
              <a:rPr lang="en-US" dirty="0" smtClean="0"/>
              <a:t> letters while typing the code.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For example</a:t>
            </a:r>
            <a:r>
              <a:rPr lang="en-US" dirty="0" smtClean="0"/>
              <a:t>, in the previous code </a:t>
            </a:r>
            <a:r>
              <a:rPr lang="en-US" dirty="0" smtClean="0">
                <a:solidFill>
                  <a:srgbClr val="FF0000"/>
                </a:solidFill>
              </a:rPr>
              <a:t>three</a:t>
            </a:r>
            <a:r>
              <a:rPr lang="en-US" dirty="0" smtClean="0"/>
              <a:t> letters are compulsorily </a:t>
            </a:r>
          </a:p>
          <a:p>
            <a:pPr>
              <a:buNone/>
            </a:pPr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uppercase</a:t>
            </a:r>
            <a:r>
              <a:rPr lang="en-US" dirty="0" smtClean="0"/>
              <a:t> and they are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“T”  </a:t>
            </a:r>
            <a:r>
              <a:rPr lang="en-US" dirty="0" smtClean="0"/>
              <a:t>of Test 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“S” </a:t>
            </a:r>
            <a:r>
              <a:rPr lang="en-US" dirty="0" smtClean="0"/>
              <a:t>of String and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“S” </a:t>
            </a:r>
            <a:r>
              <a:rPr lang="en-US" dirty="0" smtClean="0"/>
              <a:t>of System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This is because in java class names begin with upper case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Understanding The Program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first statement of our code is: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class Test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Since java is an </a:t>
            </a:r>
            <a:r>
              <a:rPr lang="en-US" b="1" dirty="0" smtClean="0">
                <a:solidFill>
                  <a:srgbClr val="FF0000"/>
                </a:solidFill>
              </a:rPr>
              <a:t>Object Oriented Language </a:t>
            </a:r>
            <a:r>
              <a:rPr lang="en-US" dirty="0" smtClean="0"/>
              <a:t>and it </a:t>
            </a:r>
          </a:p>
          <a:p>
            <a:pPr>
              <a:buNone/>
            </a:pPr>
            <a:r>
              <a:rPr lang="en-US" dirty="0" smtClean="0"/>
              <a:t>strictly supports </a:t>
            </a:r>
            <a:r>
              <a:rPr lang="en-US" b="1" dirty="0" smtClean="0">
                <a:solidFill>
                  <a:srgbClr val="FF0000"/>
                </a:solidFill>
              </a:rPr>
              <a:t>Encapsulation</a:t>
            </a:r>
            <a:r>
              <a:rPr lang="en-US" dirty="0" smtClean="0"/>
              <a:t> so every java </a:t>
            </a:r>
          </a:p>
          <a:p>
            <a:pPr>
              <a:buNone/>
            </a:pPr>
            <a:r>
              <a:rPr lang="en-US" dirty="0" smtClean="0"/>
              <a:t>program must always contain </a:t>
            </a:r>
            <a:r>
              <a:rPr lang="en-US" i="1" dirty="0" smtClean="0">
                <a:solidFill>
                  <a:srgbClr val="FF0000"/>
                </a:solidFill>
              </a:rPr>
              <a:t>at-least one class </a:t>
            </a:r>
            <a:r>
              <a:rPr lang="en-US" dirty="0" smtClean="0"/>
              <a:t>and </a:t>
            </a:r>
          </a:p>
          <a:p>
            <a:pPr>
              <a:buNone/>
            </a:pPr>
            <a:r>
              <a:rPr lang="en-US" dirty="0" smtClean="0"/>
              <a:t>whatever we write must appear within the opening and </a:t>
            </a:r>
          </a:p>
          <a:p>
            <a:pPr>
              <a:buNone/>
            </a:pPr>
            <a:r>
              <a:rPr lang="en-US" dirty="0" smtClean="0"/>
              <a:t>closing braces of the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Understanding The Program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The second statement is</a:t>
            </a:r>
          </a:p>
          <a:p>
            <a:pPr>
              <a:buNone/>
            </a:pPr>
            <a:endParaRPr lang="en-US" sz="2200" b="1" dirty="0" smtClean="0"/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public static void </a:t>
            </a:r>
            <a:r>
              <a:rPr lang="en-US" sz="2200" b="1" dirty="0" smtClean="0"/>
              <a:t>main(String [ ] </a:t>
            </a:r>
            <a:r>
              <a:rPr lang="en-US" sz="2200" b="1" dirty="0" err="1" smtClean="0"/>
              <a:t>args</a:t>
            </a:r>
            <a:r>
              <a:rPr lang="en-US" sz="2200" b="1" dirty="0" smtClean="0"/>
              <a:t>) </a:t>
            </a:r>
          </a:p>
          <a:p>
            <a:pPr>
              <a:buNone/>
            </a:pPr>
            <a:endParaRPr lang="en-US" sz="2200" b="1" dirty="0" smtClean="0"/>
          </a:p>
          <a:p>
            <a:pPr>
              <a:buNone/>
            </a:pPr>
            <a:r>
              <a:rPr lang="en-US" sz="2200" dirty="0" smtClean="0"/>
              <a:t>In java also(like C/C++) the entry point of </a:t>
            </a:r>
          </a:p>
          <a:p>
            <a:pPr>
              <a:buNone/>
            </a:pPr>
            <a:r>
              <a:rPr lang="en-US" sz="2200" dirty="0" smtClean="0"/>
              <a:t>execution of our program is the </a:t>
            </a:r>
            <a:r>
              <a:rPr lang="en-US" sz="2200" b="1" u="sng" dirty="0" smtClean="0"/>
              <a:t>method</a:t>
            </a:r>
            <a:r>
              <a:rPr lang="en-US" sz="2200" dirty="0" smtClean="0"/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main( ) </a:t>
            </a:r>
            <a:r>
              <a:rPr lang="en-US" sz="2200" dirty="0" smtClean="0"/>
              <a:t>which is called </a:t>
            </a:r>
          </a:p>
          <a:p>
            <a:pPr>
              <a:buNone/>
            </a:pPr>
            <a:r>
              <a:rPr lang="en-US" sz="2200" dirty="0" smtClean="0"/>
              <a:t>by the </a:t>
            </a:r>
            <a:r>
              <a:rPr lang="en-US" sz="2200" dirty="0" smtClean="0">
                <a:solidFill>
                  <a:srgbClr val="FF0000"/>
                </a:solidFill>
              </a:rPr>
              <a:t>JVM</a:t>
            </a:r>
          </a:p>
          <a:p>
            <a:pPr>
              <a:buNone/>
            </a:pPr>
            <a:r>
              <a:rPr lang="en-US" sz="2200" dirty="0" smtClean="0"/>
              <a:t>The words shown in </a:t>
            </a:r>
            <a:r>
              <a:rPr lang="en-US" sz="2200" dirty="0" smtClean="0">
                <a:solidFill>
                  <a:srgbClr val="0070C0"/>
                </a:solidFill>
              </a:rPr>
              <a:t>blue</a:t>
            </a:r>
            <a:r>
              <a:rPr lang="en-US" sz="2200" dirty="0" smtClean="0"/>
              <a:t> are </a:t>
            </a:r>
            <a:r>
              <a:rPr lang="en-US" sz="2200" dirty="0" smtClean="0">
                <a:solidFill>
                  <a:srgbClr val="FF0000"/>
                </a:solidFill>
              </a:rPr>
              <a:t>keywords </a:t>
            </a:r>
            <a:r>
              <a:rPr lang="en-US" sz="2200" dirty="0" smtClean="0"/>
              <a:t>and each has a </a:t>
            </a:r>
          </a:p>
          <a:p>
            <a:pPr>
              <a:buNone/>
            </a:pPr>
            <a:r>
              <a:rPr lang="en-US" sz="2200" dirty="0" smtClean="0"/>
              <a:t>different meaning and purpose for the method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main( ).</a:t>
            </a:r>
          </a:p>
          <a:p>
            <a:pPr>
              <a:buNone/>
            </a:pPr>
            <a:endParaRPr lang="en-US" sz="2200" b="1" u="sng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200" b="1" u="sng" dirty="0" smtClean="0">
                <a:solidFill>
                  <a:srgbClr val="FF0000"/>
                </a:solidFill>
              </a:rPr>
              <a:t>Lets understand each of them in detail</a:t>
            </a:r>
            <a:endParaRPr lang="en-IN" sz="2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Why main( ) is public ?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public</a:t>
            </a:r>
            <a:r>
              <a:rPr lang="en-US" dirty="0" smtClean="0"/>
              <a:t>” is an access modifier and in </a:t>
            </a:r>
            <a:r>
              <a:rPr lang="en-US" dirty="0" smtClean="0">
                <a:solidFill>
                  <a:srgbClr val="FF0000"/>
                </a:solidFill>
              </a:rPr>
              <a:t>Object Oriented Programming </a:t>
            </a:r>
            <a:r>
              <a:rPr lang="en-US" dirty="0" smtClean="0"/>
              <a:t>a</a:t>
            </a:r>
            <a:r>
              <a:rPr lang="en-IN" dirty="0" err="1" smtClean="0"/>
              <a:t>ny</a:t>
            </a:r>
            <a:r>
              <a:rPr lang="en-IN" dirty="0" smtClean="0"/>
              <a:t> method or variable which is declared public can be accessible from outside of that class. </a:t>
            </a:r>
          </a:p>
          <a:p>
            <a:endParaRPr lang="en-IN" dirty="0" smtClean="0"/>
          </a:p>
          <a:p>
            <a:r>
              <a:rPr lang="en-IN" dirty="0" smtClean="0"/>
              <a:t>Since </a:t>
            </a:r>
            <a:r>
              <a:rPr lang="en-IN" dirty="0" smtClean="0">
                <a:solidFill>
                  <a:srgbClr val="FF0000"/>
                </a:solidFill>
              </a:rPr>
              <a:t>main( ) </a:t>
            </a:r>
            <a:r>
              <a:rPr lang="en-IN" dirty="0" smtClean="0"/>
              <a:t>method is public in Java, JVM can easily access and execute it.</a:t>
            </a:r>
          </a:p>
        </p:txBody>
      </p:sp>
    </p:spTree>
    <p:extLst>
      <p:ext uri="{BB962C8B-B14F-4D97-AF65-F5344CB8AC3E}">
        <p14:creationId xmlns:p14="http://schemas.microsoft.com/office/powerpoint/2010/main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Why main( ) is static ?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 class can have two kinds of methods , </a:t>
            </a:r>
            <a:r>
              <a:rPr lang="en-US" b="1" dirty="0" err="1" smtClean="0">
                <a:solidFill>
                  <a:srgbClr val="FF0000"/>
                </a:solidFill>
              </a:rPr>
              <a:t>nonstatic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method which is </a:t>
            </a:r>
            <a:r>
              <a:rPr lang="en-US" dirty="0" err="1" smtClean="0">
                <a:solidFill>
                  <a:srgbClr val="FF0000"/>
                </a:solidFill>
              </a:rPr>
              <a:t>nonstatic</a:t>
            </a:r>
            <a:r>
              <a:rPr lang="en-US" dirty="0" smtClean="0"/>
              <a:t> can only be </a:t>
            </a:r>
            <a:r>
              <a:rPr lang="en-US" u="sng" dirty="0" smtClean="0">
                <a:solidFill>
                  <a:srgbClr val="FF0000"/>
                </a:solidFill>
              </a:rPr>
              <a:t>called using object of that class</a:t>
            </a:r>
            <a:r>
              <a:rPr lang="en-US" dirty="0" smtClean="0"/>
              <a:t> , while a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method can be </a:t>
            </a:r>
            <a:r>
              <a:rPr lang="en-US" u="sng" dirty="0" smtClean="0">
                <a:solidFill>
                  <a:srgbClr val="FF0000"/>
                </a:solidFill>
              </a:rPr>
              <a:t>called without any object </a:t>
            </a:r>
            <a:r>
              <a:rPr lang="en-US" dirty="0" smtClean="0"/>
              <a:t>, simply using class name.</a:t>
            </a:r>
          </a:p>
          <a:p>
            <a:endParaRPr lang="en-US" dirty="0" smtClean="0"/>
          </a:p>
          <a:p>
            <a:r>
              <a:rPr lang="en-IN" dirty="0" smtClean="0"/>
              <a:t> When the JVM makes are call to the </a:t>
            </a:r>
            <a:r>
              <a:rPr lang="en-IN" b="1" dirty="0" smtClean="0">
                <a:solidFill>
                  <a:srgbClr val="FF0000"/>
                </a:solidFill>
              </a:rPr>
              <a:t>main( ) </a:t>
            </a:r>
            <a:r>
              <a:rPr lang="en-IN" dirty="0" smtClean="0"/>
              <a:t>method there is not object existing for the class being called therefore it has to have static method to allow invocation from class.</a:t>
            </a:r>
          </a:p>
        </p:txBody>
      </p:sp>
    </p:spTree>
    <p:extLst>
      <p:ext uri="{BB962C8B-B14F-4D97-AF65-F5344CB8AC3E}">
        <p14:creationId xmlns:p14="http://schemas.microsoft.com/office/powerpoint/2010/main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Why main( ) has return type void ?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keyword void is called return type which indicates that no value will be returned by the method to it’s caller.</a:t>
            </a:r>
          </a:p>
          <a:p>
            <a:endParaRPr lang="en-US" dirty="0" smtClean="0"/>
          </a:p>
          <a:p>
            <a:r>
              <a:rPr lang="en-IN" dirty="0" smtClean="0"/>
              <a:t>Since </a:t>
            </a:r>
            <a:r>
              <a:rPr lang="en-IN" dirty="0" smtClean="0">
                <a:solidFill>
                  <a:srgbClr val="FF0000"/>
                </a:solidFill>
              </a:rPr>
              <a:t>main() </a:t>
            </a:r>
            <a:r>
              <a:rPr lang="en-IN" dirty="0" smtClean="0"/>
              <a:t>method in Java is not supposed to return any value to the JVM, its made </a:t>
            </a:r>
            <a:r>
              <a:rPr lang="en-IN" dirty="0" smtClean="0">
                <a:solidFill>
                  <a:srgbClr val="FF0000"/>
                </a:solidFill>
              </a:rPr>
              <a:t>void</a:t>
            </a:r>
            <a:r>
              <a:rPr lang="en-IN" dirty="0" smtClean="0"/>
              <a:t> which simply means </a:t>
            </a:r>
            <a:r>
              <a:rPr lang="en-IN" dirty="0" smtClean="0">
                <a:solidFill>
                  <a:srgbClr val="FF0000"/>
                </a:solidFill>
              </a:rPr>
              <a:t>main() </a:t>
            </a:r>
            <a:r>
              <a:rPr lang="en-IN" dirty="0" smtClean="0"/>
              <a:t>is not returning anything.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900" b="1" dirty="0" smtClean="0">
                <a:solidFill>
                  <a:schemeClr val="accent3">
                    <a:lumMod val="75000"/>
                  </a:schemeClr>
                </a:solidFill>
              </a:rPr>
              <a:t>Can we change/remove the keywords used with main () ?</a:t>
            </a:r>
            <a:endParaRPr lang="en-IN" sz="29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, not at all.</a:t>
            </a:r>
          </a:p>
          <a:p>
            <a:endParaRPr lang="en-US" dirty="0" smtClean="0"/>
          </a:p>
          <a:p>
            <a:r>
              <a:rPr lang="en-US" dirty="0" smtClean="0"/>
              <a:t>This is because </a:t>
            </a:r>
            <a:r>
              <a:rPr lang="en-US" dirty="0" smtClean="0">
                <a:solidFill>
                  <a:srgbClr val="FF0000"/>
                </a:solidFill>
              </a:rPr>
              <a:t>main( ) </a:t>
            </a:r>
            <a:r>
              <a:rPr lang="en-US" dirty="0" smtClean="0"/>
              <a:t>is called by JVM and to allow JVM to successfully call main( ) these keywords are important.</a:t>
            </a:r>
          </a:p>
          <a:p>
            <a:endParaRPr lang="en-US" dirty="0" smtClean="0"/>
          </a:p>
          <a:p>
            <a:r>
              <a:rPr lang="en-US" dirty="0" smtClean="0"/>
              <a:t>If we forget to write these keywords then although the code will compile </a:t>
            </a:r>
            <a:r>
              <a:rPr lang="en-US" dirty="0" smtClean="0">
                <a:solidFill>
                  <a:srgbClr val="FF0000"/>
                </a:solidFill>
              </a:rPr>
              <a:t>but will fail to run.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All we can do is change the order of </a:t>
            </a:r>
            <a:r>
              <a:rPr lang="en-US" dirty="0" smtClean="0">
                <a:solidFill>
                  <a:srgbClr val="002060"/>
                </a:solidFill>
              </a:rPr>
              <a:t>public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 smtClean="0">
                <a:solidFill>
                  <a:srgbClr val="002060"/>
                </a:solidFill>
              </a:rPr>
              <a:t>static</a:t>
            </a:r>
            <a:r>
              <a:rPr lang="en-US" dirty="0" smtClean="0">
                <a:solidFill>
                  <a:srgbClr val="FF0000"/>
                </a:solidFill>
              </a:rPr>
              <a:t> but we can’t drop them</a:t>
            </a:r>
            <a:endParaRPr lang="en-I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900" b="1" dirty="0" smtClean="0">
                <a:solidFill>
                  <a:schemeClr val="accent3">
                    <a:lumMod val="75000"/>
                  </a:schemeClr>
                </a:solidFill>
              </a:rPr>
              <a:t>What is String [ ] </a:t>
            </a:r>
            <a:r>
              <a:rPr lang="en-US" sz="2900" b="1" dirty="0" err="1" smtClean="0">
                <a:solidFill>
                  <a:schemeClr val="accent3">
                    <a:lumMod val="75000"/>
                  </a:schemeClr>
                </a:solidFill>
              </a:rPr>
              <a:t>args</a:t>
            </a:r>
            <a:r>
              <a:rPr lang="en-US" sz="2900" b="1" dirty="0" smtClean="0">
                <a:solidFill>
                  <a:schemeClr val="accent3">
                    <a:lumMod val="75000"/>
                  </a:schemeClr>
                </a:solidFill>
              </a:rPr>
              <a:t> ?</a:t>
            </a:r>
            <a:endParaRPr lang="en-IN" sz="29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String</a:t>
            </a:r>
            <a:r>
              <a:rPr lang="en-US" dirty="0" smtClean="0"/>
              <a:t> is a predefined class in java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So the statement </a:t>
            </a:r>
            <a:r>
              <a:rPr lang="en-US" dirty="0" smtClean="0">
                <a:solidFill>
                  <a:srgbClr val="FF0000"/>
                </a:solidFill>
              </a:rPr>
              <a:t>String [ ] </a:t>
            </a:r>
            <a:r>
              <a:rPr lang="en-US" dirty="0" err="1" smtClean="0">
                <a:solidFill>
                  <a:srgbClr val="FF0000"/>
                </a:solidFill>
              </a:rPr>
              <a:t>args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declaring </a:t>
            </a:r>
            <a:r>
              <a:rPr lang="en-US" dirty="0" err="1" smtClean="0">
                <a:solidFill>
                  <a:srgbClr val="FF0000"/>
                </a:solidFill>
              </a:rPr>
              <a:t>args</a:t>
            </a:r>
            <a:r>
              <a:rPr lang="en-US" dirty="0" smtClean="0"/>
              <a:t> to be an array of Strings.</a:t>
            </a:r>
          </a:p>
          <a:p>
            <a:endParaRPr lang="en-US" dirty="0" smtClean="0"/>
          </a:p>
          <a:p>
            <a:r>
              <a:rPr lang="en-US" dirty="0" smtClean="0"/>
              <a:t>It is called command line argument and we will discuss it later.</a:t>
            </a:r>
          </a:p>
          <a:p>
            <a:endParaRPr lang="en-US" dirty="0" smtClean="0"/>
          </a:p>
          <a:p>
            <a:r>
              <a:rPr lang="en-US" dirty="0" smtClean="0"/>
              <a:t>For now, just remember that the statement </a:t>
            </a:r>
            <a:r>
              <a:rPr lang="en-US" dirty="0" smtClean="0">
                <a:solidFill>
                  <a:srgbClr val="FF0000"/>
                </a:solidFill>
              </a:rPr>
              <a:t>String[ ] </a:t>
            </a:r>
            <a:r>
              <a:rPr lang="en-US" dirty="0" err="1" smtClean="0">
                <a:solidFill>
                  <a:srgbClr val="FF0000"/>
                </a:solidFill>
              </a:rPr>
              <a:t>args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has to be present with </a:t>
            </a:r>
            <a:r>
              <a:rPr lang="en-US" dirty="0" smtClean="0">
                <a:solidFill>
                  <a:srgbClr val="FF0000"/>
                </a:solidFill>
              </a:rPr>
              <a:t>main( ) </a:t>
            </a:r>
            <a:r>
              <a:rPr lang="en-US" dirty="0" smtClean="0"/>
              <a:t>otherwise code will not run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JSE(Java Standard Edition)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This is the most basic version of java and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IN" sz="2400" dirty="0" smtClean="0">
                <a:solidFill>
                  <a:schemeClr val="tx1"/>
                </a:solidFill>
              </a:rPr>
              <a:t>t provides us core concepts of java language like the </a:t>
            </a:r>
            <a:r>
              <a:rPr lang="en-IN" sz="2400" dirty="0" smtClean="0">
                <a:solidFill>
                  <a:srgbClr val="FF0000"/>
                </a:solidFill>
              </a:rPr>
              <a:t>basic types </a:t>
            </a:r>
            <a:r>
              <a:rPr lang="en-IN" sz="2400" dirty="0" smtClean="0">
                <a:solidFill>
                  <a:schemeClr val="tx1"/>
                </a:solidFill>
              </a:rPr>
              <a:t>and </a:t>
            </a:r>
            <a:r>
              <a:rPr lang="en-IN" sz="2400" dirty="0" smtClean="0">
                <a:solidFill>
                  <a:srgbClr val="FF0000"/>
                </a:solidFill>
              </a:rPr>
              <a:t>objects</a:t>
            </a:r>
            <a:r>
              <a:rPr lang="en-IN" sz="2400" dirty="0" smtClean="0">
                <a:solidFill>
                  <a:schemeClr val="tx1"/>
                </a:solidFill>
              </a:rPr>
              <a:t> as well as high-level classes that are used for </a:t>
            </a:r>
            <a:r>
              <a:rPr lang="en-IN" sz="2400" dirty="0" smtClean="0">
                <a:solidFill>
                  <a:srgbClr val="FF0000"/>
                </a:solidFill>
              </a:rPr>
              <a:t>networking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dirty="0" smtClean="0">
                <a:solidFill>
                  <a:srgbClr val="FF0000"/>
                </a:solidFill>
              </a:rPr>
              <a:t>security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dirty="0" smtClean="0">
                <a:solidFill>
                  <a:srgbClr val="FF0000"/>
                </a:solidFill>
              </a:rPr>
              <a:t>database access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dirty="0" smtClean="0">
                <a:solidFill>
                  <a:srgbClr val="FF0000"/>
                </a:solidFill>
              </a:rPr>
              <a:t>graphical user interface (GUI) development</a:t>
            </a:r>
            <a:r>
              <a:rPr lang="en-IN" sz="2400" dirty="0" smtClean="0">
                <a:solidFill>
                  <a:schemeClr val="tx1"/>
                </a:solidFill>
              </a:rPr>
              <a:t> etc.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Since it teaches us core concepts of java that is why many people call it </a:t>
            </a:r>
            <a:r>
              <a:rPr lang="en-US" sz="2400" dirty="0" smtClean="0">
                <a:solidFill>
                  <a:srgbClr val="FF0000"/>
                </a:solidFill>
              </a:rPr>
              <a:t>CORE JAVA </a:t>
            </a:r>
            <a:r>
              <a:rPr lang="en-US" sz="2400" dirty="0" smtClean="0">
                <a:solidFill>
                  <a:schemeClr val="tx1"/>
                </a:solidFill>
              </a:rPr>
              <a:t>, although </a:t>
            </a:r>
            <a:r>
              <a:rPr lang="en-US" sz="2400" dirty="0" smtClean="0">
                <a:solidFill>
                  <a:srgbClr val="FF0000"/>
                </a:solidFill>
              </a:rPr>
              <a:t>SUN</a:t>
            </a:r>
            <a:r>
              <a:rPr lang="en-US" sz="2400" dirty="0" smtClean="0">
                <a:solidFill>
                  <a:schemeClr val="tx1"/>
                </a:solidFill>
              </a:rPr>
              <a:t> never gave this name.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Used for developing desktop applications like </a:t>
            </a:r>
            <a:r>
              <a:rPr lang="en-US" sz="2400" dirty="0" smtClean="0">
                <a:solidFill>
                  <a:srgbClr val="0070C0"/>
                </a:solidFill>
              </a:rPr>
              <a:t>calculators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media player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chat applications </a:t>
            </a:r>
            <a:r>
              <a:rPr lang="en-US" sz="2400" dirty="0" smtClean="0">
                <a:solidFill>
                  <a:schemeClr val="tx1"/>
                </a:solidFill>
              </a:rPr>
              <a:t>etc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900" b="1" dirty="0" smtClean="0">
                <a:solidFill>
                  <a:schemeClr val="accent3">
                    <a:lumMod val="75000"/>
                  </a:schemeClr>
                </a:solidFill>
              </a:rPr>
              <a:t>Can we change/drop String [ ] </a:t>
            </a:r>
            <a:r>
              <a:rPr lang="en-US" sz="2900" b="1" dirty="0" err="1" smtClean="0">
                <a:solidFill>
                  <a:schemeClr val="accent3">
                    <a:lumMod val="75000"/>
                  </a:schemeClr>
                </a:solidFill>
              </a:rPr>
              <a:t>args</a:t>
            </a:r>
            <a:r>
              <a:rPr lang="en-US" sz="2900" b="1" dirty="0" smtClean="0">
                <a:solidFill>
                  <a:schemeClr val="accent3">
                    <a:lumMod val="75000"/>
                  </a:schemeClr>
                </a:solidFill>
              </a:rPr>
              <a:t> ?</a:t>
            </a:r>
            <a:endParaRPr lang="en-IN" sz="29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 , just like keywords used with main are compulsorily , similarly </a:t>
            </a:r>
            <a:r>
              <a:rPr lang="en-US" dirty="0" smtClean="0">
                <a:solidFill>
                  <a:srgbClr val="FF0000"/>
                </a:solidFill>
              </a:rPr>
              <a:t>String [ ] </a:t>
            </a:r>
            <a:r>
              <a:rPr lang="en-US" dirty="0" err="1" smtClean="0">
                <a:solidFill>
                  <a:srgbClr val="FF0000"/>
                </a:solidFill>
              </a:rPr>
              <a:t>args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also compulsory.</a:t>
            </a:r>
          </a:p>
          <a:p>
            <a:endParaRPr lang="en-US" dirty="0" smtClean="0"/>
          </a:p>
          <a:p>
            <a:r>
              <a:rPr lang="en-US" dirty="0" smtClean="0"/>
              <a:t>All we can do is change the name from </a:t>
            </a:r>
            <a:r>
              <a:rPr lang="en-US" dirty="0" err="1" smtClean="0"/>
              <a:t>args</a:t>
            </a:r>
            <a:r>
              <a:rPr lang="en-US" dirty="0" smtClean="0"/>
              <a:t> to something else.</a:t>
            </a:r>
          </a:p>
          <a:p>
            <a:endParaRPr lang="en-US" dirty="0" smtClean="0"/>
          </a:p>
          <a:p>
            <a:r>
              <a:rPr lang="en-US" dirty="0" smtClean="0"/>
              <a:t>Also we can interchange the array name and [ ] .</a:t>
            </a:r>
          </a:p>
          <a:p>
            <a:endParaRPr lang="en-US" dirty="0" smtClean="0"/>
          </a:p>
          <a:p>
            <a:r>
              <a:rPr lang="en-US" b="1" dirty="0" smtClean="0"/>
              <a:t>For example: </a:t>
            </a:r>
            <a:r>
              <a:rPr lang="en-US" dirty="0" smtClean="0">
                <a:solidFill>
                  <a:srgbClr val="FF0000"/>
                </a:solidFill>
              </a:rPr>
              <a:t>String </a:t>
            </a:r>
            <a:r>
              <a:rPr lang="en-US" dirty="0" err="1" smtClean="0">
                <a:solidFill>
                  <a:srgbClr val="FF0000"/>
                </a:solidFill>
              </a:rPr>
              <a:t>args</a:t>
            </a:r>
            <a:r>
              <a:rPr lang="en-US" dirty="0" smtClean="0">
                <a:solidFill>
                  <a:srgbClr val="FF0000"/>
                </a:solidFill>
              </a:rPr>
              <a:t>[ ], String [ ] </a:t>
            </a:r>
            <a:r>
              <a:rPr lang="en-US" dirty="0" err="1" smtClean="0">
                <a:solidFill>
                  <a:srgbClr val="FF0000"/>
                </a:solidFill>
              </a:rPr>
              <a:t>args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String [ ]</a:t>
            </a:r>
            <a:r>
              <a:rPr lang="en-US" dirty="0" err="1" smtClean="0">
                <a:solidFill>
                  <a:srgbClr val="FF0000"/>
                </a:solidFill>
              </a:rPr>
              <a:t>str,String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[ ] </a:t>
            </a:r>
            <a:r>
              <a:rPr lang="en-US" dirty="0" smtClean="0"/>
              <a:t>all are valid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Understanding 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</a:rPr>
              <a:t>System.out.println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( )</a:t>
            </a:r>
            <a:endParaRPr lang="en-IN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Now let’s understand code in the body of the 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smtClean="0">
                <a:solidFill>
                  <a:srgbClr val="FF0000"/>
                </a:solidFill>
              </a:rPr>
              <a:t>main( ) </a:t>
            </a:r>
            <a:r>
              <a:rPr lang="en-IN" dirty="0" smtClean="0"/>
              <a:t>method, which will print a message on the console.</a:t>
            </a:r>
          </a:p>
          <a:p>
            <a:pPr>
              <a:buNone/>
            </a:pPr>
            <a:r>
              <a:rPr lang="en-IN" dirty="0" smtClean="0"/>
              <a:t>   </a:t>
            </a:r>
            <a:r>
              <a:rPr lang="en-IN" b="1" u="sng" dirty="0" smtClean="0"/>
              <a:t>Syntax:</a:t>
            </a:r>
          </a:p>
          <a:p>
            <a:pPr>
              <a:buNone/>
            </a:pPr>
            <a:r>
              <a:rPr lang="en-IN" b="1" dirty="0" smtClean="0"/>
              <a:t>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(“ </a:t>
            </a:r>
            <a:r>
              <a:rPr lang="en-IN" b="1" i="1" dirty="0" smtClean="0">
                <a:solidFill>
                  <a:srgbClr val="FF0000"/>
                </a:solidFill>
              </a:rPr>
              <a:t>message</a:t>
            </a:r>
            <a:r>
              <a:rPr lang="en-IN" b="1" dirty="0" smtClean="0"/>
              <a:t>  ”);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System</a:t>
            </a:r>
            <a:r>
              <a:rPr lang="en-IN" dirty="0" smtClean="0"/>
              <a:t> is a predefined class 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</a:t>
            </a:r>
            <a:r>
              <a:rPr lang="en-US" dirty="0" smtClean="0"/>
              <a:t> is an object reference (not object).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println</a:t>
            </a:r>
            <a:r>
              <a:rPr lang="en-US" dirty="0" smtClean="0">
                <a:solidFill>
                  <a:srgbClr val="FF0000"/>
                </a:solidFill>
              </a:rPr>
              <a:t>( ) </a:t>
            </a:r>
            <a:r>
              <a:rPr lang="en-US" dirty="0" smtClean="0"/>
              <a:t>is a method.</a:t>
            </a:r>
          </a:p>
          <a:p>
            <a:r>
              <a:rPr lang="en-US" dirty="0" smtClean="0"/>
              <a:t>Together all three are used for displaying text on console.</a:t>
            </a:r>
          </a:p>
          <a:p>
            <a:r>
              <a:rPr lang="en-US" dirty="0" smtClean="0"/>
              <a:t>We will discuss this part in detail once we have covered basics of java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Does every method has to be public , static and void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No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No , it is not a compulsion. This is only with the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main() </a:t>
            </a:r>
            <a:r>
              <a:rPr lang="en-US" sz="2400" b="1" dirty="0" smtClean="0"/>
              <a:t>m</a:t>
            </a:r>
            <a:r>
              <a:rPr lang="en-US" sz="2400" b="1" dirty="0" smtClean="0">
                <a:solidFill>
                  <a:schemeClr val="tx1"/>
                </a:solidFill>
              </a:rPr>
              <a:t>etho</a:t>
            </a:r>
            <a:r>
              <a:rPr lang="en-US" sz="2400" b="1" dirty="0" smtClean="0"/>
              <a:t>d that we have to make it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/>
              <a:t>public,static</a:t>
            </a:r>
            <a:r>
              <a:rPr lang="en-US" sz="2400" b="1" dirty="0" smtClean="0"/>
              <a:t> and void . All other methods have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/>
              <a:t>declarations as decided by the programmer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Will a java program compile without main( )?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No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Yes, because main( ) is not needed for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compilation . But is used for execution of the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code. So we can compile a java program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without main , but we cannot run it.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of the following are correct declarations of main( ) for java compiler?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A.    public static void main(String [ ]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B.    static public void main(String [ ]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C.    public static </a:t>
            </a:r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b="1" dirty="0" smtClean="0">
                <a:solidFill>
                  <a:schemeClr val="tx1"/>
                </a:solidFill>
              </a:rPr>
              <a:t> main(String [ ]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D.    public static void main(String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E.    public static void main(String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[ ])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F.    public static void main(String x)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G.    static public void main(String [ ] x)</a:t>
            </a:r>
            <a:endParaRPr lang="en-US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400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/>
              <a:t>Answer:</a:t>
            </a:r>
            <a:r>
              <a:rPr lang="en-US" sz="2400" dirty="0" smtClean="0"/>
              <a:t> All are correct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of the following are correct declarations of main( ) for JVM?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A.    public static void main(String [ ]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B.    static public void main(String [ ]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C.    public static </a:t>
            </a:r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b="1" dirty="0" smtClean="0">
                <a:solidFill>
                  <a:schemeClr val="tx1"/>
                </a:solidFill>
              </a:rPr>
              <a:t> main(String [ ]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D.    public static void main(String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E.    public static void main(String </a:t>
            </a:r>
            <a:r>
              <a:rPr lang="en-US" b="1" dirty="0" err="1" smtClean="0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[ ])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F.    public static void main(String x)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G.    static public void main(String [ ] x)</a:t>
            </a:r>
            <a:endParaRPr lang="en-US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400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/>
              <a:t>Answer:</a:t>
            </a:r>
            <a:r>
              <a:rPr lang="en-US" sz="2400" dirty="0" smtClean="0"/>
              <a:t> A,B,E,G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2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30718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Third Lecture:</a:t>
            </a:r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Compilation Process And It’s Explanation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Executing The Code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/>
              <a:t>Discussion About Some Important Errors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Some More Concepts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JEE(Java Enterprise Edition)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b="1" dirty="0" smtClean="0">
                <a:solidFill>
                  <a:schemeClr val="tx1"/>
                </a:solidFill>
              </a:rPr>
              <a:t>Java EE</a:t>
            </a:r>
            <a:r>
              <a:rPr lang="en-IN" sz="2400" dirty="0" smtClean="0">
                <a:solidFill>
                  <a:schemeClr val="tx1"/>
                </a:solidFill>
              </a:rPr>
              <a:t> which stands for </a:t>
            </a:r>
            <a:r>
              <a:rPr lang="en-IN" sz="2400" dirty="0" smtClean="0">
                <a:solidFill>
                  <a:srgbClr val="FF0000"/>
                </a:solidFill>
              </a:rPr>
              <a:t>Java Enterprise Edition </a:t>
            </a:r>
            <a:r>
              <a:rPr lang="en-IN" sz="2400" dirty="0" smtClean="0">
                <a:solidFill>
                  <a:schemeClr val="tx1"/>
                </a:solidFill>
              </a:rPr>
              <a:t>is built on top of the Java SE platform and is a  collection of libraries used for building "</a:t>
            </a:r>
            <a:r>
              <a:rPr lang="en-IN" sz="2400" dirty="0" smtClean="0">
                <a:solidFill>
                  <a:srgbClr val="FF0000"/>
                </a:solidFill>
              </a:rPr>
              <a:t>enterprise applications</a:t>
            </a:r>
            <a:r>
              <a:rPr lang="en-IN" sz="2400" dirty="0" smtClean="0">
                <a:solidFill>
                  <a:schemeClr val="tx1"/>
                </a:solidFill>
              </a:rPr>
              <a:t>" (</a:t>
            </a:r>
            <a:r>
              <a:rPr lang="en-IN" sz="2400" dirty="0" smtClean="0">
                <a:solidFill>
                  <a:srgbClr val="0070C0"/>
                </a:solidFill>
              </a:rPr>
              <a:t>usually web applications</a:t>
            </a:r>
            <a:r>
              <a:rPr lang="en-IN" sz="2400" dirty="0" smtClean="0">
                <a:solidFill>
                  <a:schemeClr val="tx1"/>
                </a:solidFill>
              </a:rPr>
              <a:t>).</a:t>
            </a:r>
            <a:endParaRPr lang="en-IN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In simple terms we can say JEE </a:t>
            </a: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is used for developing applications which run on servers.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Some popular applications developed using  JEE are </a:t>
            </a:r>
            <a:r>
              <a:rPr lang="en-US" sz="2400" dirty="0" err="1" smtClean="0">
                <a:solidFill>
                  <a:srgbClr val="0070C0"/>
                </a:solidFill>
              </a:rPr>
              <a:t>amazon.in</a:t>
            </a:r>
            <a:r>
              <a:rPr lang="en-US" sz="2400" dirty="0" err="1" smtClean="0">
                <a:solidFill>
                  <a:schemeClr val="tx1"/>
                </a:solidFill>
              </a:rPr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alibaba.com,irctc.co.in</a:t>
            </a:r>
            <a:r>
              <a:rPr lang="en-US" sz="2400" dirty="0" err="1" smtClean="0">
                <a:solidFill>
                  <a:schemeClr val="tx1"/>
                </a:solidFill>
              </a:rPr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ideacellular.com</a:t>
            </a:r>
            <a:r>
              <a:rPr lang="en-US" sz="2400" dirty="0" err="1" smtClean="0">
                <a:solidFill>
                  <a:schemeClr val="tx1"/>
                </a:solidFill>
              </a:rPr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airtel.in</a:t>
            </a:r>
            <a:r>
              <a:rPr lang="en-US" sz="2400" dirty="0" smtClean="0">
                <a:solidFill>
                  <a:schemeClr val="tx1"/>
                </a:solidFill>
              </a:rPr>
              <a:t> etc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JME(Java Micro Edition)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tx1"/>
                </a:solidFill>
              </a:rPr>
              <a:t>Java ME </a:t>
            </a:r>
            <a:r>
              <a:rPr lang="en-IN" sz="2400" dirty="0" smtClean="0">
                <a:solidFill>
                  <a:schemeClr val="tx1"/>
                </a:solidFill>
              </a:rPr>
              <a:t>is the </a:t>
            </a:r>
            <a:r>
              <a:rPr lang="en-IN" sz="2400" dirty="0" smtClean="0">
                <a:solidFill>
                  <a:srgbClr val="FF0000"/>
                </a:solidFill>
              </a:rPr>
              <a:t>slimmer version of Java</a:t>
            </a:r>
            <a:r>
              <a:rPr lang="en-IN" sz="2400" dirty="0" smtClean="0">
                <a:solidFill>
                  <a:schemeClr val="tx1"/>
                </a:solidFill>
              </a:rPr>
              <a:t> targeted towards small devices such as </a:t>
            </a:r>
            <a:r>
              <a:rPr lang="en-IN" sz="2400" dirty="0" smtClean="0">
                <a:solidFill>
                  <a:srgbClr val="0070C0"/>
                </a:solidFill>
              </a:rPr>
              <a:t>mobile phones</a:t>
            </a:r>
            <a:r>
              <a:rPr lang="en-IN" sz="2400" dirty="0" smtClean="0">
                <a:solidFill>
                  <a:schemeClr val="tx1"/>
                </a:solidFill>
              </a:rPr>
              <a:t>. 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Generally people tend to think of the micro edition as the mobile edition, in reality, the micro edition is used not just for </a:t>
            </a:r>
            <a:r>
              <a:rPr lang="en-IN" sz="2400" dirty="0" smtClean="0">
                <a:solidFill>
                  <a:srgbClr val="0070C0"/>
                </a:solidFill>
              </a:rPr>
              <a:t>mobile phones</a:t>
            </a:r>
            <a:r>
              <a:rPr lang="en-IN" sz="2400" dirty="0" smtClean="0">
                <a:solidFill>
                  <a:schemeClr val="tx1"/>
                </a:solidFill>
              </a:rPr>
              <a:t>, but for all kinds of devices, such as </a:t>
            </a:r>
            <a:r>
              <a:rPr lang="en-IN" sz="2400" dirty="0" smtClean="0">
                <a:solidFill>
                  <a:srgbClr val="0070C0"/>
                </a:solidFill>
              </a:rPr>
              <a:t>television sets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dirty="0" smtClean="0">
                <a:solidFill>
                  <a:srgbClr val="0070C0"/>
                </a:solidFill>
              </a:rPr>
              <a:t>printers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dirty="0" smtClean="0">
                <a:solidFill>
                  <a:srgbClr val="0070C0"/>
                </a:solidFill>
              </a:rPr>
              <a:t>smartcards</a:t>
            </a:r>
            <a:r>
              <a:rPr lang="en-IN" sz="2400" dirty="0" smtClean="0">
                <a:solidFill>
                  <a:schemeClr val="tx1"/>
                </a:solidFill>
              </a:rPr>
              <a:t> and more. 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But as </a:t>
            </a:r>
            <a:r>
              <a:rPr lang="en-US" sz="2400" dirty="0" err="1" smtClean="0">
                <a:solidFill>
                  <a:schemeClr val="tx1"/>
                </a:solidFill>
              </a:rPr>
              <a:t>smartphone</a:t>
            </a:r>
            <a:r>
              <a:rPr lang="en-US" sz="2400" dirty="0" smtClean="0">
                <a:solidFill>
                  <a:schemeClr val="tx1"/>
                </a:solidFill>
              </a:rPr>
              <a:t> technology arrived  the use of </a:t>
            </a:r>
            <a:r>
              <a:rPr lang="en-US" sz="2400" dirty="0" smtClean="0">
                <a:solidFill>
                  <a:srgbClr val="FF0000"/>
                </a:solidFill>
              </a:rPr>
              <a:t>JME </a:t>
            </a:r>
            <a:r>
              <a:rPr lang="en-US" sz="2400" dirty="0" smtClean="0">
                <a:solidFill>
                  <a:schemeClr val="tx1"/>
                </a:solidFill>
              </a:rPr>
              <a:t>has reduced as </a:t>
            </a:r>
            <a:r>
              <a:rPr lang="en-US" sz="2400" dirty="0" smtClean="0">
                <a:solidFill>
                  <a:srgbClr val="FF0000"/>
                </a:solidFill>
              </a:rPr>
              <a:t>Android</a:t>
            </a:r>
            <a:r>
              <a:rPr lang="en-US" sz="2400" dirty="0" smtClean="0">
                <a:solidFill>
                  <a:schemeClr val="tx1"/>
                </a:solidFill>
              </a:rPr>
              <a:t> has superseded it.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Java Editions</a:t>
            </a:r>
            <a:endParaRPr lang="en-IN" sz="36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D:\my downloads\new downloads\Flavours-r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42844" y="1428736"/>
            <a:ext cx="8858312" cy="5429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JDK v/s JRE v/s JVM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Understanding difference between </a:t>
            </a:r>
            <a:r>
              <a:rPr lang="en-US" sz="2400" dirty="0" smtClean="0">
                <a:solidFill>
                  <a:srgbClr val="FF0000"/>
                </a:solidFill>
              </a:rPr>
              <a:t>JDK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JRE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JVM </a:t>
            </a:r>
            <a:r>
              <a:rPr lang="en-US" sz="2400" dirty="0" smtClean="0">
                <a:solidFill>
                  <a:schemeClr val="tx1"/>
                </a:solidFill>
              </a:rPr>
              <a:t>is </a:t>
            </a:r>
            <a:r>
              <a:rPr lang="en-US" sz="2400" u="sng" dirty="0" smtClean="0">
                <a:solidFill>
                  <a:srgbClr val="FF0000"/>
                </a:solidFill>
              </a:rPr>
              <a:t>very </a:t>
            </a:r>
            <a:r>
              <a:rPr lang="en-US" sz="2400" u="sng" dirty="0" err="1" smtClean="0">
                <a:solidFill>
                  <a:srgbClr val="FF0000"/>
                </a:solidFill>
              </a:rPr>
              <a:t>very</a:t>
            </a:r>
            <a:r>
              <a:rPr lang="en-US" sz="2400" u="sng" dirty="0" smtClean="0">
                <a:solidFill>
                  <a:srgbClr val="FF0000"/>
                </a:solidFill>
              </a:rPr>
              <a:t> important </a:t>
            </a:r>
            <a:r>
              <a:rPr lang="en-US" sz="2400" dirty="0" smtClean="0">
                <a:solidFill>
                  <a:schemeClr val="tx1"/>
                </a:solidFill>
              </a:rPr>
              <a:t>in java for interviews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JDK: </a:t>
            </a:r>
            <a:r>
              <a:rPr lang="en-US" sz="2400" dirty="0" smtClean="0">
                <a:solidFill>
                  <a:schemeClr val="tx1"/>
                </a:solidFill>
              </a:rPr>
              <a:t>Java Development kit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JRE: </a:t>
            </a:r>
            <a:r>
              <a:rPr lang="en-US" sz="2400" dirty="0" smtClean="0">
                <a:solidFill>
                  <a:schemeClr val="tx1"/>
                </a:solidFill>
              </a:rPr>
              <a:t>Java Runtime Environment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JVM: </a:t>
            </a:r>
            <a:r>
              <a:rPr lang="en-US" sz="2400" dirty="0" smtClean="0">
                <a:solidFill>
                  <a:schemeClr val="tx1"/>
                </a:solidFill>
              </a:rPr>
              <a:t>Java Virtual Machine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What Is JVM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JVM</a:t>
            </a:r>
            <a:r>
              <a:rPr lang="en-US" sz="2400" dirty="0" smtClean="0">
                <a:solidFill>
                  <a:schemeClr val="tx1"/>
                </a:solidFill>
              </a:rPr>
              <a:t> is an abstract machine that can execute precompiled java programs.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 simple terms it is the </a:t>
            </a:r>
            <a:r>
              <a:rPr lang="en-US" sz="2400" dirty="0" smtClean="0">
                <a:solidFill>
                  <a:srgbClr val="FF0000"/>
                </a:solidFill>
              </a:rPr>
              <a:t>code execution component of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It is designed for each platform(OS+CPU) supported by java and </a:t>
            </a:r>
            <a:r>
              <a:rPr lang="en-US" sz="2300" u="sng" dirty="0" smtClean="0">
                <a:solidFill>
                  <a:srgbClr val="FF0000"/>
                </a:solidFill>
              </a:rPr>
              <a:t>this means that every platform will have a different version of JVM </a:t>
            </a: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1758</TotalTime>
  <Words>2111</Words>
  <Application>Microsoft Office PowerPoint</Application>
  <PresentationFormat>On-screen Show (4:3)</PresentationFormat>
  <Paragraphs>374</Paragraphs>
  <Slides>46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Civic</vt:lpstr>
      <vt:lpstr>PowerPoint Presentation</vt:lpstr>
      <vt:lpstr>Today’s Agenda</vt:lpstr>
      <vt:lpstr>Editions/Flavours Of Java</vt:lpstr>
      <vt:lpstr>JSE(Java Standard Edition)</vt:lpstr>
      <vt:lpstr>JEE(Java Enterprise Edition)</vt:lpstr>
      <vt:lpstr>JME(Java Micro Edition)</vt:lpstr>
      <vt:lpstr>Java Editions</vt:lpstr>
      <vt:lpstr>JDK v/s JRE v/s JVM</vt:lpstr>
      <vt:lpstr>What Is JVM ?</vt:lpstr>
      <vt:lpstr>QUIZ</vt:lpstr>
      <vt:lpstr>What JVM Contains?</vt:lpstr>
      <vt:lpstr>Interpreter V/s JITC</vt:lpstr>
      <vt:lpstr>Is there a problem in this approach?</vt:lpstr>
      <vt:lpstr>Solution is JITC !</vt:lpstr>
      <vt:lpstr>QUIZ</vt:lpstr>
      <vt:lpstr>What Is JRE ?</vt:lpstr>
      <vt:lpstr>What Is JDK ?</vt:lpstr>
      <vt:lpstr>JDK,JRE and JVM</vt:lpstr>
      <vt:lpstr>PowerPoint Presentation</vt:lpstr>
      <vt:lpstr>QUIZ</vt:lpstr>
      <vt:lpstr>Downloading JDK</vt:lpstr>
      <vt:lpstr> Step 2 : Accept The License</vt:lpstr>
      <vt:lpstr> Step 3 : Choose your version</vt:lpstr>
      <vt:lpstr>PowerPoint Presentation</vt:lpstr>
      <vt:lpstr>Installing JDK</vt:lpstr>
      <vt:lpstr>Verifying Installation</vt:lpstr>
      <vt:lpstr>PowerPoint Presentation</vt:lpstr>
      <vt:lpstr>Developing Java Programs</vt:lpstr>
      <vt:lpstr>  Developing Java Programs  Using Notepad</vt:lpstr>
      <vt:lpstr>  Step 1-Writing the Source Code</vt:lpstr>
      <vt:lpstr>Step 1-Writing the Source Code</vt:lpstr>
      <vt:lpstr>Understanding The Program</vt:lpstr>
      <vt:lpstr>Understanding The Program</vt:lpstr>
      <vt:lpstr>Understanding The Program</vt:lpstr>
      <vt:lpstr>Why main( ) is public ?</vt:lpstr>
      <vt:lpstr>Why main( ) is static ?</vt:lpstr>
      <vt:lpstr>Why main( ) has return type void ?</vt:lpstr>
      <vt:lpstr>Can we change/remove the keywords used with main () ?</vt:lpstr>
      <vt:lpstr>What is String [ ] args ?</vt:lpstr>
      <vt:lpstr>Can we change/drop String [ ] args ?</vt:lpstr>
      <vt:lpstr>Understanding System.out.println( )</vt:lpstr>
      <vt:lpstr>QUIZ</vt:lpstr>
      <vt:lpstr>QUIZ</vt:lpstr>
      <vt:lpstr>QUIZ</vt:lpstr>
      <vt:lpstr>QUIZ</vt:lpstr>
      <vt:lpstr>End Of Lecture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hp</cp:lastModifiedBy>
  <cp:revision>197</cp:revision>
  <dcterms:created xsi:type="dcterms:W3CDTF">2015-12-21T13:46:48Z</dcterms:created>
  <dcterms:modified xsi:type="dcterms:W3CDTF">2020-05-19T06:32:02Z</dcterms:modified>
</cp:coreProperties>
</file>