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8" r:id="rId3"/>
    <p:sldId id="27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0FB1"/>
    <a:srgbClr val="286B85"/>
    <a:srgbClr val="136B8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0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EADA348-BBEF-43E2-B284-A01DEDC2A50F}" type="datetimeFigureOut">
              <a:rPr lang="en-US" smtClean="0"/>
              <a:pPr/>
              <a:t>5/11/2019</a:t>
            </a:fld>
            <a:endParaRPr lang="en-IN" dirty="0"/>
          </a:p>
        </p:txBody>
      </p:sp>
      <p:sp>
        <p:nvSpPr>
          <p:cNvPr id="17" name="Footer Placeholder 16"/>
          <p:cNvSpPr>
            <a:spLocks noGrp="1"/>
          </p:cNvSpPr>
          <p:nvPr>
            <p:ph type="ftr" sz="quarter" idx="11"/>
          </p:nvPr>
        </p:nvSpPr>
        <p:spPr/>
        <p:txBody>
          <a:bodyPr/>
          <a:lstStyle/>
          <a:p>
            <a:endParaRPr lang="en-IN"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122CD08-0525-488E-B5AE-7F0E3FD22131}" type="slidenum">
              <a:rPr lang="en-IN" smtClean="0"/>
              <a:pPr/>
              <a:t>‹#›</a:t>
            </a:fld>
            <a:endParaRPr lang="en-IN"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EADA348-BBEF-43E2-B284-A01DEDC2A50F}" type="datetimeFigureOut">
              <a:rPr lang="en-US" smtClean="0"/>
              <a:pPr/>
              <a:t>5/11/2019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122CD08-0525-488E-B5AE-7F0E3FD22131}"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1122CD08-0525-488E-B5AE-7F0E3FD22131}" type="slidenum">
              <a:rPr lang="en-IN" smtClean="0"/>
              <a:pPr/>
              <a:t>‹#›</a:t>
            </a:fld>
            <a:endParaRPr lang="en-IN"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EADA348-BBEF-43E2-B284-A01DEDC2A50F}" type="datetimeFigureOut">
              <a:rPr lang="en-US" smtClean="0"/>
              <a:pPr/>
              <a:t>5/11/2019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EADA348-BBEF-43E2-B284-A01DEDC2A50F}" type="datetimeFigureOut">
              <a:rPr lang="en-US" smtClean="0"/>
              <a:pPr/>
              <a:t>5/11/2019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4361688" y="1026372"/>
            <a:ext cx="457200" cy="441325"/>
          </a:xfrm>
        </p:spPr>
        <p:txBody>
          <a:bodyPr/>
          <a:lstStyle/>
          <a:p>
            <a:fld id="{1122CD08-0525-488E-B5AE-7F0E3FD22131}" type="slidenum">
              <a:rPr lang="en-IN" smtClean="0"/>
              <a:pPr/>
              <a:t>‹#›</a:t>
            </a:fld>
            <a:endParaRPr lang="en-IN"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dirty="0"/>
          </a:p>
        </p:txBody>
      </p:sp>
      <p:sp>
        <p:nvSpPr>
          <p:cNvPr id="4" name="Date Placeholder 3"/>
          <p:cNvSpPr>
            <a:spLocks noGrp="1"/>
          </p:cNvSpPr>
          <p:nvPr>
            <p:ph type="dt" sz="half" idx="10"/>
          </p:nvPr>
        </p:nvSpPr>
        <p:spPr/>
        <p:txBody>
          <a:bodyPr/>
          <a:lstStyle/>
          <a:p>
            <a:fld id="{6EADA348-BBEF-43E2-B284-A01DEDC2A50F}" type="datetimeFigureOut">
              <a:rPr lang="en-US" smtClean="0"/>
              <a:pPr/>
              <a:t>5/11/2019</a:t>
            </a:fld>
            <a:endParaRPr lang="en-IN"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122CD08-0525-488E-B5AE-7F0E3FD22131}" type="slidenum">
              <a:rPr lang="en-IN" smtClean="0"/>
              <a:pPr/>
              <a:t>‹#›</a:t>
            </a:fld>
            <a:endParaRPr lang="en-IN"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6EADA348-BBEF-43E2-B284-A01DEDC2A50F}" type="datetimeFigureOut">
              <a:rPr lang="en-US" smtClean="0"/>
              <a:pPr/>
              <a:t>5/11/2019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122CD08-0525-488E-B5AE-7F0E3FD22131}" type="slidenum">
              <a:rPr lang="en-IN" smtClean="0"/>
              <a:pPr/>
              <a:t>‹#›</a:t>
            </a:fld>
            <a:endParaRPr lang="en-IN"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EADA348-BBEF-43E2-B284-A01DEDC2A50F}" type="datetimeFigureOut">
              <a:rPr lang="en-US" smtClean="0"/>
              <a:pPr/>
              <a:t>5/11/2019</a:t>
            </a:fld>
            <a:endParaRPr lang="en-IN" dirty="0"/>
          </a:p>
        </p:txBody>
      </p:sp>
      <p:sp>
        <p:nvSpPr>
          <p:cNvPr id="8" name="Footer Placeholder 7"/>
          <p:cNvSpPr>
            <a:spLocks noGrp="1"/>
          </p:cNvSpPr>
          <p:nvPr>
            <p:ph type="ftr" sz="quarter" idx="11"/>
          </p:nvPr>
        </p:nvSpPr>
        <p:spPr>
          <a:xfrm>
            <a:off x="304800" y="6409944"/>
            <a:ext cx="3581400" cy="365760"/>
          </a:xfrm>
        </p:spPr>
        <p:txBody>
          <a:bodyPr/>
          <a:lstStyle/>
          <a:p>
            <a:endParaRPr lang="en-IN"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1122CD08-0525-488E-B5AE-7F0E3FD22131}" type="slidenum">
              <a:rPr lang="en-IN" smtClean="0"/>
              <a:pPr/>
              <a:t>‹#›</a:t>
            </a:fld>
            <a:endParaRPr lang="en-IN"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EADA348-BBEF-43E2-B284-A01DEDC2A50F}" type="datetimeFigureOut">
              <a:rPr lang="en-US" smtClean="0"/>
              <a:pPr/>
              <a:t>5/11/2019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a:xfrm>
            <a:off x="4343400" y="1036020"/>
            <a:ext cx="457200" cy="441325"/>
          </a:xfrm>
        </p:spPr>
        <p:txBody>
          <a:bodyPr/>
          <a:lstStyle/>
          <a:p>
            <a:fld id="{1122CD08-0525-488E-B5AE-7F0E3FD22131}"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6EADA348-BBEF-43E2-B284-A01DEDC2A50F}" type="datetimeFigureOut">
              <a:rPr lang="en-US" smtClean="0"/>
              <a:pPr/>
              <a:t>5/11/2019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1122CD08-0525-488E-B5AE-7F0E3FD22131}"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1122CD08-0525-488E-B5AE-7F0E3FD22131}" type="slidenum">
              <a:rPr lang="en-IN" smtClean="0"/>
              <a:pPr/>
              <a:t>‹#›</a:t>
            </a:fld>
            <a:endParaRPr lang="en-IN"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6EADA348-BBEF-43E2-B284-A01DEDC2A50F}" type="datetimeFigureOut">
              <a:rPr lang="en-US" smtClean="0"/>
              <a:pPr/>
              <a:t>5/11/2019</a:t>
            </a:fld>
            <a:endParaRPr lang="en-IN" dirty="0"/>
          </a:p>
        </p:txBody>
      </p:sp>
      <p:sp>
        <p:nvSpPr>
          <p:cNvPr id="6" name="Footer Placeholder 5"/>
          <p:cNvSpPr>
            <a:spLocks noGrp="1"/>
          </p:cNvSpPr>
          <p:nvPr>
            <p:ph type="ftr" sz="quarter" idx="11"/>
          </p:nvPr>
        </p:nvSpPr>
        <p:spPr>
          <a:xfrm>
            <a:off x="301752" y="6410848"/>
            <a:ext cx="3383280" cy="365760"/>
          </a:xfrm>
        </p:spPr>
        <p:txBody>
          <a:bodyPr/>
          <a:lstStyle/>
          <a:p>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1122CD08-0525-488E-B5AE-7F0E3FD22131}" type="slidenum">
              <a:rPr lang="en-IN" smtClean="0"/>
              <a:pPr/>
              <a:t>‹#›</a:t>
            </a:fld>
            <a:endParaRPr lang="en-IN"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6EADA348-BBEF-43E2-B284-A01DEDC2A50F}" type="datetimeFigureOut">
              <a:rPr lang="en-US" smtClean="0"/>
              <a:pPr/>
              <a:t>5/11/2019</a:t>
            </a:fld>
            <a:endParaRPr lang="en-IN" dirty="0"/>
          </a:p>
        </p:txBody>
      </p:sp>
      <p:sp>
        <p:nvSpPr>
          <p:cNvPr id="6" name="Footer Placeholder 5"/>
          <p:cNvSpPr>
            <a:spLocks noGrp="1"/>
          </p:cNvSpPr>
          <p:nvPr>
            <p:ph type="ftr" sz="quarter" idx="11"/>
          </p:nvPr>
        </p:nvSpPr>
        <p:spPr>
          <a:xfrm>
            <a:off x="301752" y="6410848"/>
            <a:ext cx="3584448" cy="365760"/>
          </a:xfrm>
        </p:spPr>
        <p:txBody>
          <a:bodyPr/>
          <a:lstStyle/>
          <a:p>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6EADA348-BBEF-43E2-B284-A01DEDC2A50F}" type="datetimeFigureOut">
              <a:rPr lang="en-US" smtClean="0"/>
              <a:pPr/>
              <a:t>5/11/2019</a:t>
            </a:fld>
            <a:endParaRPr lang="en-IN"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1122CD08-0525-488E-B5AE-7F0E3FD22131}" type="slidenum">
              <a:rPr lang="en-IN" smtClean="0"/>
              <a:pPr/>
              <a:t>‹#›</a:t>
            </a:fld>
            <a:endParaRPr lang="en-IN"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mailto:scalive4u@gmail.com" TargetMode="External"/><Relationship Id="rId5" Type="http://schemas.openxmlformats.org/officeDocument/2006/relationships/hyperlink" Target="mailto:@:" TargetMode="Externa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2844" y="214290"/>
            <a:ext cx="8858312" cy="6429420"/>
          </a:xfrm>
        </p:spPr>
        <p:txBody>
          <a:bodyPr>
            <a:normAutofit/>
          </a:bodyPr>
          <a:lstStyle/>
          <a:p>
            <a:pPr marL="514350" indent="-514350" algn="l"/>
            <a:endParaRPr lang="en-US" sz="2700" dirty="0" smtClean="0">
              <a:solidFill>
                <a:srgbClr val="FF0000"/>
              </a:solidFill>
            </a:endParaRPr>
          </a:p>
          <a:p>
            <a:pPr marL="514350" indent="-514350" algn="l"/>
            <a:endParaRPr lang="en-US" sz="2700" dirty="0" smtClean="0">
              <a:solidFill>
                <a:srgbClr val="FF0000"/>
              </a:solidFill>
            </a:endParaRPr>
          </a:p>
          <a:p>
            <a:pPr marL="514350" indent="-514350" algn="l"/>
            <a:endParaRPr lang="en-US" sz="2700" dirty="0" smtClean="0">
              <a:solidFill>
                <a:srgbClr val="FF0000"/>
              </a:solidFill>
            </a:endParaRPr>
          </a:p>
          <a:p>
            <a:pPr marL="514350" indent="-514350" algn="l"/>
            <a:endParaRPr lang="en-US" sz="2700" dirty="0" smtClean="0">
              <a:solidFill>
                <a:srgbClr val="FF0000"/>
              </a:solidFill>
            </a:endParaRPr>
          </a:p>
          <a:p>
            <a:pPr marL="3115856" marR="3144648">
              <a:lnSpc>
                <a:spcPct val="94685"/>
              </a:lnSpc>
              <a:spcBef>
                <a:spcPts val="4000"/>
              </a:spcBef>
            </a:pPr>
            <a:endParaRPr lang="en-US" sz="2700" spc="244" dirty="0" smtClean="0">
              <a:solidFill>
                <a:srgbClr val="FF0000"/>
              </a:solidFill>
              <a:cs typeface="Georgia"/>
            </a:endParaRPr>
          </a:p>
          <a:p>
            <a:pPr marL="514350" indent="-514350"/>
            <a:r>
              <a:rPr lang="en-US" sz="4000" dirty="0" smtClean="0">
                <a:solidFill>
                  <a:schemeClr val="bg2">
                    <a:lumMod val="50000"/>
                  </a:schemeClr>
                </a:solidFill>
              </a:rPr>
              <a:t>JAVA SE</a:t>
            </a:r>
          </a:p>
          <a:p>
            <a:pPr marL="514350" indent="-514350"/>
            <a:r>
              <a:rPr lang="en-US" sz="2800" dirty="0" smtClean="0">
                <a:solidFill>
                  <a:schemeClr val="bg2">
                    <a:lumMod val="50000"/>
                  </a:schemeClr>
                </a:solidFill>
              </a:rPr>
              <a:t>(core java)</a:t>
            </a:r>
          </a:p>
          <a:p>
            <a:pPr marL="514350" indent="-514350"/>
            <a:r>
              <a:rPr lang="en-US" sz="2800" dirty="0" smtClean="0">
                <a:solidFill>
                  <a:srgbClr val="FF0000"/>
                </a:solidFill>
              </a:rPr>
              <a:t>Lecture-33</a:t>
            </a:r>
          </a:p>
        </p:txBody>
      </p:sp>
      <p:sp>
        <p:nvSpPr>
          <p:cNvPr id="4" name="object 18"/>
          <p:cNvSpPr/>
          <p:nvPr/>
        </p:nvSpPr>
        <p:spPr>
          <a:xfrm>
            <a:off x="428596" y="357166"/>
            <a:ext cx="1643074" cy="1643074"/>
          </a:xfrm>
          <a:prstGeom prst="rect">
            <a:avLst/>
          </a:prstGeom>
          <a:blipFill>
            <a:blip r:embed="rId2" cstate="print"/>
            <a:stretch>
              <a:fillRect/>
            </a:stretch>
          </a:blipFill>
        </p:spPr>
        <p:txBody>
          <a:bodyPr wrap="square" lIns="0" tIns="0" rIns="0" bIns="0" rtlCol="0">
            <a:noAutofit/>
          </a:bodyPr>
          <a:lstStyle/>
          <a:p>
            <a:endParaRPr/>
          </a:p>
        </p:txBody>
      </p:sp>
      <p:sp>
        <p:nvSpPr>
          <p:cNvPr id="5" name="object 17"/>
          <p:cNvSpPr/>
          <p:nvPr/>
        </p:nvSpPr>
        <p:spPr>
          <a:xfrm>
            <a:off x="7000892" y="285728"/>
            <a:ext cx="1871472" cy="1872996"/>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42844" y="1000108"/>
            <a:ext cx="8858312" cy="5715040"/>
          </a:xfrm>
        </p:spPr>
        <p:txBody>
          <a:bodyPr/>
          <a:lstStyle/>
          <a:p>
            <a:pPr>
              <a:buNone/>
            </a:pPr>
            <a:endParaRPr lang="en-US" dirty="0" smtClean="0"/>
          </a:p>
          <a:p>
            <a:pPr>
              <a:buNone/>
            </a:pPr>
            <a:r>
              <a:rPr lang="en-US" dirty="0" smtClean="0"/>
              <a:t>3. </a:t>
            </a:r>
            <a:r>
              <a:rPr lang="en-IN" sz="2400" dirty="0" smtClean="0"/>
              <a:t>In the New Project wizard, expand the Java category and select Java Application as shown in the figure below. Then click Next.</a:t>
            </a:r>
          </a:p>
          <a:p>
            <a:pPr>
              <a:buNone/>
            </a:pPr>
            <a:endParaRPr lang="en-IN" sz="2400" dirty="0"/>
          </a:p>
        </p:txBody>
      </p:sp>
      <p:pic>
        <p:nvPicPr>
          <p:cNvPr id="4" name="Picture 3" descr="proj-wizard.png"/>
          <p:cNvPicPr>
            <a:picLocks noChangeAspect="1"/>
          </p:cNvPicPr>
          <p:nvPr/>
        </p:nvPicPr>
        <p:blipFill>
          <a:blip r:embed="rId2"/>
          <a:stretch>
            <a:fillRect/>
          </a:stretch>
        </p:blipFill>
        <p:spPr>
          <a:xfrm>
            <a:off x="2285984" y="2428868"/>
            <a:ext cx="5404715" cy="3714776"/>
          </a:xfrm>
          <a:prstGeom prst="rect">
            <a:avLst/>
          </a:prstGeom>
        </p:spPr>
      </p:pic>
      <p:sp>
        <p:nvSpPr>
          <p:cNvPr id="5" name="Rectangle 4"/>
          <p:cNvSpPr/>
          <p:nvPr/>
        </p:nvSpPr>
        <p:spPr>
          <a:xfrm>
            <a:off x="214282" y="357166"/>
            <a:ext cx="8643998" cy="600164"/>
          </a:xfrm>
          <a:prstGeom prst="rect">
            <a:avLst/>
          </a:prstGeom>
        </p:spPr>
        <p:txBody>
          <a:bodyPr wrap="square">
            <a:spAutoFit/>
          </a:bodyPr>
          <a:lstStyle/>
          <a:p>
            <a:pPr algn="ctr"/>
            <a:r>
              <a:rPr lang="en-US" sz="3300" b="1" dirty="0" smtClean="0">
                <a:solidFill>
                  <a:schemeClr val="accent3">
                    <a:lumMod val="75000"/>
                  </a:schemeClr>
                </a:solidFill>
              </a:rPr>
              <a:t>Create a JFrame</a:t>
            </a:r>
            <a:endParaRPr lang="en-IN" sz="3300" b="1" dirty="0">
              <a:solidFill>
                <a:schemeClr val="accent3">
                  <a:lumMod val="75000"/>
                </a:schemeClr>
              </a:solidFill>
            </a:endParaRP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object 26"/>
          <p:cNvSpPr/>
          <p:nvPr/>
        </p:nvSpPr>
        <p:spPr>
          <a:xfrm>
            <a:off x="7668768" y="44196"/>
            <a:ext cx="1386840" cy="1257300"/>
          </a:xfrm>
          <a:prstGeom prst="rect">
            <a:avLst/>
          </a:prstGeom>
          <a:blipFill>
            <a:blip r:embed="rId4" cstate="print"/>
            <a:stretch>
              <a:fillRect/>
            </a:stretch>
          </a:blipFill>
        </p:spPr>
        <p:txBody>
          <a:bodyPr wrap="square" lIns="0" tIns="0" rIns="0" bIns="0" rtlCol="0">
            <a:noAutofit/>
          </a:bodyPr>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42844" y="928670"/>
            <a:ext cx="8858312" cy="5786478"/>
          </a:xfrm>
        </p:spPr>
        <p:txBody>
          <a:bodyPr/>
          <a:lstStyle/>
          <a:p>
            <a:pPr>
              <a:buNone/>
            </a:pPr>
            <a:endParaRPr lang="en-US" sz="2000" dirty="0" smtClean="0"/>
          </a:p>
          <a:p>
            <a:pPr>
              <a:buNone/>
            </a:pPr>
            <a:endParaRPr lang="en-US" sz="2000" dirty="0" smtClean="0"/>
          </a:p>
          <a:p>
            <a:pPr>
              <a:buNone/>
            </a:pPr>
            <a:r>
              <a:rPr lang="en-US" sz="2000" dirty="0" smtClean="0"/>
              <a:t>4. </a:t>
            </a:r>
            <a:r>
              <a:rPr lang="en-IN" sz="2000" dirty="0" smtClean="0"/>
              <a:t>In the Name and Location page of the wizard, do the following (as shown in the figure below):</a:t>
            </a:r>
          </a:p>
          <a:p>
            <a:r>
              <a:rPr lang="en-IN" sz="2000" dirty="0" smtClean="0"/>
              <a:t> In the Project Name field, type MyNewSwingApps.</a:t>
            </a:r>
          </a:p>
          <a:p>
            <a:r>
              <a:rPr lang="en-US" sz="2000" dirty="0" smtClean="0"/>
              <a:t>Save it in D drive by creating a folder name as java project,Project Location: D:\java project</a:t>
            </a:r>
            <a:endParaRPr lang="en-IN" sz="2000" dirty="0" smtClean="0"/>
          </a:p>
          <a:p>
            <a:r>
              <a:rPr lang="en-IN" sz="2000" dirty="0" smtClean="0"/>
              <a:t> Uncheck the Main Class field.</a:t>
            </a:r>
          </a:p>
          <a:p>
            <a:r>
              <a:rPr lang="en-US" sz="2000" dirty="0" smtClean="0"/>
              <a:t>And then click on finish.</a:t>
            </a:r>
            <a:endParaRPr lang="en-IN" sz="2000" dirty="0" smtClean="0"/>
          </a:p>
          <a:p>
            <a:pPr>
              <a:buNone/>
            </a:pPr>
            <a:endParaRPr lang="en-IN" sz="2000" dirty="0" smtClean="0"/>
          </a:p>
          <a:p>
            <a:pPr>
              <a:buNone/>
            </a:pPr>
            <a:r>
              <a:rPr lang="en-IN" dirty="0" smtClean="0"/>
              <a:t/>
            </a:r>
            <a:br>
              <a:rPr lang="en-IN" dirty="0" smtClean="0"/>
            </a:br>
            <a:endParaRPr lang="en-IN" dirty="0"/>
          </a:p>
        </p:txBody>
      </p:sp>
      <p:pic>
        <p:nvPicPr>
          <p:cNvPr id="6" name="Picture 5" descr="Capture2.PNG"/>
          <p:cNvPicPr>
            <a:picLocks noChangeAspect="1"/>
          </p:cNvPicPr>
          <p:nvPr/>
        </p:nvPicPr>
        <p:blipFill>
          <a:blip r:embed="rId2"/>
          <a:stretch>
            <a:fillRect/>
          </a:stretch>
        </p:blipFill>
        <p:spPr>
          <a:xfrm>
            <a:off x="4000496" y="3214686"/>
            <a:ext cx="4782521" cy="3357562"/>
          </a:xfrm>
          <a:prstGeom prst="rect">
            <a:avLst/>
          </a:prstGeom>
        </p:spPr>
      </p:pic>
      <p:sp>
        <p:nvSpPr>
          <p:cNvPr id="4" name="Rectangle 3"/>
          <p:cNvSpPr/>
          <p:nvPr/>
        </p:nvSpPr>
        <p:spPr>
          <a:xfrm>
            <a:off x="428596" y="285728"/>
            <a:ext cx="8286808" cy="600164"/>
          </a:xfrm>
          <a:prstGeom prst="rect">
            <a:avLst/>
          </a:prstGeom>
        </p:spPr>
        <p:txBody>
          <a:bodyPr wrap="square">
            <a:spAutoFit/>
          </a:bodyPr>
          <a:lstStyle/>
          <a:p>
            <a:pPr algn="ctr"/>
            <a:r>
              <a:rPr lang="en-US" sz="3300" b="1" dirty="0" smtClean="0">
                <a:solidFill>
                  <a:schemeClr val="accent3">
                    <a:lumMod val="75000"/>
                  </a:schemeClr>
                </a:solidFill>
              </a:rPr>
              <a:t>Create a JFrame</a:t>
            </a:r>
            <a:endParaRPr lang="en-IN" sz="3300" b="1" dirty="0">
              <a:solidFill>
                <a:schemeClr val="accent3">
                  <a:lumMod val="75000"/>
                </a:schemeClr>
              </a:solidFill>
            </a:endParaRP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object 26"/>
          <p:cNvSpPr/>
          <p:nvPr/>
        </p:nvSpPr>
        <p:spPr>
          <a:xfrm>
            <a:off x="7668768" y="44196"/>
            <a:ext cx="1386840" cy="1257300"/>
          </a:xfrm>
          <a:prstGeom prst="rect">
            <a:avLst/>
          </a:prstGeom>
          <a:blipFill>
            <a:blip r:embed="rId4" cstate="print"/>
            <a:stretch>
              <a:fillRect/>
            </a:stretch>
          </a:blipFill>
        </p:spPr>
        <p:txBody>
          <a:bodyPr wrap="square" lIns="0" tIns="0" rIns="0" bIns="0" rtlCol="0">
            <a:noAutofit/>
          </a:bodyPr>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42844" y="857232"/>
            <a:ext cx="8858312" cy="5857916"/>
          </a:xfrm>
        </p:spPr>
        <p:txBody>
          <a:bodyPr>
            <a:normAutofit/>
          </a:bodyPr>
          <a:lstStyle/>
          <a:p>
            <a:pPr>
              <a:buNone/>
            </a:pPr>
            <a:endParaRPr lang="en-US" sz="2400" dirty="0" smtClean="0"/>
          </a:p>
          <a:p>
            <a:pPr>
              <a:buNone/>
            </a:pPr>
            <a:endParaRPr lang="en-US" sz="2400" dirty="0" smtClean="0"/>
          </a:p>
          <a:p>
            <a:pPr>
              <a:buNone/>
            </a:pPr>
            <a:r>
              <a:rPr lang="en-US" sz="2400" dirty="0" smtClean="0"/>
              <a:t>5. Now create a package by right clicking on source package,type Package name: amritaguiapps,then click on finish.</a:t>
            </a:r>
          </a:p>
          <a:p>
            <a:pPr>
              <a:buNone/>
            </a:pPr>
            <a:endParaRPr lang="en-IN" sz="2000" dirty="0"/>
          </a:p>
        </p:txBody>
      </p:sp>
      <p:pic>
        <p:nvPicPr>
          <p:cNvPr id="6" name="Picture 5" descr="Capture3.PNG"/>
          <p:cNvPicPr>
            <a:picLocks noChangeAspect="1"/>
          </p:cNvPicPr>
          <p:nvPr/>
        </p:nvPicPr>
        <p:blipFill>
          <a:blip r:embed="rId2"/>
          <a:stretch>
            <a:fillRect/>
          </a:stretch>
        </p:blipFill>
        <p:spPr>
          <a:xfrm>
            <a:off x="857224" y="2714620"/>
            <a:ext cx="7643866" cy="3857652"/>
          </a:xfrm>
          <a:prstGeom prst="rect">
            <a:avLst/>
          </a:prstGeom>
        </p:spPr>
      </p:pic>
      <p:sp>
        <p:nvSpPr>
          <p:cNvPr id="4" name="Rectangle 3"/>
          <p:cNvSpPr/>
          <p:nvPr/>
        </p:nvSpPr>
        <p:spPr>
          <a:xfrm>
            <a:off x="1285852" y="428604"/>
            <a:ext cx="7000924" cy="600164"/>
          </a:xfrm>
          <a:prstGeom prst="rect">
            <a:avLst/>
          </a:prstGeom>
        </p:spPr>
        <p:txBody>
          <a:bodyPr wrap="square">
            <a:spAutoFit/>
          </a:bodyPr>
          <a:lstStyle/>
          <a:p>
            <a:pPr algn="ctr"/>
            <a:r>
              <a:rPr lang="en-US" sz="3300" b="1" dirty="0" smtClean="0">
                <a:solidFill>
                  <a:schemeClr val="accent3">
                    <a:lumMod val="75000"/>
                  </a:schemeClr>
                </a:solidFill>
              </a:rPr>
              <a:t>Create a JFrame</a:t>
            </a:r>
            <a:endParaRPr lang="en-IN" sz="3300" b="1" dirty="0">
              <a:solidFill>
                <a:schemeClr val="accent3">
                  <a:lumMod val="75000"/>
                </a:schemeClr>
              </a:solidFill>
            </a:endParaRP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object 26"/>
          <p:cNvSpPr/>
          <p:nvPr/>
        </p:nvSpPr>
        <p:spPr>
          <a:xfrm>
            <a:off x="7668768" y="44196"/>
            <a:ext cx="1386840" cy="1257300"/>
          </a:xfrm>
          <a:prstGeom prst="rect">
            <a:avLst/>
          </a:prstGeom>
          <a:blipFill>
            <a:blip r:embed="rId4" cstate="print"/>
            <a:stretch>
              <a:fillRect/>
            </a:stretch>
          </a:blipFill>
        </p:spPr>
        <p:txBody>
          <a:bodyPr wrap="square" lIns="0" tIns="0" rIns="0" bIns="0" rtlCol="0">
            <a:noAutofit/>
          </a:bodyPr>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42852"/>
            <a:ext cx="8858312" cy="785818"/>
          </a:xfrm>
        </p:spPr>
        <p:txBody>
          <a:bodyPr>
            <a:noAutofit/>
          </a:bodyPr>
          <a:lstStyle/>
          <a:p>
            <a:r>
              <a:rPr lang="en-US" b="1" dirty="0" smtClean="0">
                <a:solidFill>
                  <a:schemeClr val="accent3">
                    <a:lumMod val="75000"/>
                  </a:schemeClr>
                </a:solidFill>
              </a:rPr>
              <a:t>Create a JFrame</a:t>
            </a:r>
            <a:endParaRPr lang="en-IN" b="1" dirty="0">
              <a:solidFill>
                <a:schemeClr val="accent3">
                  <a:lumMod val="75000"/>
                </a:schemeClr>
              </a:solidFill>
            </a:endParaRPr>
          </a:p>
        </p:txBody>
      </p:sp>
      <p:sp>
        <p:nvSpPr>
          <p:cNvPr id="3" name="Content Placeholder 2"/>
          <p:cNvSpPr>
            <a:spLocks noGrp="1"/>
          </p:cNvSpPr>
          <p:nvPr>
            <p:ph sz="quarter" idx="1"/>
          </p:nvPr>
        </p:nvSpPr>
        <p:spPr>
          <a:xfrm>
            <a:off x="142844" y="857232"/>
            <a:ext cx="8858312" cy="5857916"/>
          </a:xfrm>
        </p:spPr>
        <p:txBody>
          <a:bodyPr/>
          <a:lstStyle/>
          <a:p>
            <a:pPr>
              <a:buNone/>
            </a:pPr>
            <a:endParaRPr lang="en-US" dirty="0" smtClean="0"/>
          </a:p>
          <a:p>
            <a:pPr>
              <a:buNone/>
            </a:pPr>
            <a:r>
              <a:rPr lang="en-US" dirty="0" smtClean="0"/>
              <a:t>6. Now to create a JFrame right click on source package:amritaguiapps </a:t>
            </a:r>
            <a:r>
              <a:rPr lang="en-US" dirty="0" smtClean="0">
                <a:sym typeface="Wingdings" pitchFamily="2" charset="2"/>
              </a:rPr>
              <a:t>NewJFrame Form.</a:t>
            </a:r>
          </a:p>
          <a:p>
            <a:pPr>
              <a:buNone/>
            </a:pPr>
            <a:endParaRPr lang="en-IN" dirty="0"/>
          </a:p>
        </p:txBody>
      </p:sp>
      <p:pic>
        <p:nvPicPr>
          <p:cNvPr id="5" name="Picture 4" descr="Capture8.PNG"/>
          <p:cNvPicPr>
            <a:picLocks noChangeAspect="1"/>
          </p:cNvPicPr>
          <p:nvPr/>
        </p:nvPicPr>
        <p:blipFill>
          <a:blip r:embed="rId2"/>
          <a:stretch>
            <a:fillRect/>
          </a:stretch>
        </p:blipFill>
        <p:spPr>
          <a:xfrm>
            <a:off x="1428728" y="2786058"/>
            <a:ext cx="5929354" cy="3786214"/>
          </a:xfrm>
          <a:prstGeom prst="rect">
            <a:avLst/>
          </a:prstGeom>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object 26"/>
          <p:cNvSpPr/>
          <p:nvPr/>
        </p:nvSpPr>
        <p:spPr>
          <a:xfrm>
            <a:off x="7668768" y="44196"/>
            <a:ext cx="1386840" cy="1257300"/>
          </a:xfrm>
          <a:prstGeom prst="rect">
            <a:avLst/>
          </a:prstGeom>
          <a:blipFill>
            <a:blip r:embed="rId4" cstate="print"/>
            <a:stretch>
              <a:fillRect/>
            </a:stretch>
          </a:blipFill>
        </p:spPr>
        <p:txBody>
          <a:bodyPr wrap="square" lIns="0" tIns="0" rIns="0" bIns="0" rtlCol="0">
            <a:noAutofit/>
          </a:bodyPr>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42852"/>
            <a:ext cx="8786874" cy="785818"/>
          </a:xfrm>
        </p:spPr>
        <p:txBody>
          <a:bodyPr>
            <a:normAutofit/>
          </a:bodyPr>
          <a:lstStyle/>
          <a:p>
            <a:r>
              <a:rPr lang="en-US" b="1" dirty="0" smtClean="0">
                <a:solidFill>
                  <a:schemeClr val="accent3">
                    <a:lumMod val="75000"/>
                  </a:schemeClr>
                </a:solidFill>
              </a:rPr>
              <a:t>Create a JFrame</a:t>
            </a:r>
            <a:endParaRPr lang="en-IN" b="1" dirty="0">
              <a:solidFill>
                <a:schemeClr val="accent3">
                  <a:lumMod val="75000"/>
                </a:schemeClr>
              </a:solidFill>
            </a:endParaRPr>
          </a:p>
        </p:txBody>
      </p:sp>
      <p:sp>
        <p:nvSpPr>
          <p:cNvPr id="5" name="Content Placeholder 4"/>
          <p:cNvSpPr>
            <a:spLocks noGrp="1"/>
          </p:cNvSpPr>
          <p:nvPr>
            <p:ph sz="quarter" idx="1"/>
          </p:nvPr>
        </p:nvSpPr>
        <p:spPr>
          <a:xfrm>
            <a:off x="214282" y="1000108"/>
            <a:ext cx="8715436" cy="5715040"/>
          </a:xfrm>
        </p:spPr>
        <p:txBody>
          <a:bodyPr/>
          <a:lstStyle/>
          <a:p>
            <a:endParaRPr lang="en-US" dirty="0" smtClean="0">
              <a:sym typeface="Wingdings" pitchFamily="2" charset="2"/>
            </a:endParaRPr>
          </a:p>
          <a:p>
            <a:r>
              <a:rPr lang="en-US" dirty="0" smtClean="0">
                <a:sym typeface="Wingdings" pitchFamily="2" charset="2"/>
              </a:rPr>
              <a:t>Class Name: MyJFrame then click Finish.</a:t>
            </a:r>
          </a:p>
          <a:p>
            <a:pPr>
              <a:buNone/>
            </a:pPr>
            <a:endParaRPr lang="en-IN" dirty="0"/>
          </a:p>
        </p:txBody>
      </p:sp>
      <p:pic>
        <p:nvPicPr>
          <p:cNvPr id="6" name="Picture 5" descr="Capture4.PNG"/>
          <p:cNvPicPr>
            <a:picLocks noChangeAspect="1"/>
          </p:cNvPicPr>
          <p:nvPr/>
        </p:nvPicPr>
        <p:blipFill>
          <a:blip r:embed="rId2"/>
          <a:stretch>
            <a:fillRect/>
          </a:stretch>
        </p:blipFill>
        <p:spPr>
          <a:xfrm>
            <a:off x="571472" y="2214554"/>
            <a:ext cx="7929618" cy="4143404"/>
          </a:xfrm>
          <a:prstGeom prst="rect">
            <a:avLst/>
          </a:prstGeom>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object 26"/>
          <p:cNvSpPr/>
          <p:nvPr/>
        </p:nvSpPr>
        <p:spPr>
          <a:xfrm>
            <a:off x="7668768" y="44196"/>
            <a:ext cx="1386840" cy="1257300"/>
          </a:xfrm>
          <a:prstGeom prst="rect">
            <a:avLst/>
          </a:prstGeom>
          <a:blipFill>
            <a:blip r:embed="rId4" cstate="print"/>
            <a:stretch>
              <a:fillRect/>
            </a:stretch>
          </a:blipFill>
        </p:spPr>
        <p:txBody>
          <a:bodyPr wrap="square" lIns="0" tIns="0" rIns="0" bIns="0" rtlCol="0">
            <a:noAutofit/>
          </a:bodyPr>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42852"/>
            <a:ext cx="8786874" cy="785818"/>
          </a:xfrm>
        </p:spPr>
        <p:txBody>
          <a:bodyPr>
            <a:normAutofit/>
          </a:bodyPr>
          <a:lstStyle/>
          <a:p>
            <a:r>
              <a:rPr lang="en-US" b="1" dirty="0" smtClean="0">
                <a:solidFill>
                  <a:schemeClr val="accent3">
                    <a:lumMod val="75000"/>
                  </a:schemeClr>
                </a:solidFill>
              </a:rPr>
              <a:t>Create a JFrame</a:t>
            </a:r>
            <a:endParaRPr lang="en-IN" b="1" dirty="0">
              <a:solidFill>
                <a:schemeClr val="accent3">
                  <a:lumMod val="75000"/>
                </a:schemeClr>
              </a:solidFill>
            </a:endParaRPr>
          </a:p>
        </p:txBody>
      </p:sp>
      <p:sp>
        <p:nvSpPr>
          <p:cNvPr id="3" name="Content Placeholder 2"/>
          <p:cNvSpPr>
            <a:spLocks noGrp="1"/>
          </p:cNvSpPr>
          <p:nvPr>
            <p:ph sz="quarter" idx="1"/>
          </p:nvPr>
        </p:nvSpPr>
        <p:spPr>
          <a:xfrm>
            <a:off x="142844" y="1071546"/>
            <a:ext cx="8858312" cy="5643602"/>
          </a:xfrm>
        </p:spPr>
        <p:txBody>
          <a:bodyPr/>
          <a:lstStyle/>
          <a:p>
            <a:pPr>
              <a:buNone/>
            </a:pPr>
            <a:endParaRPr lang="en-US" dirty="0" smtClean="0"/>
          </a:p>
          <a:p>
            <a:pPr>
              <a:buNone/>
            </a:pPr>
            <a:r>
              <a:rPr lang="en-US" dirty="0" smtClean="0"/>
              <a:t>It will look like this:</a:t>
            </a:r>
          </a:p>
          <a:p>
            <a:pPr>
              <a:buNone/>
            </a:pPr>
            <a:endParaRPr lang="en-IN" dirty="0"/>
          </a:p>
        </p:txBody>
      </p:sp>
      <p:pic>
        <p:nvPicPr>
          <p:cNvPr id="4" name="Picture 3" descr="Capture5.PNG"/>
          <p:cNvPicPr>
            <a:picLocks noChangeAspect="1"/>
          </p:cNvPicPr>
          <p:nvPr/>
        </p:nvPicPr>
        <p:blipFill>
          <a:blip r:embed="rId2"/>
          <a:stretch>
            <a:fillRect/>
          </a:stretch>
        </p:blipFill>
        <p:spPr>
          <a:xfrm>
            <a:off x="428596" y="2143116"/>
            <a:ext cx="8358246" cy="4286280"/>
          </a:xfrm>
          <a:prstGeom prst="rect">
            <a:avLst/>
          </a:prstGeom>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object 26"/>
          <p:cNvSpPr/>
          <p:nvPr/>
        </p:nvSpPr>
        <p:spPr>
          <a:xfrm>
            <a:off x="7668768" y="44196"/>
            <a:ext cx="1386840" cy="1257300"/>
          </a:xfrm>
          <a:prstGeom prst="rect">
            <a:avLst/>
          </a:prstGeom>
          <a:blipFill>
            <a:blip r:embed="rId4" cstate="print"/>
            <a:stretch>
              <a:fillRect/>
            </a:stretch>
          </a:blipFill>
        </p:spPr>
        <p:txBody>
          <a:bodyPr wrap="square" lIns="0" tIns="0" rIns="0" bIns="0" rtlCol="0">
            <a:noAutofit/>
          </a:bodyPr>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42852"/>
            <a:ext cx="8858312" cy="1000132"/>
          </a:xfrm>
        </p:spPr>
        <p:txBody>
          <a:bodyPr>
            <a:normAutofit fontScale="90000"/>
          </a:bodyPr>
          <a:lstStyle/>
          <a:p>
            <a:r>
              <a:rPr lang="en-IN" sz="3100" dirty="0" smtClean="0"/>
              <a:t/>
            </a:r>
            <a:br>
              <a:rPr lang="en-IN" sz="3100" dirty="0" smtClean="0"/>
            </a:br>
            <a:r>
              <a:rPr lang="en-IN" sz="3100" dirty="0" smtClean="0"/>
              <a:t/>
            </a:r>
            <a:br>
              <a:rPr lang="en-IN" sz="3100" dirty="0" smtClean="0"/>
            </a:br>
            <a:r>
              <a:rPr lang="en-IN" sz="3100" dirty="0" smtClean="0"/>
              <a:t/>
            </a:r>
            <a:br>
              <a:rPr lang="en-IN" sz="3100" dirty="0" smtClean="0"/>
            </a:br>
            <a:r>
              <a:rPr lang="en-IN" sz="3100" dirty="0" smtClean="0"/>
              <a:t/>
            </a:r>
            <a:br>
              <a:rPr lang="en-IN" sz="3100" dirty="0" smtClean="0"/>
            </a:br>
            <a:r>
              <a:rPr lang="en-IN" sz="3100" dirty="0" smtClean="0"/>
              <a:t/>
            </a:r>
            <a:br>
              <a:rPr lang="en-IN" sz="3100" dirty="0" smtClean="0"/>
            </a:br>
            <a:r>
              <a:rPr lang="en-IN" sz="3100" dirty="0" smtClean="0"/>
              <a:t/>
            </a:r>
            <a:br>
              <a:rPr lang="en-IN" sz="3100" dirty="0" smtClean="0"/>
            </a:br>
            <a:r>
              <a:rPr lang="en-IN" sz="3100" dirty="0" smtClean="0"/>
              <a:t/>
            </a:r>
            <a:br>
              <a:rPr lang="en-IN" sz="3100" dirty="0" smtClean="0"/>
            </a:br>
            <a:r>
              <a:rPr lang="en-IN" dirty="0" smtClean="0"/>
              <a:t/>
            </a:r>
            <a:br>
              <a:rPr lang="en-IN" dirty="0" smtClean="0"/>
            </a:br>
            <a:r>
              <a:rPr lang="en-IN" sz="3600" dirty="0" smtClean="0">
                <a:solidFill>
                  <a:srgbClr val="286B85"/>
                </a:solidFill>
              </a:rPr>
              <a:t> </a:t>
            </a:r>
            <a:r>
              <a:rPr lang="en-IN" sz="3700" b="1" dirty="0" smtClean="0">
                <a:solidFill>
                  <a:schemeClr val="accent3">
                    <a:lumMod val="75000"/>
                  </a:schemeClr>
                </a:solidFill>
              </a:rPr>
              <a:t>How to Add a Panel</a:t>
            </a:r>
            <a:br>
              <a:rPr lang="en-IN" sz="3700" b="1" dirty="0" smtClean="0">
                <a:solidFill>
                  <a:schemeClr val="accent3">
                    <a:lumMod val="75000"/>
                  </a:schemeClr>
                </a:solidFill>
              </a:rPr>
            </a:br>
            <a:r>
              <a:rPr lang="en-IN" sz="3700" b="1" dirty="0" smtClean="0">
                <a:solidFill>
                  <a:schemeClr val="accent3">
                    <a:lumMod val="75000"/>
                  </a:schemeClr>
                </a:solidFill>
              </a:rPr>
              <a:t> to Frames</a:t>
            </a:r>
            <a:endParaRPr lang="en-IN" sz="3700" b="1" dirty="0">
              <a:solidFill>
                <a:schemeClr val="accent3">
                  <a:lumMod val="75000"/>
                </a:schemeClr>
              </a:solidFill>
            </a:endParaRPr>
          </a:p>
        </p:txBody>
      </p:sp>
      <p:sp>
        <p:nvSpPr>
          <p:cNvPr id="3" name="Content Placeholder 2"/>
          <p:cNvSpPr>
            <a:spLocks noGrp="1"/>
          </p:cNvSpPr>
          <p:nvPr>
            <p:ph sz="quarter" idx="1"/>
          </p:nvPr>
        </p:nvSpPr>
        <p:spPr>
          <a:xfrm>
            <a:off x="142844" y="1000108"/>
            <a:ext cx="8858312" cy="5643602"/>
          </a:xfrm>
        </p:spPr>
        <p:txBody>
          <a:bodyPr>
            <a:normAutofit/>
          </a:bodyPr>
          <a:lstStyle/>
          <a:p>
            <a:endParaRPr lang="en-IN" sz="2000" dirty="0" smtClean="0"/>
          </a:p>
          <a:p>
            <a:endParaRPr lang="en-IN" sz="2000" dirty="0" smtClean="0"/>
          </a:p>
          <a:p>
            <a:r>
              <a:rPr lang="en-IN" sz="2000" dirty="0" smtClean="0"/>
              <a:t>Adding the Background color is just the matter of few drags and drops. Open the Jframe windows, drag the Panel from the Palette which is located in the upper right corner to the Design area.</a:t>
            </a:r>
          </a:p>
          <a:p>
            <a:pPr>
              <a:buNone/>
            </a:pPr>
            <a:endParaRPr lang="en-IN" sz="2000" dirty="0"/>
          </a:p>
        </p:txBody>
      </p:sp>
      <p:pic>
        <p:nvPicPr>
          <p:cNvPr id="4" name="Picture 3" descr="Capture10.PNG"/>
          <p:cNvPicPr>
            <a:picLocks noChangeAspect="1"/>
          </p:cNvPicPr>
          <p:nvPr/>
        </p:nvPicPr>
        <p:blipFill>
          <a:blip r:embed="rId2"/>
          <a:stretch>
            <a:fillRect/>
          </a:stretch>
        </p:blipFill>
        <p:spPr>
          <a:xfrm>
            <a:off x="357158" y="2857496"/>
            <a:ext cx="8097381" cy="3643338"/>
          </a:xfrm>
          <a:prstGeom prst="rect">
            <a:avLst/>
          </a:prstGeom>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object 26"/>
          <p:cNvSpPr/>
          <p:nvPr/>
        </p:nvSpPr>
        <p:spPr>
          <a:xfrm>
            <a:off x="7668768" y="44196"/>
            <a:ext cx="1386840" cy="1257300"/>
          </a:xfrm>
          <a:prstGeom prst="rect">
            <a:avLst/>
          </a:prstGeom>
          <a:blipFill>
            <a:blip r:embed="rId4" cstate="print"/>
            <a:stretch>
              <a:fillRect/>
            </a:stretch>
          </a:blipFill>
        </p:spPr>
        <p:txBody>
          <a:bodyPr wrap="square" lIns="0" tIns="0" rIns="0" bIns="0" rtlCol="0">
            <a:noAutofit/>
          </a:bodyPr>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42852"/>
            <a:ext cx="8858312" cy="785818"/>
          </a:xfrm>
        </p:spPr>
        <p:txBody>
          <a:bodyPr>
            <a:normAutofit/>
          </a:bodyPr>
          <a:lstStyle/>
          <a:p>
            <a:r>
              <a:rPr lang="en-US" b="1" dirty="0" smtClean="0">
                <a:solidFill>
                  <a:schemeClr val="accent3">
                    <a:lumMod val="75000"/>
                  </a:schemeClr>
                </a:solidFill>
              </a:rPr>
              <a:t>Run the Project</a:t>
            </a:r>
            <a:endParaRPr lang="en-IN" b="1" dirty="0">
              <a:solidFill>
                <a:schemeClr val="accent3">
                  <a:lumMod val="75000"/>
                </a:schemeClr>
              </a:solidFill>
            </a:endParaRPr>
          </a:p>
        </p:txBody>
      </p:sp>
      <p:sp>
        <p:nvSpPr>
          <p:cNvPr id="3" name="Content Placeholder 2"/>
          <p:cNvSpPr>
            <a:spLocks noGrp="1"/>
          </p:cNvSpPr>
          <p:nvPr>
            <p:ph sz="quarter" idx="1"/>
          </p:nvPr>
        </p:nvSpPr>
        <p:spPr>
          <a:xfrm>
            <a:off x="142844" y="1000108"/>
            <a:ext cx="8858312" cy="5715040"/>
          </a:xfrm>
        </p:spPr>
        <p:txBody>
          <a:bodyPr/>
          <a:lstStyle/>
          <a:p>
            <a:pPr>
              <a:buNone/>
            </a:pPr>
            <a:endParaRPr lang="en-US" u="sng" dirty="0" smtClean="0"/>
          </a:p>
          <a:p>
            <a:pPr>
              <a:buNone/>
            </a:pPr>
            <a:r>
              <a:rPr lang="en-US" u="sng" dirty="0" smtClean="0"/>
              <a:t>Run the project:</a:t>
            </a:r>
          </a:p>
          <a:p>
            <a:pPr>
              <a:buNone/>
            </a:pPr>
            <a:r>
              <a:rPr lang="en-US" dirty="0" smtClean="0"/>
              <a:t> </a:t>
            </a:r>
            <a:r>
              <a:rPr lang="en-US" sz="1800" dirty="0" smtClean="0"/>
              <a:t>To run the project right click on</a:t>
            </a:r>
          </a:p>
          <a:p>
            <a:pPr>
              <a:buNone/>
            </a:pPr>
            <a:r>
              <a:rPr lang="en-US" sz="1800" dirty="0" smtClean="0"/>
              <a:t> Jframe and click on Run File.  </a:t>
            </a:r>
          </a:p>
          <a:p>
            <a:pPr>
              <a:buNone/>
            </a:pPr>
            <a:r>
              <a:rPr lang="en-US" dirty="0" smtClean="0"/>
              <a:t> </a:t>
            </a:r>
            <a:endParaRPr lang="en-IN" dirty="0"/>
          </a:p>
        </p:txBody>
      </p:sp>
      <p:pic>
        <p:nvPicPr>
          <p:cNvPr id="4" name="Picture 3" descr="Capture11.PNG"/>
          <p:cNvPicPr>
            <a:picLocks noChangeAspect="1"/>
          </p:cNvPicPr>
          <p:nvPr/>
        </p:nvPicPr>
        <p:blipFill>
          <a:blip r:embed="rId2"/>
          <a:stretch>
            <a:fillRect/>
          </a:stretch>
        </p:blipFill>
        <p:spPr>
          <a:xfrm>
            <a:off x="4214810" y="1571612"/>
            <a:ext cx="3820058" cy="2714645"/>
          </a:xfrm>
          <a:prstGeom prst="rect">
            <a:avLst/>
          </a:prstGeom>
        </p:spPr>
      </p:pic>
      <p:pic>
        <p:nvPicPr>
          <p:cNvPr id="5" name="Picture 4" descr="Capture12.PNG"/>
          <p:cNvPicPr>
            <a:picLocks noChangeAspect="1"/>
          </p:cNvPicPr>
          <p:nvPr/>
        </p:nvPicPr>
        <p:blipFill>
          <a:blip r:embed="rId3"/>
          <a:stretch>
            <a:fillRect/>
          </a:stretch>
        </p:blipFill>
        <p:spPr>
          <a:xfrm>
            <a:off x="214282" y="4000504"/>
            <a:ext cx="3000396" cy="2643206"/>
          </a:xfrm>
          <a:prstGeom prst="rect">
            <a:avLst/>
          </a:prstGeom>
        </p:spPr>
      </p:pic>
      <p:sp>
        <p:nvSpPr>
          <p:cNvPr id="7" name="TextBox 6"/>
          <p:cNvSpPr txBox="1"/>
          <p:nvPr/>
        </p:nvSpPr>
        <p:spPr>
          <a:xfrm>
            <a:off x="3643306" y="4786322"/>
            <a:ext cx="3643338" cy="646331"/>
          </a:xfrm>
          <a:prstGeom prst="rect">
            <a:avLst/>
          </a:prstGeom>
          <a:noFill/>
        </p:spPr>
        <p:txBody>
          <a:bodyPr wrap="square" rtlCol="0">
            <a:spAutoFit/>
          </a:bodyPr>
          <a:lstStyle/>
          <a:p>
            <a:r>
              <a:rPr lang="en-US" dirty="0" smtClean="0"/>
              <a:t>After click on Run File the output window look like this.</a:t>
            </a:r>
            <a:endParaRPr lang="en-IN" dirty="0"/>
          </a:p>
        </p:txBody>
      </p:sp>
      <p:cxnSp>
        <p:nvCxnSpPr>
          <p:cNvPr id="9" name="Straight Arrow Connector 8"/>
          <p:cNvCxnSpPr/>
          <p:nvPr/>
        </p:nvCxnSpPr>
        <p:spPr>
          <a:xfrm>
            <a:off x="3286116" y="4429132"/>
            <a:ext cx="928694"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928794" y="1571612"/>
            <a:ext cx="3214710"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 name="object 26"/>
          <p:cNvSpPr/>
          <p:nvPr/>
        </p:nvSpPr>
        <p:spPr>
          <a:xfrm>
            <a:off x="7668768" y="44196"/>
            <a:ext cx="1386840" cy="1257300"/>
          </a:xfrm>
          <a:prstGeom prst="rect">
            <a:avLst/>
          </a:prstGeom>
          <a:blipFill>
            <a:blip r:embed="rId5" cstate="print"/>
            <a:stretch>
              <a:fillRect/>
            </a:stretch>
          </a:blipFill>
        </p:spPr>
        <p:txBody>
          <a:bodyPr wrap="square" lIns="0" tIns="0" rIns="0" bIns="0" rtlCol="0">
            <a:noAutofit/>
          </a:bodyPr>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42852"/>
            <a:ext cx="8858312" cy="1000132"/>
          </a:xfrm>
        </p:spPr>
        <p:txBody>
          <a:bodyPr>
            <a:noAutofit/>
          </a:bodyPr>
          <a:lstStyle/>
          <a:p>
            <a:r>
              <a:rPr lang="en-US" sz="3000" b="1" dirty="0" smtClean="0">
                <a:solidFill>
                  <a:schemeClr val="accent3">
                    <a:lumMod val="75000"/>
                  </a:schemeClr>
                </a:solidFill>
              </a:rPr>
              <a:t>How to add Background </a:t>
            </a:r>
            <a:br>
              <a:rPr lang="en-US" sz="3000" b="1" dirty="0" smtClean="0">
                <a:solidFill>
                  <a:schemeClr val="accent3">
                    <a:lumMod val="75000"/>
                  </a:schemeClr>
                </a:solidFill>
              </a:rPr>
            </a:br>
            <a:r>
              <a:rPr lang="en-US" sz="3000" b="1" dirty="0" smtClean="0">
                <a:solidFill>
                  <a:schemeClr val="accent3">
                    <a:lumMod val="75000"/>
                  </a:schemeClr>
                </a:solidFill>
              </a:rPr>
              <a:t>Color to JFrame</a:t>
            </a:r>
            <a:endParaRPr lang="en-IN" sz="3000" b="1" dirty="0">
              <a:solidFill>
                <a:schemeClr val="accent3">
                  <a:lumMod val="75000"/>
                </a:schemeClr>
              </a:solidFill>
            </a:endParaRPr>
          </a:p>
        </p:txBody>
      </p:sp>
      <p:sp>
        <p:nvSpPr>
          <p:cNvPr id="3" name="Content Placeholder 2"/>
          <p:cNvSpPr>
            <a:spLocks noGrp="1"/>
          </p:cNvSpPr>
          <p:nvPr>
            <p:ph sz="quarter" idx="1"/>
          </p:nvPr>
        </p:nvSpPr>
        <p:spPr>
          <a:xfrm>
            <a:off x="142844" y="1285860"/>
            <a:ext cx="8858312" cy="5429288"/>
          </a:xfrm>
        </p:spPr>
        <p:txBody>
          <a:bodyPr>
            <a:normAutofit/>
          </a:bodyPr>
          <a:lstStyle/>
          <a:p>
            <a:pPr>
              <a:buNone/>
            </a:pPr>
            <a:endParaRPr lang="en-US" sz="2400" dirty="0" smtClean="0"/>
          </a:p>
          <a:p>
            <a:r>
              <a:rPr lang="en-US" sz="2400" dirty="0" smtClean="0"/>
              <a:t>To add background color of JFrame right click on JFrame,then click on  properties as shown below:</a:t>
            </a:r>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IN" sz="2400" dirty="0"/>
          </a:p>
        </p:txBody>
      </p:sp>
      <p:pic>
        <p:nvPicPr>
          <p:cNvPr id="5" name="Picture 4" descr="Capture13.PNG"/>
          <p:cNvPicPr>
            <a:picLocks noChangeAspect="1"/>
          </p:cNvPicPr>
          <p:nvPr/>
        </p:nvPicPr>
        <p:blipFill>
          <a:blip r:embed="rId2"/>
          <a:stretch>
            <a:fillRect/>
          </a:stretch>
        </p:blipFill>
        <p:spPr>
          <a:xfrm>
            <a:off x="1357290" y="2571744"/>
            <a:ext cx="6357982" cy="4071966"/>
          </a:xfrm>
          <a:prstGeom prst="rect">
            <a:avLst/>
          </a:prstGeom>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object 26"/>
          <p:cNvSpPr/>
          <p:nvPr/>
        </p:nvSpPr>
        <p:spPr>
          <a:xfrm>
            <a:off x="7668768" y="44196"/>
            <a:ext cx="1386840" cy="1257300"/>
          </a:xfrm>
          <a:prstGeom prst="rect">
            <a:avLst/>
          </a:prstGeom>
          <a:blipFill>
            <a:blip r:embed="rId4" cstate="print"/>
            <a:stretch>
              <a:fillRect/>
            </a:stretch>
          </a:blipFill>
        </p:spPr>
        <p:txBody>
          <a:bodyPr wrap="square" lIns="0" tIns="0" rIns="0" bIns="0" rtlCol="0">
            <a:noAutofit/>
          </a:bodyPr>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42844" y="1000108"/>
            <a:ext cx="8858312" cy="5715040"/>
          </a:xfrm>
        </p:spPr>
        <p:txBody>
          <a:bodyPr/>
          <a:lstStyle/>
          <a:p>
            <a:pPr>
              <a:buNone/>
            </a:pPr>
            <a:endParaRPr lang="en-US" sz="2400" dirty="0" smtClean="0"/>
          </a:p>
          <a:p>
            <a:pPr>
              <a:buNone/>
            </a:pPr>
            <a:r>
              <a:rPr lang="en-US" sz="2400" dirty="0" smtClean="0"/>
              <a:t>Now click on Properties</a:t>
            </a:r>
            <a:r>
              <a:rPr lang="en-US" sz="2400" dirty="0" smtClean="0">
                <a:sym typeface="Wingdings" pitchFamily="2" charset="2"/>
              </a:rPr>
              <a:t></a:t>
            </a:r>
            <a:r>
              <a:rPr lang="en-US" sz="2400" dirty="0" smtClean="0"/>
              <a:t>background </a:t>
            </a:r>
            <a:r>
              <a:rPr lang="en-US" sz="2400" dirty="0" smtClean="0">
                <a:sym typeface="Wingdings" pitchFamily="2" charset="2"/>
              </a:rPr>
              <a:t>Close ,</a:t>
            </a:r>
            <a:r>
              <a:rPr lang="en-US" sz="2400" dirty="0" smtClean="0"/>
              <a:t>as shown below:</a:t>
            </a:r>
          </a:p>
          <a:p>
            <a:pPr>
              <a:buNone/>
            </a:pPr>
            <a:endParaRPr lang="en-US" sz="2400" dirty="0" smtClean="0"/>
          </a:p>
          <a:p>
            <a:pPr>
              <a:buNone/>
            </a:pPr>
            <a:endParaRPr lang="en-IN" dirty="0"/>
          </a:p>
        </p:txBody>
      </p:sp>
      <p:pic>
        <p:nvPicPr>
          <p:cNvPr id="4" name="Picture 3" descr="Capture14.PNG"/>
          <p:cNvPicPr>
            <a:picLocks noChangeAspect="1"/>
          </p:cNvPicPr>
          <p:nvPr/>
        </p:nvPicPr>
        <p:blipFill>
          <a:blip r:embed="rId2"/>
          <a:stretch>
            <a:fillRect/>
          </a:stretch>
        </p:blipFill>
        <p:spPr>
          <a:xfrm>
            <a:off x="1785918" y="2214554"/>
            <a:ext cx="5062875" cy="4357718"/>
          </a:xfrm>
          <a:prstGeom prst="rect">
            <a:avLst/>
          </a:prstGeom>
        </p:spPr>
      </p:pic>
      <p:cxnSp>
        <p:nvCxnSpPr>
          <p:cNvPr id="8" name="Straight Arrow Connector 7"/>
          <p:cNvCxnSpPr/>
          <p:nvPr/>
        </p:nvCxnSpPr>
        <p:spPr>
          <a:xfrm rot="10800000" flipV="1">
            <a:off x="6500826" y="1928802"/>
            <a:ext cx="1071570"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00958" y="1714488"/>
            <a:ext cx="1357322" cy="369332"/>
          </a:xfrm>
          <a:prstGeom prst="rect">
            <a:avLst/>
          </a:prstGeom>
          <a:noFill/>
        </p:spPr>
        <p:txBody>
          <a:bodyPr wrap="square" rtlCol="0">
            <a:spAutoFit/>
          </a:bodyPr>
          <a:lstStyle/>
          <a:p>
            <a:r>
              <a:rPr lang="en-US" dirty="0" smtClean="0"/>
              <a:t>Click Here</a:t>
            </a:r>
            <a:endParaRPr lang="en-IN" dirty="0"/>
          </a:p>
        </p:txBody>
      </p:sp>
      <p:sp>
        <p:nvSpPr>
          <p:cNvPr id="6" name="Rectangle 5"/>
          <p:cNvSpPr/>
          <p:nvPr/>
        </p:nvSpPr>
        <p:spPr>
          <a:xfrm>
            <a:off x="142844" y="142853"/>
            <a:ext cx="8858312" cy="1015663"/>
          </a:xfrm>
          <a:prstGeom prst="rect">
            <a:avLst/>
          </a:prstGeom>
        </p:spPr>
        <p:txBody>
          <a:bodyPr wrap="square">
            <a:spAutoFit/>
          </a:bodyPr>
          <a:lstStyle/>
          <a:p>
            <a:pPr algn="ctr"/>
            <a:r>
              <a:rPr lang="en-US" sz="3000" b="1" dirty="0" smtClean="0">
                <a:solidFill>
                  <a:schemeClr val="accent3">
                    <a:lumMod val="75000"/>
                  </a:schemeClr>
                </a:solidFill>
              </a:rPr>
              <a:t>How to add Background </a:t>
            </a:r>
          </a:p>
          <a:p>
            <a:pPr algn="ctr"/>
            <a:r>
              <a:rPr lang="en-US" sz="3000" b="1" dirty="0" smtClean="0">
                <a:solidFill>
                  <a:schemeClr val="accent3">
                    <a:lumMod val="75000"/>
                  </a:schemeClr>
                </a:solidFill>
              </a:rPr>
              <a:t>Color to JFrame</a:t>
            </a:r>
            <a:endParaRPr lang="en-IN" sz="3000" b="1" dirty="0">
              <a:solidFill>
                <a:schemeClr val="accent3">
                  <a:lumMod val="75000"/>
                </a:schemeClr>
              </a:solidFill>
            </a:endParaRPr>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1" name="object 26"/>
          <p:cNvSpPr/>
          <p:nvPr/>
        </p:nvSpPr>
        <p:spPr>
          <a:xfrm>
            <a:off x="7668768" y="44196"/>
            <a:ext cx="1386840" cy="1257300"/>
          </a:xfrm>
          <a:prstGeom prst="rect">
            <a:avLst/>
          </a:prstGeom>
          <a:blipFill>
            <a:blip r:embed="rId4" cstate="print"/>
            <a:stretch>
              <a:fillRect/>
            </a:stretch>
          </a:blipFill>
        </p:spPr>
        <p:txBody>
          <a:bodyPr wrap="square" lIns="0" tIns="0" rIns="0" bIns="0" rtlCol="0">
            <a:noAutofit/>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52400" y="1392936"/>
            <a:ext cx="8839200" cy="4995672"/>
          </a:xfrm>
          <a:custGeom>
            <a:avLst/>
            <a:gdLst/>
            <a:ahLst/>
            <a:cxnLst/>
            <a:rect l="l" t="t" r="r" b="b"/>
            <a:pathLst>
              <a:path w="8839200" h="4995672">
                <a:moveTo>
                  <a:pt x="0" y="4995672"/>
                </a:moveTo>
                <a:lnTo>
                  <a:pt x="8839200" y="4995672"/>
                </a:lnTo>
                <a:lnTo>
                  <a:pt x="8839200" y="0"/>
                </a:lnTo>
                <a:lnTo>
                  <a:pt x="0" y="0"/>
                </a:lnTo>
                <a:lnTo>
                  <a:pt x="0" y="4995672"/>
                </a:lnTo>
                <a:close/>
              </a:path>
            </a:pathLst>
          </a:custGeom>
          <a:solidFill>
            <a:srgbClr val="C5D1D6"/>
          </a:solidFill>
        </p:spPr>
        <p:txBody>
          <a:bodyPr wrap="square" lIns="0" tIns="0" rIns="0" bIns="0" rtlCol="0">
            <a:noAutofit/>
          </a:bodyPr>
          <a:lstStyle/>
          <a:p>
            <a:endParaRPr/>
          </a:p>
        </p:txBody>
      </p:sp>
      <p:sp>
        <p:nvSpPr>
          <p:cNvPr id="6" name="object 6"/>
          <p:cNvSpPr/>
          <p:nvPr/>
        </p:nvSpPr>
        <p:spPr>
          <a:xfrm>
            <a:off x="152400" y="6697980"/>
            <a:ext cx="8839200" cy="7619"/>
          </a:xfrm>
          <a:custGeom>
            <a:avLst/>
            <a:gdLst/>
            <a:ahLst/>
            <a:cxnLst/>
            <a:rect l="l" t="t" r="r" b="b"/>
            <a:pathLst>
              <a:path w="8839200" h="7619">
                <a:moveTo>
                  <a:pt x="0" y="7619"/>
                </a:moveTo>
                <a:lnTo>
                  <a:pt x="8839200" y="7619"/>
                </a:lnTo>
                <a:lnTo>
                  <a:pt x="8839200" y="0"/>
                </a:lnTo>
                <a:lnTo>
                  <a:pt x="0" y="0"/>
                </a:lnTo>
                <a:lnTo>
                  <a:pt x="0" y="7619"/>
                </a:lnTo>
                <a:close/>
              </a:path>
            </a:pathLst>
          </a:custGeom>
          <a:solidFill>
            <a:srgbClr val="C5D1D6"/>
          </a:solidFill>
        </p:spPr>
        <p:txBody>
          <a:bodyPr wrap="square" lIns="0" tIns="0" rIns="0" bIns="0" rtlCol="0">
            <a:noAutofit/>
          </a:bodyPr>
          <a:lstStyle/>
          <a:p>
            <a:endParaRPr/>
          </a:p>
        </p:txBody>
      </p:sp>
      <p:sp>
        <p:nvSpPr>
          <p:cNvPr id="7" name="object 7"/>
          <p:cNvSpPr/>
          <p:nvPr/>
        </p:nvSpPr>
        <p:spPr>
          <a:xfrm>
            <a:off x="152400" y="6705599"/>
            <a:ext cx="8839200" cy="152398"/>
          </a:xfrm>
          <a:custGeom>
            <a:avLst/>
            <a:gdLst/>
            <a:ahLst/>
            <a:cxnLst/>
            <a:rect l="l" t="t" r="r" b="b"/>
            <a:pathLst>
              <a:path w="8839200" h="152398">
                <a:moveTo>
                  <a:pt x="0" y="152398"/>
                </a:moveTo>
                <a:lnTo>
                  <a:pt x="8839200" y="152398"/>
                </a:lnTo>
                <a:lnTo>
                  <a:pt x="8839200" y="0"/>
                </a:lnTo>
                <a:lnTo>
                  <a:pt x="0" y="0"/>
                </a:lnTo>
                <a:lnTo>
                  <a:pt x="0" y="152398"/>
                </a:lnTo>
                <a:close/>
              </a:path>
            </a:pathLst>
          </a:custGeom>
          <a:solidFill>
            <a:srgbClr val="FFFFFF"/>
          </a:solidFill>
        </p:spPr>
        <p:txBody>
          <a:bodyPr wrap="square" lIns="0" tIns="0" rIns="0" bIns="0" rtlCol="0">
            <a:noAutofit/>
          </a:bodyPr>
          <a:lstStyle/>
          <a:p>
            <a:endParaRPr/>
          </a:p>
        </p:txBody>
      </p:sp>
      <p:sp>
        <p:nvSpPr>
          <p:cNvPr id="8" name="object 8"/>
          <p:cNvSpPr/>
          <p:nvPr/>
        </p:nvSpPr>
        <p:spPr>
          <a:xfrm>
            <a:off x="152400" y="0"/>
            <a:ext cx="8839200" cy="1392936"/>
          </a:xfrm>
          <a:custGeom>
            <a:avLst/>
            <a:gdLst/>
            <a:ahLst/>
            <a:cxnLst/>
            <a:rect l="l" t="t" r="r" b="b"/>
            <a:pathLst>
              <a:path w="8839200" h="1392936">
                <a:moveTo>
                  <a:pt x="0" y="1392936"/>
                </a:moveTo>
                <a:lnTo>
                  <a:pt x="8839200" y="1392936"/>
                </a:lnTo>
                <a:lnTo>
                  <a:pt x="8839200" y="0"/>
                </a:lnTo>
                <a:lnTo>
                  <a:pt x="0" y="0"/>
                </a:lnTo>
                <a:lnTo>
                  <a:pt x="0" y="1392936"/>
                </a:lnTo>
                <a:close/>
              </a:path>
            </a:pathLst>
          </a:custGeom>
          <a:solidFill>
            <a:srgbClr val="FFFFFF"/>
          </a:solidFill>
        </p:spPr>
        <p:txBody>
          <a:bodyPr wrap="square" lIns="0" tIns="0" rIns="0" bIns="0" rtlCol="0">
            <a:noAutofit/>
          </a:bodyPr>
          <a:lstStyle/>
          <a:p>
            <a:endParaRPr/>
          </a:p>
        </p:txBody>
      </p:sp>
      <p:sp>
        <p:nvSpPr>
          <p:cNvPr id="9" name="object 9"/>
          <p:cNvSpPr/>
          <p:nvPr/>
        </p:nvSpPr>
        <p:spPr>
          <a:xfrm>
            <a:off x="0" y="0"/>
            <a:ext cx="152400" cy="6858000"/>
          </a:xfrm>
          <a:custGeom>
            <a:avLst/>
            <a:gdLst/>
            <a:ahLst/>
            <a:cxnLst/>
            <a:rect l="l" t="t" r="r" b="b"/>
            <a:pathLst>
              <a:path w="152400" h="6858000">
                <a:moveTo>
                  <a:pt x="152400" y="0"/>
                </a:moveTo>
                <a:lnTo>
                  <a:pt x="0" y="0"/>
                </a:lnTo>
                <a:lnTo>
                  <a:pt x="0" y="6857999"/>
                </a:lnTo>
                <a:lnTo>
                  <a:pt x="152400" y="6857999"/>
                </a:lnTo>
                <a:lnTo>
                  <a:pt x="152400" y="0"/>
                </a:lnTo>
                <a:close/>
              </a:path>
            </a:pathLst>
          </a:custGeom>
          <a:solidFill>
            <a:srgbClr val="FFFFFF"/>
          </a:solidFill>
        </p:spPr>
        <p:txBody>
          <a:bodyPr wrap="square" lIns="0" tIns="0" rIns="0" bIns="0" rtlCol="0">
            <a:noAutofit/>
          </a:bodyPr>
          <a:lstStyle/>
          <a:p>
            <a:endParaRPr/>
          </a:p>
        </p:txBody>
      </p:sp>
      <p:sp>
        <p:nvSpPr>
          <p:cNvPr id="10" name="object 10"/>
          <p:cNvSpPr/>
          <p:nvPr/>
        </p:nvSpPr>
        <p:spPr>
          <a:xfrm>
            <a:off x="8991600" y="0"/>
            <a:ext cx="152400" cy="6858000"/>
          </a:xfrm>
          <a:custGeom>
            <a:avLst/>
            <a:gdLst/>
            <a:ahLst/>
            <a:cxnLst/>
            <a:rect l="l" t="t" r="r" b="b"/>
            <a:pathLst>
              <a:path w="152400" h="6858000">
                <a:moveTo>
                  <a:pt x="152399" y="0"/>
                </a:moveTo>
                <a:lnTo>
                  <a:pt x="0" y="0"/>
                </a:lnTo>
                <a:lnTo>
                  <a:pt x="0" y="6857999"/>
                </a:lnTo>
                <a:lnTo>
                  <a:pt x="152399" y="6857999"/>
                </a:lnTo>
                <a:lnTo>
                  <a:pt x="152399" y="0"/>
                </a:lnTo>
                <a:close/>
              </a:path>
            </a:pathLst>
          </a:custGeom>
          <a:solidFill>
            <a:srgbClr val="FFFFFF"/>
          </a:solidFill>
        </p:spPr>
        <p:txBody>
          <a:bodyPr wrap="square" lIns="0" tIns="0" rIns="0" bIns="0" rtlCol="0">
            <a:noAutofit/>
          </a:bodyPr>
          <a:lstStyle/>
          <a:p>
            <a:endParaRPr/>
          </a:p>
        </p:txBody>
      </p:sp>
      <p:sp>
        <p:nvSpPr>
          <p:cNvPr id="11" name="object 11"/>
          <p:cNvSpPr/>
          <p:nvPr/>
        </p:nvSpPr>
        <p:spPr>
          <a:xfrm>
            <a:off x="149352" y="6388608"/>
            <a:ext cx="8833104" cy="309372"/>
          </a:xfrm>
          <a:custGeom>
            <a:avLst/>
            <a:gdLst/>
            <a:ahLst/>
            <a:cxnLst/>
            <a:rect l="l" t="t" r="r" b="b"/>
            <a:pathLst>
              <a:path w="8833104" h="309371">
                <a:moveTo>
                  <a:pt x="0" y="309371"/>
                </a:moveTo>
                <a:lnTo>
                  <a:pt x="8833104" y="309371"/>
                </a:lnTo>
                <a:lnTo>
                  <a:pt x="8833104" y="0"/>
                </a:lnTo>
                <a:lnTo>
                  <a:pt x="0" y="0"/>
                </a:lnTo>
                <a:lnTo>
                  <a:pt x="0" y="309371"/>
                </a:lnTo>
                <a:close/>
              </a:path>
            </a:pathLst>
          </a:custGeom>
          <a:solidFill>
            <a:srgbClr val="8BACAD"/>
          </a:solidFill>
        </p:spPr>
        <p:txBody>
          <a:bodyPr wrap="square" lIns="0" tIns="0" rIns="0" bIns="0" rtlCol="0">
            <a:noAutofit/>
          </a:bodyPr>
          <a:lstStyle/>
          <a:p>
            <a:endParaRPr/>
          </a:p>
        </p:txBody>
      </p:sp>
      <p:sp>
        <p:nvSpPr>
          <p:cNvPr id="12" name="object 12"/>
          <p:cNvSpPr/>
          <p:nvPr/>
        </p:nvSpPr>
        <p:spPr>
          <a:xfrm>
            <a:off x="152400" y="155448"/>
            <a:ext cx="8833104" cy="6547104"/>
          </a:xfrm>
          <a:custGeom>
            <a:avLst/>
            <a:gdLst/>
            <a:ahLst/>
            <a:cxnLst/>
            <a:rect l="l" t="t" r="r" b="b"/>
            <a:pathLst>
              <a:path w="8833104" h="6547104">
                <a:moveTo>
                  <a:pt x="0" y="6547104"/>
                </a:moveTo>
                <a:lnTo>
                  <a:pt x="8833104" y="6547104"/>
                </a:lnTo>
                <a:lnTo>
                  <a:pt x="8833104" y="0"/>
                </a:lnTo>
                <a:lnTo>
                  <a:pt x="0" y="0"/>
                </a:lnTo>
                <a:lnTo>
                  <a:pt x="0" y="6547104"/>
                </a:lnTo>
                <a:close/>
              </a:path>
            </a:pathLst>
          </a:custGeom>
          <a:ln w="9143">
            <a:solidFill>
              <a:srgbClr val="7A9799"/>
            </a:solidFill>
          </a:ln>
        </p:spPr>
        <p:txBody>
          <a:bodyPr wrap="square" lIns="0" tIns="0" rIns="0" bIns="0" rtlCol="0">
            <a:noAutofit/>
          </a:bodyPr>
          <a:lstStyle/>
          <a:p>
            <a:endParaRPr/>
          </a:p>
        </p:txBody>
      </p:sp>
      <p:sp>
        <p:nvSpPr>
          <p:cNvPr id="13" name="object 13"/>
          <p:cNvSpPr/>
          <p:nvPr/>
        </p:nvSpPr>
        <p:spPr>
          <a:xfrm>
            <a:off x="152400" y="1277112"/>
            <a:ext cx="8833104" cy="0"/>
          </a:xfrm>
          <a:custGeom>
            <a:avLst/>
            <a:gdLst/>
            <a:ahLst/>
            <a:cxnLst/>
            <a:rect l="l" t="t" r="r" b="b"/>
            <a:pathLst>
              <a:path w="8833104">
                <a:moveTo>
                  <a:pt x="0" y="0"/>
                </a:moveTo>
                <a:lnTo>
                  <a:pt x="8833104" y="0"/>
                </a:lnTo>
              </a:path>
            </a:pathLst>
          </a:custGeom>
          <a:ln w="9144">
            <a:solidFill>
              <a:srgbClr val="7A9799"/>
            </a:solidFill>
            <a:prstDash val="dash"/>
          </a:ln>
        </p:spPr>
        <p:txBody>
          <a:bodyPr wrap="square" lIns="0" tIns="0" rIns="0" bIns="0" rtlCol="0">
            <a:noAutofit/>
          </a:bodyPr>
          <a:lstStyle/>
          <a:p>
            <a:endParaRPr/>
          </a:p>
        </p:txBody>
      </p:sp>
      <p:sp>
        <p:nvSpPr>
          <p:cNvPr id="14" name="object 14"/>
          <p:cNvSpPr/>
          <p:nvPr/>
        </p:nvSpPr>
        <p:spPr>
          <a:xfrm>
            <a:off x="4267200" y="955548"/>
            <a:ext cx="609600" cy="609600"/>
          </a:xfrm>
          <a:custGeom>
            <a:avLst/>
            <a:gdLst/>
            <a:ahLst/>
            <a:cxnLst/>
            <a:rect l="l" t="t" r="r" b="b"/>
            <a:pathLst>
              <a:path w="609600" h="609600">
                <a:moveTo>
                  <a:pt x="0" y="304800"/>
                </a:moveTo>
                <a:lnTo>
                  <a:pt x="1010" y="329790"/>
                </a:lnTo>
                <a:lnTo>
                  <a:pt x="3990" y="354225"/>
                </a:lnTo>
                <a:lnTo>
                  <a:pt x="8861" y="378027"/>
                </a:lnTo>
                <a:lnTo>
                  <a:pt x="15544" y="401116"/>
                </a:lnTo>
                <a:lnTo>
                  <a:pt x="23961" y="423416"/>
                </a:lnTo>
                <a:lnTo>
                  <a:pt x="34032" y="444846"/>
                </a:lnTo>
                <a:lnTo>
                  <a:pt x="45680" y="465328"/>
                </a:lnTo>
                <a:lnTo>
                  <a:pt x="58826" y="484784"/>
                </a:lnTo>
                <a:lnTo>
                  <a:pt x="73391" y="503135"/>
                </a:lnTo>
                <a:lnTo>
                  <a:pt x="89296" y="520303"/>
                </a:lnTo>
                <a:lnTo>
                  <a:pt x="106464" y="536208"/>
                </a:lnTo>
                <a:lnTo>
                  <a:pt x="124815" y="550773"/>
                </a:lnTo>
                <a:lnTo>
                  <a:pt x="144271" y="563919"/>
                </a:lnTo>
                <a:lnTo>
                  <a:pt x="164753" y="575567"/>
                </a:lnTo>
                <a:lnTo>
                  <a:pt x="186183" y="585638"/>
                </a:lnTo>
                <a:lnTo>
                  <a:pt x="208483" y="594055"/>
                </a:lnTo>
                <a:lnTo>
                  <a:pt x="231572" y="600738"/>
                </a:lnTo>
                <a:lnTo>
                  <a:pt x="255374" y="605609"/>
                </a:lnTo>
                <a:lnTo>
                  <a:pt x="279809" y="608589"/>
                </a:lnTo>
                <a:lnTo>
                  <a:pt x="304800" y="609600"/>
                </a:lnTo>
                <a:lnTo>
                  <a:pt x="329790" y="608589"/>
                </a:lnTo>
                <a:lnTo>
                  <a:pt x="354225" y="605609"/>
                </a:lnTo>
                <a:lnTo>
                  <a:pt x="378027" y="600738"/>
                </a:lnTo>
                <a:lnTo>
                  <a:pt x="401116" y="594055"/>
                </a:lnTo>
                <a:lnTo>
                  <a:pt x="423416" y="585638"/>
                </a:lnTo>
                <a:lnTo>
                  <a:pt x="444846" y="575567"/>
                </a:lnTo>
                <a:lnTo>
                  <a:pt x="465328" y="563919"/>
                </a:lnTo>
                <a:lnTo>
                  <a:pt x="484784" y="550773"/>
                </a:lnTo>
                <a:lnTo>
                  <a:pt x="503135" y="536208"/>
                </a:lnTo>
                <a:lnTo>
                  <a:pt x="520303" y="520303"/>
                </a:lnTo>
                <a:lnTo>
                  <a:pt x="536208" y="503135"/>
                </a:lnTo>
                <a:lnTo>
                  <a:pt x="550773" y="484784"/>
                </a:lnTo>
                <a:lnTo>
                  <a:pt x="563919" y="465328"/>
                </a:lnTo>
                <a:lnTo>
                  <a:pt x="575567" y="444846"/>
                </a:lnTo>
                <a:lnTo>
                  <a:pt x="585638" y="423416"/>
                </a:lnTo>
                <a:lnTo>
                  <a:pt x="594055" y="401116"/>
                </a:lnTo>
                <a:lnTo>
                  <a:pt x="600738" y="378027"/>
                </a:lnTo>
                <a:lnTo>
                  <a:pt x="605609" y="354225"/>
                </a:lnTo>
                <a:lnTo>
                  <a:pt x="608589" y="329790"/>
                </a:lnTo>
                <a:lnTo>
                  <a:pt x="609600" y="304800"/>
                </a:lnTo>
                <a:lnTo>
                  <a:pt x="608589" y="279809"/>
                </a:lnTo>
                <a:lnTo>
                  <a:pt x="605609" y="255374"/>
                </a:lnTo>
                <a:lnTo>
                  <a:pt x="600738" y="231572"/>
                </a:lnTo>
                <a:lnTo>
                  <a:pt x="594055" y="208483"/>
                </a:lnTo>
                <a:lnTo>
                  <a:pt x="585638" y="186183"/>
                </a:lnTo>
                <a:lnTo>
                  <a:pt x="575567" y="164753"/>
                </a:lnTo>
                <a:lnTo>
                  <a:pt x="563919" y="144271"/>
                </a:lnTo>
                <a:lnTo>
                  <a:pt x="550773" y="124815"/>
                </a:lnTo>
                <a:lnTo>
                  <a:pt x="536208" y="106464"/>
                </a:lnTo>
                <a:lnTo>
                  <a:pt x="520303" y="89296"/>
                </a:lnTo>
                <a:lnTo>
                  <a:pt x="503135" y="73391"/>
                </a:lnTo>
                <a:lnTo>
                  <a:pt x="484784" y="58826"/>
                </a:lnTo>
                <a:lnTo>
                  <a:pt x="465328" y="45680"/>
                </a:lnTo>
                <a:lnTo>
                  <a:pt x="444846" y="34032"/>
                </a:lnTo>
                <a:lnTo>
                  <a:pt x="423416" y="23961"/>
                </a:lnTo>
                <a:lnTo>
                  <a:pt x="401116" y="15544"/>
                </a:lnTo>
                <a:lnTo>
                  <a:pt x="378027" y="8861"/>
                </a:lnTo>
                <a:lnTo>
                  <a:pt x="354225" y="3990"/>
                </a:lnTo>
                <a:lnTo>
                  <a:pt x="329790" y="1010"/>
                </a:lnTo>
                <a:lnTo>
                  <a:pt x="304800" y="0"/>
                </a:lnTo>
                <a:lnTo>
                  <a:pt x="279809" y="1010"/>
                </a:lnTo>
                <a:lnTo>
                  <a:pt x="255374" y="3990"/>
                </a:lnTo>
                <a:lnTo>
                  <a:pt x="231572" y="8861"/>
                </a:lnTo>
                <a:lnTo>
                  <a:pt x="208483" y="15544"/>
                </a:lnTo>
                <a:lnTo>
                  <a:pt x="186183" y="23961"/>
                </a:lnTo>
                <a:lnTo>
                  <a:pt x="164753" y="34032"/>
                </a:lnTo>
                <a:lnTo>
                  <a:pt x="144271" y="45680"/>
                </a:lnTo>
                <a:lnTo>
                  <a:pt x="124815" y="58826"/>
                </a:lnTo>
                <a:lnTo>
                  <a:pt x="106464" y="73391"/>
                </a:lnTo>
                <a:lnTo>
                  <a:pt x="89296" y="89296"/>
                </a:lnTo>
                <a:lnTo>
                  <a:pt x="73391" y="106464"/>
                </a:lnTo>
                <a:lnTo>
                  <a:pt x="58826" y="124815"/>
                </a:lnTo>
                <a:lnTo>
                  <a:pt x="45680" y="144271"/>
                </a:lnTo>
                <a:lnTo>
                  <a:pt x="34032" y="164753"/>
                </a:lnTo>
                <a:lnTo>
                  <a:pt x="23961" y="186183"/>
                </a:lnTo>
                <a:lnTo>
                  <a:pt x="15544" y="208483"/>
                </a:lnTo>
                <a:lnTo>
                  <a:pt x="8861" y="231572"/>
                </a:lnTo>
                <a:lnTo>
                  <a:pt x="3990" y="255374"/>
                </a:lnTo>
                <a:lnTo>
                  <a:pt x="1010" y="279809"/>
                </a:lnTo>
                <a:lnTo>
                  <a:pt x="0" y="304800"/>
                </a:lnTo>
                <a:close/>
              </a:path>
            </a:pathLst>
          </a:custGeom>
          <a:solidFill>
            <a:srgbClr val="FFFFFF"/>
          </a:solidFill>
        </p:spPr>
        <p:txBody>
          <a:bodyPr wrap="square" lIns="0" tIns="0" rIns="0" bIns="0" rtlCol="0">
            <a:noAutofit/>
          </a:bodyPr>
          <a:lstStyle/>
          <a:p>
            <a:endParaRPr/>
          </a:p>
        </p:txBody>
      </p:sp>
      <p:sp>
        <p:nvSpPr>
          <p:cNvPr id="15" name="object 15"/>
          <p:cNvSpPr/>
          <p:nvPr/>
        </p:nvSpPr>
        <p:spPr>
          <a:xfrm>
            <a:off x="4362450" y="1050798"/>
            <a:ext cx="420624" cy="420624"/>
          </a:xfrm>
          <a:custGeom>
            <a:avLst/>
            <a:gdLst/>
            <a:ahLst/>
            <a:cxnLst/>
            <a:rect l="l" t="t" r="r" b="b"/>
            <a:pathLst>
              <a:path w="420624" h="420624">
                <a:moveTo>
                  <a:pt x="0" y="210312"/>
                </a:moveTo>
                <a:lnTo>
                  <a:pt x="696" y="227568"/>
                </a:lnTo>
                <a:lnTo>
                  <a:pt x="2751" y="244438"/>
                </a:lnTo>
                <a:lnTo>
                  <a:pt x="6109" y="260869"/>
                </a:lnTo>
                <a:lnTo>
                  <a:pt x="10716" y="276807"/>
                </a:lnTo>
                <a:lnTo>
                  <a:pt x="16519" y="292197"/>
                </a:lnTo>
                <a:lnTo>
                  <a:pt x="23464" y="306985"/>
                </a:lnTo>
                <a:lnTo>
                  <a:pt x="31496" y="321118"/>
                </a:lnTo>
                <a:lnTo>
                  <a:pt x="40562" y="334542"/>
                </a:lnTo>
                <a:lnTo>
                  <a:pt x="50608" y="347202"/>
                </a:lnTo>
                <a:lnTo>
                  <a:pt x="61579" y="359044"/>
                </a:lnTo>
                <a:lnTo>
                  <a:pt x="73421" y="370015"/>
                </a:lnTo>
                <a:lnTo>
                  <a:pt x="86081" y="380061"/>
                </a:lnTo>
                <a:lnTo>
                  <a:pt x="99505" y="389127"/>
                </a:lnTo>
                <a:lnTo>
                  <a:pt x="113638" y="397159"/>
                </a:lnTo>
                <a:lnTo>
                  <a:pt x="128426" y="404104"/>
                </a:lnTo>
                <a:lnTo>
                  <a:pt x="143816" y="409907"/>
                </a:lnTo>
                <a:lnTo>
                  <a:pt x="159754" y="414514"/>
                </a:lnTo>
                <a:lnTo>
                  <a:pt x="176185" y="417872"/>
                </a:lnTo>
                <a:lnTo>
                  <a:pt x="193055" y="419927"/>
                </a:lnTo>
                <a:lnTo>
                  <a:pt x="210312" y="420624"/>
                </a:lnTo>
                <a:lnTo>
                  <a:pt x="227568" y="419927"/>
                </a:lnTo>
                <a:lnTo>
                  <a:pt x="244438" y="417872"/>
                </a:lnTo>
                <a:lnTo>
                  <a:pt x="260869" y="414514"/>
                </a:lnTo>
                <a:lnTo>
                  <a:pt x="276807" y="409907"/>
                </a:lnTo>
                <a:lnTo>
                  <a:pt x="292197" y="404104"/>
                </a:lnTo>
                <a:lnTo>
                  <a:pt x="306985" y="397159"/>
                </a:lnTo>
                <a:lnTo>
                  <a:pt x="321118" y="389127"/>
                </a:lnTo>
                <a:lnTo>
                  <a:pt x="334542" y="380061"/>
                </a:lnTo>
                <a:lnTo>
                  <a:pt x="347202" y="370015"/>
                </a:lnTo>
                <a:lnTo>
                  <a:pt x="359044" y="359044"/>
                </a:lnTo>
                <a:lnTo>
                  <a:pt x="370015" y="347202"/>
                </a:lnTo>
                <a:lnTo>
                  <a:pt x="380061" y="334542"/>
                </a:lnTo>
                <a:lnTo>
                  <a:pt x="389127" y="321118"/>
                </a:lnTo>
                <a:lnTo>
                  <a:pt x="397159" y="306985"/>
                </a:lnTo>
                <a:lnTo>
                  <a:pt x="404104" y="292197"/>
                </a:lnTo>
                <a:lnTo>
                  <a:pt x="409907" y="276807"/>
                </a:lnTo>
                <a:lnTo>
                  <a:pt x="414514" y="260869"/>
                </a:lnTo>
                <a:lnTo>
                  <a:pt x="417872" y="244438"/>
                </a:lnTo>
                <a:lnTo>
                  <a:pt x="419927" y="227568"/>
                </a:lnTo>
                <a:lnTo>
                  <a:pt x="420624" y="210312"/>
                </a:lnTo>
                <a:lnTo>
                  <a:pt x="419927" y="193055"/>
                </a:lnTo>
                <a:lnTo>
                  <a:pt x="417872" y="176185"/>
                </a:lnTo>
                <a:lnTo>
                  <a:pt x="414514" y="159754"/>
                </a:lnTo>
                <a:lnTo>
                  <a:pt x="409907" y="143816"/>
                </a:lnTo>
                <a:lnTo>
                  <a:pt x="404104" y="128426"/>
                </a:lnTo>
                <a:lnTo>
                  <a:pt x="397159" y="113638"/>
                </a:lnTo>
                <a:lnTo>
                  <a:pt x="389127" y="99505"/>
                </a:lnTo>
                <a:lnTo>
                  <a:pt x="380061" y="86081"/>
                </a:lnTo>
                <a:lnTo>
                  <a:pt x="370015" y="73421"/>
                </a:lnTo>
                <a:lnTo>
                  <a:pt x="359044" y="61579"/>
                </a:lnTo>
                <a:lnTo>
                  <a:pt x="347202" y="50608"/>
                </a:lnTo>
                <a:lnTo>
                  <a:pt x="334542" y="40562"/>
                </a:lnTo>
                <a:lnTo>
                  <a:pt x="321118" y="31496"/>
                </a:lnTo>
                <a:lnTo>
                  <a:pt x="306985" y="23464"/>
                </a:lnTo>
                <a:lnTo>
                  <a:pt x="292197" y="16519"/>
                </a:lnTo>
                <a:lnTo>
                  <a:pt x="276807" y="10716"/>
                </a:lnTo>
                <a:lnTo>
                  <a:pt x="260869" y="6109"/>
                </a:lnTo>
                <a:lnTo>
                  <a:pt x="244438" y="2751"/>
                </a:lnTo>
                <a:lnTo>
                  <a:pt x="227568" y="696"/>
                </a:lnTo>
                <a:lnTo>
                  <a:pt x="210312" y="0"/>
                </a:lnTo>
                <a:lnTo>
                  <a:pt x="193055" y="696"/>
                </a:lnTo>
                <a:lnTo>
                  <a:pt x="176185" y="2751"/>
                </a:lnTo>
                <a:lnTo>
                  <a:pt x="159754" y="6109"/>
                </a:lnTo>
                <a:lnTo>
                  <a:pt x="143816" y="10716"/>
                </a:lnTo>
                <a:lnTo>
                  <a:pt x="128426" y="16519"/>
                </a:lnTo>
                <a:lnTo>
                  <a:pt x="113638" y="23464"/>
                </a:lnTo>
                <a:lnTo>
                  <a:pt x="99505" y="31496"/>
                </a:lnTo>
                <a:lnTo>
                  <a:pt x="86081" y="40562"/>
                </a:lnTo>
                <a:lnTo>
                  <a:pt x="73421" y="50608"/>
                </a:lnTo>
                <a:lnTo>
                  <a:pt x="61579" y="61579"/>
                </a:lnTo>
                <a:lnTo>
                  <a:pt x="50608" y="73421"/>
                </a:lnTo>
                <a:lnTo>
                  <a:pt x="40562" y="86081"/>
                </a:lnTo>
                <a:lnTo>
                  <a:pt x="31496" y="99505"/>
                </a:lnTo>
                <a:lnTo>
                  <a:pt x="23464" y="113638"/>
                </a:lnTo>
                <a:lnTo>
                  <a:pt x="16519" y="128426"/>
                </a:lnTo>
                <a:lnTo>
                  <a:pt x="10716" y="143816"/>
                </a:lnTo>
                <a:lnTo>
                  <a:pt x="6109" y="159754"/>
                </a:lnTo>
                <a:lnTo>
                  <a:pt x="2751" y="176185"/>
                </a:lnTo>
                <a:lnTo>
                  <a:pt x="696" y="193055"/>
                </a:lnTo>
                <a:lnTo>
                  <a:pt x="0" y="210312"/>
                </a:lnTo>
                <a:close/>
              </a:path>
            </a:pathLst>
          </a:custGeom>
          <a:solidFill>
            <a:srgbClr val="FFFFFF"/>
          </a:solidFill>
        </p:spPr>
        <p:txBody>
          <a:bodyPr wrap="square" lIns="0" tIns="0" rIns="0" bIns="0" rtlCol="0">
            <a:noAutofit/>
          </a:bodyPr>
          <a:lstStyle/>
          <a:p>
            <a:endParaRPr/>
          </a:p>
        </p:txBody>
      </p:sp>
      <p:sp>
        <p:nvSpPr>
          <p:cNvPr id="16" name="object 16"/>
          <p:cNvSpPr/>
          <p:nvPr/>
        </p:nvSpPr>
        <p:spPr>
          <a:xfrm>
            <a:off x="4337304" y="1059179"/>
            <a:ext cx="437388" cy="437388"/>
          </a:xfrm>
          <a:custGeom>
            <a:avLst/>
            <a:gdLst/>
            <a:ahLst/>
            <a:cxnLst/>
            <a:rect l="l" t="t" r="r" b="b"/>
            <a:pathLst>
              <a:path w="437388" h="437388">
                <a:moveTo>
                  <a:pt x="91694" y="318770"/>
                </a:moveTo>
                <a:lnTo>
                  <a:pt x="81153" y="304546"/>
                </a:lnTo>
                <a:lnTo>
                  <a:pt x="72136" y="289179"/>
                </a:lnTo>
                <a:lnTo>
                  <a:pt x="64388" y="272923"/>
                </a:lnTo>
                <a:lnTo>
                  <a:pt x="67818" y="314579"/>
                </a:lnTo>
                <a:lnTo>
                  <a:pt x="79375" y="330073"/>
                </a:lnTo>
                <a:lnTo>
                  <a:pt x="92456" y="344550"/>
                </a:lnTo>
                <a:lnTo>
                  <a:pt x="106680" y="357505"/>
                </a:lnTo>
                <a:lnTo>
                  <a:pt x="122300" y="369189"/>
                </a:lnTo>
                <a:lnTo>
                  <a:pt x="138937" y="379349"/>
                </a:lnTo>
                <a:lnTo>
                  <a:pt x="156463" y="387858"/>
                </a:lnTo>
                <a:lnTo>
                  <a:pt x="175006" y="394716"/>
                </a:lnTo>
                <a:lnTo>
                  <a:pt x="194310" y="399669"/>
                </a:lnTo>
                <a:lnTo>
                  <a:pt x="214375" y="402844"/>
                </a:lnTo>
                <a:lnTo>
                  <a:pt x="235076" y="403860"/>
                </a:lnTo>
                <a:lnTo>
                  <a:pt x="255650" y="402971"/>
                </a:lnTo>
                <a:lnTo>
                  <a:pt x="275717" y="399796"/>
                </a:lnTo>
                <a:lnTo>
                  <a:pt x="295148" y="394970"/>
                </a:lnTo>
                <a:lnTo>
                  <a:pt x="313690" y="388239"/>
                </a:lnTo>
                <a:lnTo>
                  <a:pt x="331343" y="379730"/>
                </a:lnTo>
                <a:lnTo>
                  <a:pt x="348107" y="369570"/>
                </a:lnTo>
                <a:lnTo>
                  <a:pt x="363600" y="358013"/>
                </a:lnTo>
                <a:lnTo>
                  <a:pt x="378079" y="345059"/>
                </a:lnTo>
                <a:lnTo>
                  <a:pt x="391033" y="330708"/>
                </a:lnTo>
                <a:lnTo>
                  <a:pt x="402717" y="315214"/>
                </a:lnTo>
                <a:lnTo>
                  <a:pt x="412876" y="298577"/>
                </a:lnTo>
                <a:lnTo>
                  <a:pt x="421386" y="280924"/>
                </a:lnTo>
                <a:lnTo>
                  <a:pt x="428244" y="262382"/>
                </a:lnTo>
                <a:lnTo>
                  <a:pt x="433197" y="243078"/>
                </a:lnTo>
                <a:lnTo>
                  <a:pt x="436372" y="223012"/>
                </a:lnTo>
                <a:lnTo>
                  <a:pt x="437388" y="202311"/>
                </a:lnTo>
                <a:lnTo>
                  <a:pt x="436499" y="181737"/>
                </a:lnTo>
                <a:lnTo>
                  <a:pt x="433324" y="161671"/>
                </a:lnTo>
                <a:lnTo>
                  <a:pt x="428498" y="142367"/>
                </a:lnTo>
                <a:lnTo>
                  <a:pt x="421767" y="123698"/>
                </a:lnTo>
                <a:lnTo>
                  <a:pt x="413258" y="106045"/>
                </a:lnTo>
                <a:lnTo>
                  <a:pt x="403098" y="89408"/>
                </a:lnTo>
                <a:lnTo>
                  <a:pt x="391541" y="73787"/>
                </a:lnTo>
                <a:lnTo>
                  <a:pt x="378587" y="59436"/>
                </a:lnTo>
                <a:lnTo>
                  <a:pt x="364236" y="46355"/>
                </a:lnTo>
                <a:lnTo>
                  <a:pt x="348742" y="34671"/>
                </a:lnTo>
                <a:lnTo>
                  <a:pt x="332105" y="24637"/>
                </a:lnTo>
                <a:lnTo>
                  <a:pt x="314451" y="16002"/>
                </a:lnTo>
                <a:lnTo>
                  <a:pt x="295910" y="9144"/>
                </a:lnTo>
                <a:lnTo>
                  <a:pt x="276606" y="4191"/>
                </a:lnTo>
                <a:lnTo>
                  <a:pt x="256540" y="1016"/>
                </a:lnTo>
                <a:lnTo>
                  <a:pt x="235838" y="0"/>
                </a:lnTo>
                <a:lnTo>
                  <a:pt x="215265" y="889"/>
                </a:lnTo>
                <a:lnTo>
                  <a:pt x="195199" y="4064"/>
                </a:lnTo>
                <a:lnTo>
                  <a:pt x="175895" y="8890"/>
                </a:lnTo>
                <a:lnTo>
                  <a:pt x="157225" y="15748"/>
                </a:lnTo>
                <a:lnTo>
                  <a:pt x="139573" y="24257"/>
                </a:lnTo>
                <a:lnTo>
                  <a:pt x="122936" y="34290"/>
                </a:lnTo>
                <a:lnTo>
                  <a:pt x="107315" y="45847"/>
                </a:lnTo>
                <a:lnTo>
                  <a:pt x="92963" y="58928"/>
                </a:lnTo>
                <a:lnTo>
                  <a:pt x="79883" y="73152"/>
                </a:lnTo>
                <a:lnTo>
                  <a:pt x="68199" y="88773"/>
                </a:lnTo>
                <a:lnTo>
                  <a:pt x="58166" y="105410"/>
                </a:lnTo>
                <a:lnTo>
                  <a:pt x="49530" y="123062"/>
                </a:lnTo>
                <a:lnTo>
                  <a:pt x="42672" y="141478"/>
                </a:lnTo>
                <a:lnTo>
                  <a:pt x="37719" y="160782"/>
                </a:lnTo>
                <a:lnTo>
                  <a:pt x="34544" y="180848"/>
                </a:lnTo>
                <a:lnTo>
                  <a:pt x="33528" y="201549"/>
                </a:lnTo>
                <a:lnTo>
                  <a:pt x="34417" y="222123"/>
                </a:lnTo>
                <a:lnTo>
                  <a:pt x="37592" y="242189"/>
                </a:lnTo>
                <a:lnTo>
                  <a:pt x="42418" y="261620"/>
                </a:lnTo>
                <a:lnTo>
                  <a:pt x="49275" y="280162"/>
                </a:lnTo>
                <a:lnTo>
                  <a:pt x="50292" y="200660"/>
                </a:lnTo>
                <a:lnTo>
                  <a:pt x="51308" y="181610"/>
                </a:lnTo>
                <a:lnTo>
                  <a:pt x="54229" y="163449"/>
                </a:lnTo>
                <a:lnTo>
                  <a:pt x="58928" y="145669"/>
                </a:lnTo>
                <a:lnTo>
                  <a:pt x="65278" y="128778"/>
                </a:lnTo>
                <a:lnTo>
                  <a:pt x="73279" y="112649"/>
                </a:lnTo>
                <a:lnTo>
                  <a:pt x="82550" y="97409"/>
                </a:lnTo>
                <a:lnTo>
                  <a:pt x="93345" y="83185"/>
                </a:lnTo>
                <a:lnTo>
                  <a:pt x="105410" y="70231"/>
                </a:lnTo>
                <a:lnTo>
                  <a:pt x="118618" y="58166"/>
                </a:lnTo>
                <a:lnTo>
                  <a:pt x="132969" y="47625"/>
                </a:lnTo>
                <a:lnTo>
                  <a:pt x="148209" y="38608"/>
                </a:lnTo>
                <a:lnTo>
                  <a:pt x="164592" y="30861"/>
                </a:lnTo>
                <a:lnTo>
                  <a:pt x="181737" y="24637"/>
                </a:lnTo>
                <a:lnTo>
                  <a:pt x="199262" y="20320"/>
                </a:lnTo>
                <a:lnTo>
                  <a:pt x="217805" y="17525"/>
                </a:lnTo>
                <a:lnTo>
                  <a:pt x="236728" y="16764"/>
                </a:lnTo>
                <a:lnTo>
                  <a:pt x="255778" y="17780"/>
                </a:lnTo>
                <a:lnTo>
                  <a:pt x="273938" y="20700"/>
                </a:lnTo>
                <a:lnTo>
                  <a:pt x="291846" y="25400"/>
                </a:lnTo>
                <a:lnTo>
                  <a:pt x="308610" y="31750"/>
                </a:lnTo>
                <a:lnTo>
                  <a:pt x="324866" y="39750"/>
                </a:lnTo>
                <a:lnTo>
                  <a:pt x="340106" y="49022"/>
                </a:lnTo>
                <a:lnTo>
                  <a:pt x="354203" y="59817"/>
                </a:lnTo>
                <a:lnTo>
                  <a:pt x="367284" y="71882"/>
                </a:lnTo>
                <a:lnTo>
                  <a:pt x="379095" y="85090"/>
                </a:lnTo>
                <a:lnTo>
                  <a:pt x="389763" y="99441"/>
                </a:lnTo>
                <a:lnTo>
                  <a:pt x="398907" y="114808"/>
                </a:lnTo>
                <a:lnTo>
                  <a:pt x="406654" y="131064"/>
                </a:lnTo>
                <a:lnTo>
                  <a:pt x="412750" y="148082"/>
                </a:lnTo>
                <a:lnTo>
                  <a:pt x="417068" y="165735"/>
                </a:lnTo>
                <a:lnTo>
                  <a:pt x="419862" y="184277"/>
                </a:lnTo>
                <a:lnTo>
                  <a:pt x="420624" y="203200"/>
                </a:lnTo>
                <a:lnTo>
                  <a:pt x="419608" y="222250"/>
                </a:lnTo>
                <a:lnTo>
                  <a:pt x="416687" y="240411"/>
                </a:lnTo>
                <a:lnTo>
                  <a:pt x="411988" y="258318"/>
                </a:lnTo>
                <a:lnTo>
                  <a:pt x="405638" y="275209"/>
                </a:lnTo>
                <a:lnTo>
                  <a:pt x="397763" y="291338"/>
                </a:lnTo>
                <a:lnTo>
                  <a:pt x="388366" y="306450"/>
                </a:lnTo>
                <a:lnTo>
                  <a:pt x="377571" y="320675"/>
                </a:lnTo>
                <a:lnTo>
                  <a:pt x="365633" y="333883"/>
                </a:lnTo>
                <a:lnTo>
                  <a:pt x="352425" y="345567"/>
                </a:lnTo>
                <a:lnTo>
                  <a:pt x="338074" y="356235"/>
                </a:lnTo>
                <a:lnTo>
                  <a:pt x="322707" y="365379"/>
                </a:lnTo>
                <a:lnTo>
                  <a:pt x="306450" y="373125"/>
                </a:lnTo>
                <a:lnTo>
                  <a:pt x="289433" y="379222"/>
                </a:lnTo>
                <a:lnTo>
                  <a:pt x="271653" y="383540"/>
                </a:lnTo>
                <a:lnTo>
                  <a:pt x="253111" y="386334"/>
                </a:lnTo>
                <a:lnTo>
                  <a:pt x="234187" y="387096"/>
                </a:lnTo>
                <a:lnTo>
                  <a:pt x="215137" y="386080"/>
                </a:lnTo>
                <a:lnTo>
                  <a:pt x="196976" y="383159"/>
                </a:lnTo>
                <a:lnTo>
                  <a:pt x="179197" y="378460"/>
                </a:lnTo>
                <a:lnTo>
                  <a:pt x="162306" y="372110"/>
                </a:lnTo>
                <a:lnTo>
                  <a:pt x="146176" y="364236"/>
                </a:lnTo>
                <a:lnTo>
                  <a:pt x="131063" y="354838"/>
                </a:lnTo>
                <a:lnTo>
                  <a:pt x="116712" y="344043"/>
                </a:lnTo>
                <a:lnTo>
                  <a:pt x="103632" y="332105"/>
                </a:lnTo>
                <a:lnTo>
                  <a:pt x="91694" y="318770"/>
                </a:lnTo>
                <a:close/>
              </a:path>
              <a:path w="437388" h="437388">
                <a:moveTo>
                  <a:pt x="58166" y="255778"/>
                </a:moveTo>
                <a:lnTo>
                  <a:pt x="53848" y="238125"/>
                </a:lnTo>
                <a:lnTo>
                  <a:pt x="51054" y="219583"/>
                </a:lnTo>
                <a:lnTo>
                  <a:pt x="50292" y="200660"/>
                </a:lnTo>
                <a:lnTo>
                  <a:pt x="49275" y="280162"/>
                </a:lnTo>
                <a:lnTo>
                  <a:pt x="57785" y="297942"/>
                </a:lnTo>
                <a:lnTo>
                  <a:pt x="67818" y="314579"/>
                </a:lnTo>
                <a:lnTo>
                  <a:pt x="64388" y="272923"/>
                </a:lnTo>
                <a:lnTo>
                  <a:pt x="58166" y="255778"/>
                </a:lnTo>
                <a:close/>
              </a:path>
              <a:path w="437388" h="437388">
                <a:moveTo>
                  <a:pt x="54610" y="352679"/>
                </a:moveTo>
                <a:lnTo>
                  <a:pt x="69850" y="369316"/>
                </a:lnTo>
                <a:lnTo>
                  <a:pt x="86613" y="384429"/>
                </a:lnTo>
                <a:lnTo>
                  <a:pt x="104775" y="397764"/>
                </a:lnTo>
                <a:lnTo>
                  <a:pt x="124333" y="409575"/>
                </a:lnTo>
                <a:lnTo>
                  <a:pt x="145034" y="419354"/>
                </a:lnTo>
                <a:lnTo>
                  <a:pt x="166750" y="427228"/>
                </a:lnTo>
                <a:lnTo>
                  <a:pt x="189230" y="432816"/>
                </a:lnTo>
                <a:lnTo>
                  <a:pt x="212725" y="436372"/>
                </a:lnTo>
                <a:lnTo>
                  <a:pt x="236728" y="437388"/>
                </a:lnTo>
                <a:lnTo>
                  <a:pt x="260858" y="435991"/>
                </a:lnTo>
                <a:lnTo>
                  <a:pt x="284099" y="432308"/>
                </a:lnTo>
                <a:lnTo>
                  <a:pt x="306705" y="426466"/>
                </a:lnTo>
                <a:lnTo>
                  <a:pt x="328295" y="418465"/>
                </a:lnTo>
                <a:lnTo>
                  <a:pt x="348869" y="408432"/>
                </a:lnTo>
                <a:lnTo>
                  <a:pt x="368173" y="396494"/>
                </a:lnTo>
                <a:lnTo>
                  <a:pt x="386207" y="382905"/>
                </a:lnTo>
                <a:lnTo>
                  <a:pt x="402844" y="367538"/>
                </a:lnTo>
                <a:lnTo>
                  <a:pt x="417957" y="350774"/>
                </a:lnTo>
                <a:lnTo>
                  <a:pt x="431292" y="332613"/>
                </a:lnTo>
                <a:lnTo>
                  <a:pt x="443103" y="313182"/>
                </a:lnTo>
                <a:lnTo>
                  <a:pt x="452882" y="292481"/>
                </a:lnTo>
                <a:lnTo>
                  <a:pt x="460756" y="270764"/>
                </a:lnTo>
                <a:lnTo>
                  <a:pt x="466344" y="248158"/>
                </a:lnTo>
                <a:lnTo>
                  <a:pt x="469900" y="224662"/>
                </a:lnTo>
                <a:lnTo>
                  <a:pt x="470916" y="200660"/>
                </a:lnTo>
                <a:lnTo>
                  <a:pt x="469519" y="176530"/>
                </a:lnTo>
                <a:lnTo>
                  <a:pt x="465836" y="153289"/>
                </a:lnTo>
                <a:lnTo>
                  <a:pt x="459994" y="130810"/>
                </a:lnTo>
                <a:lnTo>
                  <a:pt x="451993" y="109220"/>
                </a:lnTo>
                <a:lnTo>
                  <a:pt x="441960" y="88646"/>
                </a:lnTo>
                <a:lnTo>
                  <a:pt x="430022" y="69342"/>
                </a:lnTo>
                <a:lnTo>
                  <a:pt x="416433" y="51308"/>
                </a:lnTo>
                <a:lnTo>
                  <a:pt x="401193" y="34671"/>
                </a:lnTo>
                <a:lnTo>
                  <a:pt x="384301" y="19431"/>
                </a:lnTo>
                <a:lnTo>
                  <a:pt x="366141" y="5969"/>
                </a:lnTo>
                <a:lnTo>
                  <a:pt x="346710" y="-5587"/>
                </a:lnTo>
                <a:lnTo>
                  <a:pt x="326136" y="-15366"/>
                </a:lnTo>
                <a:lnTo>
                  <a:pt x="304292" y="-23367"/>
                </a:lnTo>
                <a:lnTo>
                  <a:pt x="281686" y="-28955"/>
                </a:lnTo>
                <a:lnTo>
                  <a:pt x="258191" y="-32512"/>
                </a:lnTo>
                <a:lnTo>
                  <a:pt x="234187" y="-33527"/>
                </a:lnTo>
                <a:lnTo>
                  <a:pt x="210058" y="-32130"/>
                </a:lnTo>
                <a:lnTo>
                  <a:pt x="186817" y="-28447"/>
                </a:lnTo>
                <a:lnTo>
                  <a:pt x="164211" y="-22478"/>
                </a:lnTo>
                <a:lnTo>
                  <a:pt x="142748" y="-14477"/>
                </a:lnTo>
                <a:lnTo>
                  <a:pt x="122300" y="-4444"/>
                </a:lnTo>
                <a:lnTo>
                  <a:pt x="102870" y="7366"/>
                </a:lnTo>
                <a:lnTo>
                  <a:pt x="84836" y="21082"/>
                </a:lnTo>
                <a:lnTo>
                  <a:pt x="68199" y="36322"/>
                </a:lnTo>
                <a:lnTo>
                  <a:pt x="52959" y="53086"/>
                </a:lnTo>
                <a:lnTo>
                  <a:pt x="39497" y="71374"/>
                </a:lnTo>
                <a:lnTo>
                  <a:pt x="27940" y="90805"/>
                </a:lnTo>
                <a:lnTo>
                  <a:pt x="18161" y="111379"/>
                </a:lnTo>
                <a:lnTo>
                  <a:pt x="10160" y="133223"/>
                </a:lnTo>
                <a:lnTo>
                  <a:pt x="4572" y="155702"/>
                </a:lnTo>
                <a:lnTo>
                  <a:pt x="1016" y="179197"/>
                </a:lnTo>
                <a:lnTo>
                  <a:pt x="0" y="203200"/>
                </a:lnTo>
                <a:lnTo>
                  <a:pt x="1397" y="227330"/>
                </a:lnTo>
                <a:lnTo>
                  <a:pt x="5080" y="250571"/>
                </a:lnTo>
                <a:lnTo>
                  <a:pt x="11049" y="273177"/>
                </a:lnTo>
                <a:lnTo>
                  <a:pt x="16763" y="202311"/>
                </a:lnTo>
                <a:lnTo>
                  <a:pt x="17780" y="179959"/>
                </a:lnTo>
                <a:lnTo>
                  <a:pt x="21209" y="158242"/>
                </a:lnTo>
                <a:lnTo>
                  <a:pt x="26416" y="137414"/>
                </a:lnTo>
                <a:lnTo>
                  <a:pt x="33909" y="117221"/>
                </a:lnTo>
                <a:lnTo>
                  <a:pt x="43053" y="98044"/>
                </a:lnTo>
                <a:lnTo>
                  <a:pt x="53848" y="80010"/>
                </a:lnTo>
                <a:lnTo>
                  <a:pt x="66421" y="63119"/>
                </a:lnTo>
                <a:lnTo>
                  <a:pt x="80518" y="47625"/>
                </a:lnTo>
                <a:lnTo>
                  <a:pt x="96138" y="33400"/>
                </a:lnTo>
                <a:lnTo>
                  <a:pt x="112903" y="20828"/>
                </a:lnTo>
                <a:lnTo>
                  <a:pt x="130937" y="9906"/>
                </a:lnTo>
                <a:lnTo>
                  <a:pt x="149987" y="635"/>
                </a:lnTo>
                <a:lnTo>
                  <a:pt x="170053" y="-6857"/>
                </a:lnTo>
                <a:lnTo>
                  <a:pt x="191008" y="-12191"/>
                </a:lnTo>
                <a:lnTo>
                  <a:pt x="212598" y="-15620"/>
                </a:lnTo>
                <a:lnTo>
                  <a:pt x="235076" y="-16763"/>
                </a:lnTo>
                <a:lnTo>
                  <a:pt x="257429" y="-15747"/>
                </a:lnTo>
                <a:lnTo>
                  <a:pt x="279146" y="-12318"/>
                </a:lnTo>
                <a:lnTo>
                  <a:pt x="300100" y="-7112"/>
                </a:lnTo>
                <a:lnTo>
                  <a:pt x="320294" y="381"/>
                </a:lnTo>
                <a:lnTo>
                  <a:pt x="339344" y="9525"/>
                </a:lnTo>
                <a:lnTo>
                  <a:pt x="357378" y="20320"/>
                </a:lnTo>
                <a:lnTo>
                  <a:pt x="374269" y="32893"/>
                </a:lnTo>
                <a:lnTo>
                  <a:pt x="389890" y="46990"/>
                </a:lnTo>
                <a:lnTo>
                  <a:pt x="403987" y="62611"/>
                </a:lnTo>
                <a:lnTo>
                  <a:pt x="416560" y="79375"/>
                </a:lnTo>
                <a:lnTo>
                  <a:pt x="427609" y="97409"/>
                </a:lnTo>
                <a:lnTo>
                  <a:pt x="436880" y="116459"/>
                </a:lnTo>
                <a:lnTo>
                  <a:pt x="444246" y="136525"/>
                </a:lnTo>
                <a:lnTo>
                  <a:pt x="449580" y="157480"/>
                </a:lnTo>
                <a:lnTo>
                  <a:pt x="453009" y="179070"/>
                </a:lnTo>
                <a:lnTo>
                  <a:pt x="454151" y="201549"/>
                </a:lnTo>
                <a:lnTo>
                  <a:pt x="453136" y="223900"/>
                </a:lnTo>
                <a:lnTo>
                  <a:pt x="449707" y="245618"/>
                </a:lnTo>
                <a:lnTo>
                  <a:pt x="444500" y="266573"/>
                </a:lnTo>
                <a:lnTo>
                  <a:pt x="437134" y="286766"/>
                </a:lnTo>
                <a:lnTo>
                  <a:pt x="427990" y="305816"/>
                </a:lnTo>
                <a:lnTo>
                  <a:pt x="417068" y="323977"/>
                </a:lnTo>
                <a:lnTo>
                  <a:pt x="404495" y="340741"/>
                </a:lnTo>
                <a:lnTo>
                  <a:pt x="390398" y="356362"/>
                </a:lnTo>
                <a:lnTo>
                  <a:pt x="374904" y="370459"/>
                </a:lnTo>
                <a:lnTo>
                  <a:pt x="358140" y="383032"/>
                </a:lnTo>
                <a:lnTo>
                  <a:pt x="340106" y="394081"/>
                </a:lnTo>
                <a:lnTo>
                  <a:pt x="321056" y="403352"/>
                </a:lnTo>
                <a:lnTo>
                  <a:pt x="300863" y="410718"/>
                </a:lnTo>
                <a:lnTo>
                  <a:pt x="279908" y="416052"/>
                </a:lnTo>
                <a:lnTo>
                  <a:pt x="258318" y="419481"/>
                </a:lnTo>
                <a:lnTo>
                  <a:pt x="235838" y="420624"/>
                </a:lnTo>
                <a:lnTo>
                  <a:pt x="213487" y="419608"/>
                </a:lnTo>
                <a:lnTo>
                  <a:pt x="191770" y="416179"/>
                </a:lnTo>
                <a:lnTo>
                  <a:pt x="170942" y="410972"/>
                </a:lnTo>
                <a:lnTo>
                  <a:pt x="150749" y="403606"/>
                </a:lnTo>
                <a:lnTo>
                  <a:pt x="131572" y="394462"/>
                </a:lnTo>
                <a:lnTo>
                  <a:pt x="113537" y="383540"/>
                </a:lnTo>
                <a:lnTo>
                  <a:pt x="96647" y="370967"/>
                </a:lnTo>
                <a:lnTo>
                  <a:pt x="81153" y="356870"/>
                </a:lnTo>
                <a:lnTo>
                  <a:pt x="66929" y="341375"/>
                </a:lnTo>
                <a:lnTo>
                  <a:pt x="54356" y="324612"/>
                </a:lnTo>
                <a:lnTo>
                  <a:pt x="43434" y="306578"/>
                </a:lnTo>
                <a:lnTo>
                  <a:pt x="34162" y="287528"/>
                </a:lnTo>
                <a:lnTo>
                  <a:pt x="26670" y="267462"/>
                </a:lnTo>
                <a:lnTo>
                  <a:pt x="21336" y="246380"/>
                </a:lnTo>
                <a:lnTo>
                  <a:pt x="29083" y="315214"/>
                </a:lnTo>
                <a:lnTo>
                  <a:pt x="40894" y="334645"/>
                </a:lnTo>
                <a:lnTo>
                  <a:pt x="54610" y="352679"/>
                </a:lnTo>
                <a:close/>
              </a:path>
              <a:path w="437388" h="437388">
                <a:moveTo>
                  <a:pt x="19050" y="294767"/>
                </a:moveTo>
                <a:lnTo>
                  <a:pt x="29083" y="315214"/>
                </a:lnTo>
                <a:lnTo>
                  <a:pt x="21336" y="246380"/>
                </a:lnTo>
                <a:lnTo>
                  <a:pt x="17907" y="224790"/>
                </a:lnTo>
                <a:lnTo>
                  <a:pt x="16763" y="202311"/>
                </a:lnTo>
                <a:lnTo>
                  <a:pt x="11049" y="273177"/>
                </a:lnTo>
                <a:lnTo>
                  <a:pt x="19050" y="294767"/>
                </a:lnTo>
                <a:close/>
              </a:path>
            </a:pathLst>
          </a:custGeom>
          <a:solidFill>
            <a:srgbClr val="7A9799"/>
          </a:solidFill>
        </p:spPr>
        <p:txBody>
          <a:bodyPr wrap="square" lIns="0" tIns="0" rIns="0" bIns="0" rtlCol="0">
            <a:noAutofit/>
          </a:bodyPr>
          <a:lstStyle/>
          <a:p>
            <a:endParaRPr/>
          </a:p>
        </p:txBody>
      </p:sp>
      <p:sp>
        <p:nvSpPr>
          <p:cNvPr id="17" name="object 17"/>
          <p:cNvSpPr/>
          <p:nvPr/>
        </p:nvSpPr>
        <p:spPr>
          <a:xfrm>
            <a:off x="7668768" y="44196"/>
            <a:ext cx="1386840" cy="1257300"/>
          </a:xfrm>
          <a:prstGeom prst="rect">
            <a:avLst/>
          </a:prstGeom>
          <a:blipFill>
            <a:blip r:embed="rId2" cstate="print"/>
            <a:stretch>
              <a:fillRect/>
            </a:stretch>
          </a:blipFill>
        </p:spPr>
        <p:txBody>
          <a:bodyPr wrap="square" lIns="0" tIns="0" rIns="0" bIns="0" rtlCol="0">
            <a:noAutofit/>
          </a:bodyPr>
          <a:lstStyle/>
          <a:p>
            <a:endParaRPr/>
          </a:p>
        </p:txBody>
      </p:sp>
      <p:sp>
        <p:nvSpPr>
          <p:cNvPr id="18" name="object 18"/>
          <p:cNvSpPr/>
          <p:nvPr/>
        </p:nvSpPr>
        <p:spPr>
          <a:xfrm>
            <a:off x="179832" y="188975"/>
            <a:ext cx="1171956" cy="1080515"/>
          </a:xfrm>
          <a:prstGeom prst="rect">
            <a:avLst/>
          </a:prstGeom>
          <a:blipFill>
            <a:blip r:embed="rId3" cstate="print"/>
            <a:stretch>
              <a:fillRect/>
            </a:stretch>
          </a:blipFill>
        </p:spPr>
        <p:txBody>
          <a:bodyPr wrap="square" lIns="0" tIns="0" rIns="0" bIns="0" rtlCol="0">
            <a:noAutofit/>
          </a:bodyPr>
          <a:lstStyle/>
          <a:p>
            <a:endParaRPr/>
          </a:p>
        </p:txBody>
      </p:sp>
      <p:sp>
        <p:nvSpPr>
          <p:cNvPr id="5" name="object 5"/>
          <p:cNvSpPr txBox="1"/>
          <p:nvPr/>
        </p:nvSpPr>
        <p:spPr>
          <a:xfrm>
            <a:off x="152400" y="155448"/>
            <a:ext cx="8833866" cy="1121664"/>
          </a:xfrm>
          <a:prstGeom prst="rect">
            <a:avLst/>
          </a:prstGeom>
        </p:spPr>
        <p:txBody>
          <a:bodyPr wrap="square" lIns="0" tIns="0" rIns="0" bIns="0" rtlCol="0">
            <a:noAutofit/>
          </a:bodyPr>
          <a:lstStyle/>
          <a:p>
            <a:pPr>
              <a:lnSpc>
                <a:spcPts val="1000"/>
              </a:lnSpc>
            </a:pPr>
            <a:endParaRPr sz="1000"/>
          </a:p>
          <a:p>
            <a:pPr marL="2733802">
              <a:lnSpc>
                <a:spcPct val="94685"/>
              </a:lnSpc>
              <a:spcBef>
                <a:spcPts val="1399"/>
              </a:spcBef>
            </a:pPr>
            <a:r>
              <a:rPr sz="3300" b="1" spc="0" dirty="0" smtClean="0">
                <a:solidFill>
                  <a:srgbClr val="7A9799"/>
                </a:solidFill>
                <a:latin typeface="Georgia"/>
                <a:cs typeface="Georgia"/>
              </a:rPr>
              <a:t>Today’s Agenda</a:t>
            </a:r>
            <a:endParaRPr sz="3300">
              <a:latin typeface="Georgia"/>
              <a:cs typeface="Georgia"/>
            </a:endParaRPr>
          </a:p>
        </p:txBody>
      </p:sp>
      <p:sp>
        <p:nvSpPr>
          <p:cNvPr id="4" name="object 4"/>
          <p:cNvSpPr txBox="1"/>
          <p:nvPr/>
        </p:nvSpPr>
        <p:spPr>
          <a:xfrm>
            <a:off x="152400" y="1277112"/>
            <a:ext cx="8833866" cy="115824"/>
          </a:xfrm>
          <a:prstGeom prst="rect">
            <a:avLst/>
          </a:prstGeom>
        </p:spPr>
        <p:txBody>
          <a:bodyPr wrap="square" lIns="0" tIns="0" rIns="0" bIns="0" rtlCol="0">
            <a:noAutofit/>
          </a:bodyPr>
          <a:lstStyle/>
          <a:p>
            <a:pPr marL="25400">
              <a:lnSpc>
                <a:spcPts val="900"/>
              </a:lnSpc>
              <a:spcBef>
                <a:spcPts val="12"/>
              </a:spcBef>
            </a:pPr>
            <a:endParaRPr sz="900"/>
          </a:p>
        </p:txBody>
      </p:sp>
      <p:sp>
        <p:nvSpPr>
          <p:cNvPr id="3" name="object 3"/>
          <p:cNvSpPr txBox="1"/>
          <p:nvPr/>
        </p:nvSpPr>
        <p:spPr>
          <a:xfrm>
            <a:off x="152400" y="1392936"/>
            <a:ext cx="8833866" cy="4995672"/>
          </a:xfrm>
          <a:prstGeom prst="rect">
            <a:avLst/>
          </a:prstGeom>
        </p:spPr>
        <p:txBody>
          <a:bodyPr wrap="square" lIns="0" tIns="0" rIns="0" bIns="0" rtlCol="0">
            <a:noAutofit/>
          </a:bodyPr>
          <a:lstStyle/>
          <a:p>
            <a:pPr>
              <a:lnSpc>
                <a:spcPts val="1000"/>
              </a:lnSpc>
            </a:pPr>
            <a:endParaRPr sz="1000"/>
          </a:p>
          <a:p>
            <a:pPr marL="190500">
              <a:lnSpc>
                <a:spcPct val="95825"/>
              </a:lnSpc>
              <a:spcBef>
                <a:spcPts val="2287"/>
              </a:spcBef>
            </a:pPr>
            <a:r>
              <a:rPr sz="2600" spc="0" smtClean="0">
                <a:solidFill>
                  <a:srgbClr val="D16248"/>
                </a:solidFill>
                <a:latin typeface="Arial"/>
                <a:cs typeface="Arial"/>
              </a:rPr>
              <a:t>•</a:t>
            </a:r>
            <a:r>
              <a:rPr lang="en-US" sz="2600" spc="0" dirty="0" smtClean="0">
                <a:solidFill>
                  <a:srgbClr val="D16248"/>
                </a:solidFill>
                <a:latin typeface="Arial"/>
                <a:cs typeface="Arial"/>
              </a:rPr>
              <a:t> </a:t>
            </a:r>
            <a:r>
              <a:rPr lang="en-US" sz="2600" spc="0" dirty="0" smtClean="0">
                <a:solidFill>
                  <a:srgbClr val="FF0000"/>
                </a:solidFill>
                <a:latin typeface="Arial"/>
                <a:cs typeface="Arial"/>
              </a:rPr>
              <a:t>Swing Programming</a:t>
            </a:r>
            <a:r>
              <a:rPr lang="en-US" sz="2600" spc="0" dirty="0" smtClean="0">
                <a:solidFill>
                  <a:srgbClr val="D16248"/>
                </a:solidFill>
                <a:latin typeface="Arial"/>
                <a:cs typeface="Arial"/>
              </a:rPr>
              <a:t> </a:t>
            </a:r>
            <a:r>
              <a:rPr lang="en-US" sz="2600" dirty="0" smtClean="0">
                <a:latin typeface="Arial"/>
                <a:cs typeface="Arial"/>
              </a:rPr>
              <a:t>i</a:t>
            </a:r>
            <a:r>
              <a:rPr lang="en-US" sz="2600" spc="0" dirty="0" smtClean="0">
                <a:latin typeface="Arial"/>
                <a:cs typeface="Arial"/>
              </a:rPr>
              <a:t>n Java</a:t>
            </a:r>
          </a:p>
          <a:p>
            <a:pPr marL="190500">
              <a:lnSpc>
                <a:spcPct val="95825"/>
              </a:lnSpc>
              <a:spcBef>
                <a:spcPts val="2287"/>
              </a:spcBef>
            </a:pPr>
            <a:endParaRPr lang="en-US" sz="2600" spc="0" dirty="0" smtClean="0">
              <a:latin typeface="Arial"/>
              <a:cs typeface="Arial"/>
            </a:endParaRPr>
          </a:p>
          <a:p>
            <a:pPr marL="190500">
              <a:lnSpc>
                <a:spcPct val="95825"/>
              </a:lnSpc>
              <a:spcBef>
                <a:spcPts val="2287"/>
              </a:spcBef>
              <a:buFont typeface="Arial" pitchFamily="34" charset="0"/>
              <a:buChar char="•"/>
            </a:pPr>
            <a:r>
              <a:rPr lang="en-US" sz="2600" dirty="0" smtClean="0">
                <a:solidFill>
                  <a:schemeClr val="accent1"/>
                </a:solidFill>
                <a:latin typeface="Arial"/>
                <a:cs typeface="Arial"/>
              </a:rPr>
              <a:t> </a:t>
            </a:r>
            <a:r>
              <a:rPr lang="en-US" sz="2600" dirty="0" smtClean="0">
                <a:latin typeface="Arial"/>
                <a:cs typeface="Arial"/>
              </a:rPr>
              <a:t>Introduction</a:t>
            </a:r>
          </a:p>
          <a:p>
            <a:pPr marL="190500">
              <a:lnSpc>
                <a:spcPct val="95825"/>
              </a:lnSpc>
              <a:spcBef>
                <a:spcPts val="2287"/>
              </a:spcBef>
            </a:pPr>
            <a:endParaRPr lang="en-US" sz="2600" dirty="0" smtClean="0">
              <a:latin typeface="Arial"/>
              <a:cs typeface="Arial"/>
            </a:endParaRPr>
          </a:p>
          <a:p>
            <a:pPr marL="190500">
              <a:lnSpc>
                <a:spcPct val="95825"/>
              </a:lnSpc>
              <a:spcBef>
                <a:spcPts val="2287"/>
              </a:spcBef>
              <a:buFont typeface="Arial" pitchFamily="34" charset="0"/>
              <a:buChar char="•"/>
            </a:pPr>
            <a:r>
              <a:rPr lang="en-US" sz="2600" dirty="0" smtClean="0">
                <a:solidFill>
                  <a:schemeClr val="accent1"/>
                </a:solidFill>
                <a:latin typeface="Arial"/>
                <a:cs typeface="Arial"/>
              </a:rPr>
              <a:t> </a:t>
            </a:r>
            <a:r>
              <a:rPr lang="en-US" sz="2600" dirty="0" smtClean="0">
                <a:solidFill>
                  <a:srgbClr val="FF0000"/>
                </a:solidFill>
                <a:latin typeface="Arial"/>
                <a:cs typeface="Arial"/>
              </a:rPr>
              <a:t>JFrame</a:t>
            </a:r>
            <a:r>
              <a:rPr lang="en-US" sz="2600" dirty="0" smtClean="0">
                <a:solidFill>
                  <a:schemeClr val="accent1"/>
                </a:solidFill>
                <a:latin typeface="Arial"/>
                <a:cs typeface="Arial"/>
              </a:rPr>
              <a:t> </a:t>
            </a:r>
            <a:r>
              <a:rPr lang="en-US" sz="2600" dirty="0" smtClean="0">
                <a:latin typeface="Arial"/>
                <a:cs typeface="Arial"/>
              </a:rPr>
              <a:t>class </a:t>
            </a:r>
          </a:p>
          <a:p>
            <a:pPr marL="190500">
              <a:lnSpc>
                <a:spcPct val="95825"/>
              </a:lnSpc>
              <a:spcBef>
                <a:spcPts val="2287"/>
              </a:spcBef>
              <a:buFont typeface="Arial" pitchFamily="34" charset="0"/>
              <a:buChar char="•"/>
            </a:pPr>
            <a:endParaRPr lang="en-US" sz="2600" dirty="0" smtClean="0">
              <a:latin typeface="Arial"/>
              <a:cs typeface="Arial"/>
            </a:endParaRPr>
          </a:p>
          <a:p>
            <a:pPr marL="190500">
              <a:lnSpc>
                <a:spcPct val="95825"/>
              </a:lnSpc>
              <a:spcBef>
                <a:spcPts val="2287"/>
              </a:spcBef>
              <a:buFont typeface="Arial" pitchFamily="34" charset="0"/>
              <a:buChar char="•"/>
            </a:pPr>
            <a:endParaRPr lang="en-US" sz="2600" spc="0" dirty="0" smtClean="0">
              <a:latin typeface="Arial"/>
              <a:cs typeface="Arial"/>
            </a:endParaRPr>
          </a:p>
          <a:p>
            <a:pPr marL="190500">
              <a:lnSpc>
                <a:spcPct val="95825"/>
              </a:lnSpc>
              <a:spcBef>
                <a:spcPts val="2287"/>
              </a:spcBef>
            </a:pPr>
            <a:endParaRPr lang="en-US" sz="2600" spc="0" dirty="0" smtClean="0">
              <a:latin typeface="Arial"/>
              <a:cs typeface="Arial"/>
            </a:endParaRPr>
          </a:p>
          <a:p>
            <a:pPr marL="190500">
              <a:lnSpc>
                <a:spcPct val="95825"/>
              </a:lnSpc>
              <a:spcBef>
                <a:spcPts val="2287"/>
              </a:spcBef>
            </a:pPr>
            <a:endParaRPr lang="en-US" sz="2600" spc="0" dirty="0" smtClean="0">
              <a:latin typeface="Arial"/>
              <a:cs typeface="Arial"/>
            </a:endParaRPr>
          </a:p>
          <a:p>
            <a:pPr marL="190500">
              <a:lnSpc>
                <a:spcPct val="95825"/>
              </a:lnSpc>
              <a:spcBef>
                <a:spcPts val="2287"/>
              </a:spcBef>
            </a:pPr>
            <a:endParaRPr sz="2400">
              <a:latin typeface="Georgia"/>
              <a:cs typeface="Georgia"/>
            </a:endParaRPr>
          </a:p>
        </p:txBody>
      </p:sp>
      <p:sp>
        <p:nvSpPr>
          <p:cNvPr id="2" name="object 2"/>
          <p:cNvSpPr txBox="1"/>
          <p:nvPr/>
        </p:nvSpPr>
        <p:spPr>
          <a:xfrm>
            <a:off x="152400" y="6388608"/>
            <a:ext cx="8833866" cy="313943"/>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42844" y="1285860"/>
            <a:ext cx="8858312" cy="5429288"/>
          </a:xfrm>
        </p:spPr>
        <p:txBody>
          <a:bodyPr/>
          <a:lstStyle/>
          <a:p>
            <a:endParaRPr lang="en-US" sz="2400" dirty="0" smtClean="0"/>
          </a:p>
          <a:p>
            <a:r>
              <a:rPr lang="en-US" sz="2400" dirty="0" smtClean="0"/>
              <a:t>Choose a color and then click on OK.</a:t>
            </a:r>
          </a:p>
          <a:p>
            <a:endParaRPr lang="en-US" dirty="0" smtClean="0"/>
          </a:p>
          <a:p>
            <a:endParaRPr lang="en-US" dirty="0" smtClean="0"/>
          </a:p>
          <a:p>
            <a:endParaRPr lang="en-US" dirty="0" smtClean="0"/>
          </a:p>
          <a:p>
            <a:endParaRPr lang="en-US" dirty="0" smtClean="0"/>
          </a:p>
          <a:p>
            <a:r>
              <a:rPr lang="en-US" sz="2400" dirty="0" smtClean="0"/>
              <a:t>Finally it look like this:</a:t>
            </a:r>
          </a:p>
          <a:p>
            <a:pPr>
              <a:buNone/>
            </a:pPr>
            <a:endParaRPr lang="en-US" dirty="0" smtClean="0"/>
          </a:p>
          <a:p>
            <a:pPr>
              <a:buNone/>
            </a:pPr>
            <a:endParaRPr lang="en-IN" dirty="0"/>
          </a:p>
        </p:txBody>
      </p:sp>
      <p:pic>
        <p:nvPicPr>
          <p:cNvPr id="4" name="Picture 3" descr="Capture15.PNG"/>
          <p:cNvPicPr>
            <a:picLocks noChangeAspect="1"/>
          </p:cNvPicPr>
          <p:nvPr/>
        </p:nvPicPr>
        <p:blipFill>
          <a:blip r:embed="rId2"/>
          <a:stretch>
            <a:fillRect/>
          </a:stretch>
        </p:blipFill>
        <p:spPr>
          <a:xfrm>
            <a:off x="1643042" y="2214554"/>
            <a:ext cx="5549229" cy="1714512"/>
          </a:xfrm>
          <a:prstGeom prst="rect">
            <a:avLst/>
          </a:prstGeom>
        </p:spPr>
      </p:pic>
      <p:pic>
        <p:nvPicPr>
          <p:cNvPr id="5" name="Picture 4" descr="Capture16.PNG"/>
          <p:cNvPicPr>
            <a:picLocks noChangeAspect="1"/>
          </p:cNvPicPr>
          <p:nvPr/>
        </p:nvPicPr>
        <p:blipFill>
          <a:blip r:embed="rId3"/>
          <a:stretch>
            <a:fillRect/>
          </a:stretch>
        </p:blipFill>
        <p:spPr>
          <a:xfrm>
            <a:off x="1928794" y="4643446"/>
            <a:ext cx="5611008" cy="2071702"/>
          </a:xfrm>
          <a:prstGeom prst="rect">
            <a:avLst/>
          </a:prstGeom>
        </p:spPr>
      </p:pic>
      <p:sp>
        <p:nvSpPr>
          <p:cNvPr id="6" name="Rectangle 5"/>
          <p:cNvSpPr/>
          <p:nvPr/>
        </p:nvSpPr>
        <p:spPr>
          <a:xfrm>
            <a:off x="142844" y="142852"/>
            <a:ext cx="8858312" cy="1015663"/>
          </a:xfrm>
          <a:prstGeom prst="rect">
            <a:avLst/>
          </a:prstGeom>
        </p:spPr>
        <p:txBody>
          <a:bodyPr wrap="square">
            <a:spAutoFit/>
          </a:bodyPr>
          <a:lstStyle/>
          <a:p>
            <a:pPr algn="ctr"/>
            <a:r>
              <a:rPr lang="en-US" sz="3000" b="1" dirty="0" smtClean="0">
                <a:solidFill>
                  <a:schemeClr val="accent3">
                    <a:lumMod val="75000"/>
                  </a:schemeClr>
                </a:solidFill>
              </a:rPr>
              <a:t>How to add Background </a:t>
            </a:r>
          </a:p>
          <a:p>
            <a:pPr algn="ctr"/>
            <a:r>
              <a:rPr lang="en-US" sz="3000" b="1" dirty="0" smtClean="0">
                <a:solidFill>
                  <a:schemeClr val="accent3">
                    <a:lumMod val="75000"/>
                  </a:schemeClr>
                </a:solidFill>
              </a:rPr>
              <a:t>Color to JFrame</a:t>
            </a:r>
            <a:endParaRPr lang="en-IN" sz="3000" b="1" dirty="0">
              <a:solidFill>
                <a:schemeClr val="accent3">
                  <a:lumMod val="75000"/>
                </a:schemeClr>
              </a:solidFill>
            </a:endParaRPr>
          </a:p>
        </p:txBody>
      </p:sp>
      <p:pic>
        <p:nvPicPr>
          <p:cNvPr id="7"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object 26"/>
          <p:cNvSpPr/>
          <p:nvPr/>
        </p:nvSpPr>
        <p:spPr>
          <a:xfrm>
            <a:off x="7668768" y="44196"/>
            <a:ext cx="1386840" cy="1257300"/>
          </a:xfrm>
          <a:prstGeom prst="rect">
            <a:avLst/>
          </a:prstGeom>
          <a:blipFill>
            <a:blip r:embed="rId5" cstate="print"/>
            <a:stretch>
              <a:fillRect/>
            </a:stretch>
          </a:blipFill>
        </p:spPr>
        <p:txBody>
          <a:bodyPr wrap="square" lIns="0" tIns="0" rIns="0" bIns="0" rtlCol="0">
            <a:noAutofit/>
          </a:bodyPr>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42844" y="1000108"/>
            <a:ext cx="8858312" cy="5715040"/>
          </a:xfrm>
        </p:spPr>
        <p:txBody>
          <a:bodyPr/>
          <a:lstStyle/>
          <a:p>
            <a:endParaRPr lang="en-US" sz="2400" dirty="0" smtClean="0"/>
          </a:p>
          <a:p>
            <a:r>
              <a:rPr lang="en-US" sz="2400" dirty="0" smtClean="0"/>
              <a:t>To Run the Project right click on MyJFrame.java then click on Run File, the output look like this :</a:t>
            </a:r>
          </a:p>
          <a:p>
            <a:pPr>
              <a:buNone/>
            </a:pPr>
            <a:endParaRPr lang="en-US" sz="2400" dirty="0" smtClean="0"/>
          </a:p>
          <a:p>
            <a:pPr>
              <a:buNone/>
            </a:pPr>
            <a:endParaRPr lang="en-US" sz="2400" dirty="0" smtClean="0"/>
          </a:p>
          <a:p>
            <a:pPr>
              <a:buNone/>
            </a:pPr>
            <a:r>
              <a:rPr lang="en-US" sz="2400" dirty="0" smtClean="0"/>
              <a:t>																</a:t>
            </a:r>
            <a:r>
              <a:rPr lang="en-US" sz="2400" b="1" dirty="0" smtClean="0"/>
              <a:t>Output Window</a:t>
            </a:r>
            <a:endParaRPr lang="en-IN" sz="2400" b="1" dirty="0" smtClean="0"/>
          </a:p>
          <a:p>
            <a:pPr>
              <a:buNone/>
            </a:pPr>
            <a:endParaRPr lang="en-US" sz="2400" dirty="0" smtClean="0"/>
          </a:p>
          <a:p>
            <a:pPr>
              <a:buNone/>
            </a:pPr>
            <a:endParaRPr lang="en-US" sz="2400" dirty="0" smtClean="0"/>
          </a:p>
          <a:p>
            <a:pPr>
              <a:buNone/>
            </a:pPr>
            <a:r>
              <a:rPr lang="en-US" sz="2800" dirty="0" smtClean="0"/>
              <a:t>							</a:t>
            </a:r>
          </a:p>
          <a:p>
            <a:pPr>
              <a:buNone/>
            </a:pPr>
            <a:endParaRPr lang="en-IN" dirty="0"/>
          </a:p>
        </p:txBody>
      </p:sp>
      <p:pic>
        <p:nvPicPr>
          <p:cNvPr id="4" name="Picture 3" descr="Capture17.PNG"/>
          <p:cNvPicPr>
            <a:picLocks noChangeAspect="1"/>
          </p:cNvPicPr>
          <p:nvPr/>
        </p:nvPicPr>
        <p:blipFill>
          <a:blip r:embed="rId2"/>
          <a:stretch>
            <a:fillRect/>
          </a:stretch>
        </p:blipFill>
        <p:spPr>
          <a:xfrm>
            <a:off x="5357818" y="4214818"/>
            <a:ext cx="3357586" cy="2071702"/>
          </a:xfrm>
          <a:prstGeom prst="rect">
            <a:avLst/>
          </a:prstGeom>
        </p:spPr>
      </p:pic>
      <p:pic>
        <p:nvPicPr>
          <p:cNvPr id="17" name="Picture 16" descr="Capture19.PNG"/>
          <p:cNvPicPr>
            <a:picLocks noChangeAspect="1"/>
          </p:cNvPicPr>
          <p:nvPr/>
        </p:nvPicPr>
        <p:blipFill>
          <a:blip r:embed="rId3"/>
          <a:stretch>
            <a:fillRect/>
          </a:stretch>
        </p:blipFill>
        <p:spPr>
          <a:xfrm>
            <a:off x="571472" y="2428868"/>
            <a:ext cx="4500594" cy="2857520"/>
          </a:xfrm>
          <a:prstGeom prst="rect">
            <a:avLst/>
          </a:prstGeom>
        </p:spPr>
      </p:pic>
      <p:sp>
        <p:nvSpPr>
          <p:cNvPr id="5" name="Rectangle 4"/>
          <p:cNvSpPr/>
          <p:nvPr/>
        </p:nvSpPr>
        <p:spPr>
          <a:xfrm>
            <a:off x="142844" y="142853"/>
            <a:ext cx="8858312" cy="1015663"/>
          </a:xfrm>
          <a:prstGeom prst="rect">
            <a:avLst/>
          </a:prstGeom>
        </p:spPr>
        <p:txBody>
          <a:bodyPr wrap="square">
            <a:spAutoFit/>
          </a:bodyPr>
          <a:lstStyle/>
          <a:p>
            <a:pPr algn="ctr"/>
            <a:r>
              <a:rPr lang="en-US" sz="3000" b="1" dirty="0" smtClean="0">
                <a:solidFill>
                  <a:schemeClr val="accent3">
                    <a:lumMod val="75000"/>
                  </a:schemeClr>
                </a:solidFill>
              </a:rPr>
              <a:t>How to add Background </a:t>
            </a:r>
          </a:p>
          <a:p>
            <a:pPr algn="ctr"/>
            <a:r>
              <a:rPr lang="en-US" sz="3000" b="1" dirty="0" smtClean="0">
                <a:solidFill>
                  <a:schemeClr val="accent3">
                    <a:lumMod val="75000"/>
                  </a:schemeClr>
                </a:solidFill>
              </a:rPr>
              <a:t>Color to JFrame</a:t>
            </a:r>
            <a:endParaRPr lang="en-IN" sz="3000" b="1" dirty="0">
              <a:solidFill>
                <a:schemeClr val="accent3">
                  <a:lumMod val="75000"/>
                </a:schemeClr>
              </a:solidFill>
            </a:endParaRPr>
          </a:p>
        </p:txBody>
      </p:sp>
      <p:pic>
        <p:nvPicPr>
          <p:cNvPr id="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object 26"/>
          <p:cNvSpPr/>
          <p:nvPr/>
        </p:nvSpPr>
        <p:spPr>
          <a:xfrm>
            <a:off x="7668768" y="44196"/>
            <a:ext cx="1386840" cy="1257300"/>
          </a:xfrm>
          <a:prstGeom prst="rect">
            <a:avLst/>
          </a:prstGeom>
          <a:blipFill>
            <a:blip r:embed="rId5" cstate="print"/>
            <a:stretch>
              <a:fillRect/>
            </a:stretch>
          </a:blipFill>
        </p:spPr>
        <p:txBody>
          <a:bodyPr wrap="square" lIns="0" tIns="0" rIns="0" bIns="0" rtlCol="0">
            <a:noAutofit/>
          </a:bodyPr>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dirty="0" smtClean="0"/>
              <a:t>End Of Lecture 33</a:t>
            </a:r>
            <a:endParaRPr lang="en-IN" b="1" dirty="0"/>
          </a:p>
        </p:txBody>
      </p:sp>
      <p:sp>
        <p:nvSpPr>
          <p:cNvPr id="4" name="object 29"/>
          <p:cNvSpPr/>
          <p:nvPr/>
        </p:nvSpPr>
        <p:spPr>
          <a:xfrm>
            <a:off x="251460" y="188975"/>
            <a:ext cx="1368552" cy="1080515"/>
          </a:xfrm>
          <a:prstGeom prst="rect">
            <a:avLst/>
          </a:prstGeom>
          <a:blipFill>
            <a:blip r:embed="rId2" cstate="print"/>
            <a:stretch>
              <a:fillRect/>
            </a:stretch>
          </a:blipFill>
        </p:spPr>
        <p:txBody>
          <a:bodyPr wrap="square" lIns="0" tIns="0" rIns="0" bIns="0" rtlCol="0">
            <a:noAutofit/>
          </a:bodyPr>
          <a:lstStyle/>
          <a:p>
            <a:endParaRPr/>
          </a:p>
        </p:txBody>
      </p:sp>
      <p:sp>
        <p:nvSpPr>
          <p:cNvPr id="5" name="object 28"/>
          <p:cNvSpPr/>
          <p:nvPr/>
        </p:nvSpPr>
        <p:spPr>
          <a:xfrm>
            <a:off x="7092696" y="188975"/>
            <a:ext cx="1871472" cy="1080515"/>
          </a:xfrm>
          <a:prstGeom prst="rect">
            <a:avLst/>
          </a:prstGeom>
          <a:blipFill>
            <a:blip r:embed="rId3" cstate="print"/>
            <a:stretch>
              <a:fillRect/>
            </a:stretch>
          </a:blipFill>
        </p:spPr>
        <p:txBody>
          <a:bodyPr wrap="square" lIns="0" tIns="0" rIns="0" bIns="0" rtlCol="0">
            <a:noAutofit/>
          </a:bodyPr>
          <a:lstStyle/>
          <a:p>
            <a:endParaRPr/>
          </a:p>
        </p:txBody>
      </p:sp>
      <p:sp>
        <p:nvSpPr>
          <p:cNvPr id="12" name="object 26"/>
          <p:cNvSpPr/>
          <p:nvPr/>
        </p:nvSpPr>
        <p:spPr>
          <a:xfrm>
            <a:off x="143256" y="1427988"/>
            <a:ext cx="8857488" cy="2072639"/>
          </a:xfrm>
          <a:prstGeom prst="rect">
            <a:avLst/>
          </a:prstGeom>
          <a:blipFill>
            <a:blip r:embed="rId4" cstate="print"/>
            <a:stretch>
              <a:fillRect/>
            </a:stretch>
          </a:blipFill>
        </p:spPr>
        <p:txBody>
          <a:bodyPr wrap="square" lIns="0" tIns="0" rIns="0" bIns="0" rtlCol="0">
            <a:noAutofit/>
          </a:bodyPr>
          <a:lstStyle/>
          <a:p>
            <a:endParaRPr/>
          </a:p>
        </p:txBody>
      </p:sp>
      <p:sp>
        <p:nvSpPr>
          <p:cNvPr id="13" name="object 27"/>
          <p:cNvSpPr/>
          <p:nvPr/>
        </p:nvSpPr>
        <p:spPr>
          <a:xfrm>
            <a:off x="214884" y="3572255"/>
            <a:ext cx="8785860" cy="2122932"/>
          </a:xfrm>
          <a:custGeom>
            <a:avLst/>
            <a:gdLst/>
            <a:ahLst/>
            <a:cxnLst/>
            <a:rect l="l" t="t" r="r" b="b"/>
            <a:pathLst>
              <a:path w="8785860" h="2122932">
                <a:moveTo>
                  <a:pt x="0" y="2122932"/>
                </a:moveTo>
                <a:lnTo>
                  <a:pt x="8785860" y="2122932"/>
                </a:lnTo>
                <a:lnTo>
                  <a:pt x="8785860" y="0"/>
                </a:lnTo>
                <a:lnTo>
                  <a:pt x="0" y="0"/>
                </a:lnTo>
                <a:lnTo>
                  <a:pt x="0" y="2122932"/>
                </a:lnTo>
                <a:close/>
              </a:path>
            </a:pathLst>
          </a:custGeom>
          <a:solidFill>
            <a:srgbClr val="ACBDC5"/>
          </a:solidFill>
        </p:spPr>
        <p:txBody>
          <a:bodyPr wrap="square" lIns="0" tIns="0" rIns="0" bIns="0" rtlCol="0">
            <a:noAutofit/>
          </a:bodyPr>
          <a:lstStyle/>
          <a:p>
            <a:pPr marL="90830">
              <a:lnSpc>
                <a:spcPct val="94685"/>
              </a:lnSpc>
              <a:spcBef>
                <a:spcPts val="459"/>
              </a:spcBef>
            </a:pPr>
            <a:r>
              <a:rPr lang="en-IN" b="1" dirty="0" smtClean="0">
                <a:solidFill>
                  <a:srgbClr val="FF0000"/>
                </a:solidFill>
                <a:cs typeface="Georgia"/>
              </a:rPr>
              <a:t>For </a:t>
            </a:r>
            <a:r>
              <a:rPr lang="en-IN" b="1" spc="-4" dirty="0" smtClean="0">
                <a:solidFill>
                  <a:srgbClr val="FF0000"/>
                </a:solidFill>
                <a:cs typeface="Georgia"/>
              </a:rPr>
              <a:t>a</a:t>
            </a:r>
            <a:r>
              <a:rPr lang="en-IN" b="1" dirty="0" smtClean="0">
                <a:solidFill>
                  <a:srgbClr val="FF0000"/>
                </a:solidFill>
                <a:cs typeface="Georgia"/>
              </a:rPr>
              <a:t>ny qu</a:t>
            </a:r>
            <a:r>
              <a:rPr lang="en-IN" b="1" spc="-9" dirty="0" smtClean="0">
                <a:solidFill>
                  <a:srgbClr val="FF0000"/>
                </a:solidFill>
                <a:cs typeface="Georgia"/>
              </a:rPr>
              <a:t>e</a:t>
            </a:r>
            <a:r>
              <a:rPr lang="en-IN" b="1" dirty="0" smtClean="0">
                <a:solidFill>
                  <a:srgbClr val="FF0000"/>
                </a:solidFill>
                <a:cs typeface="Georgia"/>
              </a:rPr>
              <a:t>ries</a:t>
            </a:r>
            <a:r>
              <a:rPr lang="en-IN" b="1" spc="-14" dirty="0" smtClean="0">
                <a:solidFill>
                  <a:srgbClr val="FF0000"/>
                </a:solidFill>
                <a:cs typeface="Georgia"/>
              </a:rPr>
              <a:t> </a:t>
            </a:r>
            <a:r>
              <a:rPr lang="en-IN" b="1" dirty="0" smtClean="0">
                <a:solidFill>
                  <a:srgbClr val="260FB1"/>
                </a:solidFill>
                <a:cs typeface="Georgia"/>
                <a:hlinkClick r:id="rId5"/>
              </a:rPr>
              <a:t>mail us </a:t>
            </a:r>
            <a:r>
              <a:rPr lang="en-IN" b="1" spc="-9" dirty="0" smtClean="0">
                <a:solidFill>
                  <a:srgbClr val="260FB1"/>
                </a:solidFill>
                <a:cs typeface="Georgia"/>
                <a:hlinkClick r:id="rId5"/>
              </a:rPr>
              <a:t>@</a:t>
            </a:r>
            <a:r>
              <a:rPr lang="en-IN" b="1" dirty="0" smtClean="0">
                <a:solidFill>
                  <a:srgbClr val="260FB1"/>
                </a:solidFill>
                <a:cs typeface="Georgia"/>
                <a:hlinkClick r:id="rId5"/>
              </a:rPr>
              <a:t>:</a:t>
            </a:r>
            <a:r>
              <a:rPr lang="en-IN" b="1" dirty="0" smtClean="0">
                <a:solidFill>
                  <a:srgbClr val="260FB1"/>
                </a:solidFill>
                <a:cs typeface="Georgia"/>
              </a:rPr>
              <a:t> </a:t>
            </a:r>
            <a:r>
              <a:rPr lang="en-IN" b="1" spc="-480" dirty="0" smtClean="0">
                <a:solidFill>
                  <a:srgbClr val="260FB1"/>
                </a:solidFill>
                <a:cs typeface="Georgia"/>
              </a:rPr>
              <a:t> </a:t>
            </a:r>
            <a:r>
              <a:rPr lang="en-IN" b="1" u="heavy" dirty="0" smtClean="0">
                <a:solidFill>
                  <a:srgbClr val="260FB1"/>
                </a:solidFill>
                <a:cs typeface="Georgia"/>
                <a:hlinkClick r:id="rId6"/>
              </a:rPr>
              <a:t>s</a:t>
            </a:r>
            <a:r>
              <a:rPr lang="en-IN" b="1" u="heavy" spc="4" dirty="0" smtClean="0">
                <a:solidFill>
                  <a:srgbClr val="260FB1"/>
                </a:solidFill>
                <a:cs typeface="Georgia"/>
                <a:hlinkClick r:id="rId6"/>
              </a:rPr>
              <a:t>c</a:t>
            </a:r>
            <a:r>
              <a:rPr lang="en-IN" b="1" u="heavy" spc="-4" dirty="0" smtClean="0">
                <a:solidFill>
                  <a:srgbClr val="260FB1"/>
                </a:solidFill>
                <a:cs typeface="Georgia"/>
                <a:hlinkClick r:id="rId6"/>
              </a:rPr>
              <a:t>a</a:t>
            </a:r>
            <a:r>
              <a:rPr lang="en-IN" b="1" u="heavy" dirty="0" smtClean="0">
                <a:solidFill>
                  <a:srgbClr val="260FB1"/>
                </a:solidFill>
                <a:cs typeface="Georgia"/>
                <a:hlinkClick r:id="rId6"/>
              </a:rPr>
              <a:t>l</a:t>
            </a:r>
            <a:r>
              <a:rPr lang="en-IN" b="1" u="heavy" spc="-4" dirty="0" smtClean="0">
                <a:solidFill>
                  <a:srgbClr val="260FB1"/>
                </a:solidFill>
                <a:cs typeface="Georgia"/>
                <a:hlinkClick r:id="rId6"/>
              </a:rPr>
              <a:t>i</a:t>
            </a:r>
            <a:r>
              <a:rPr lang="en-IN" b="1" u="heavy" dirty="0" smtClean="0">
                <a:solidFill>
                  <a:srgbClr val="260FB1"/>
                </a:solidFill>
                <a:cs typeface="Georgia"/>
                <a:hlinkClick r:id="rId6"/>
              </a:rPr>
              <a:t>ve</a:t>
            </a:r>
            <a:r>
              <a:rPr lang="en-IN" b="1" u="heavy" spc="-9" dirty="0" smtClean="0">
                <a:solidFill>
                  <a:srgbClr val="260FB1"/>
                </a:solidFill>
                <a:cs typeface="Georgia"/>
                <a:hlinkClick r:id="rId6"/>
              </a:rPr>
              <a:t>4</a:t>
            </a:r>
            <a:r>
              <a:rPr lang="en-IN" b="1" u="heavy" dirty="0" smtClean="0">
                <a:solidFill>
                  <a:srgbClr val="260FB1"/>
                </a:solidFill>
                <a:cs typeface="Georgia"/>
                <a:hlinkClick r:id="rId6"/>
              </a:rPr>
              <a:t>u</a:t>
            </a:r>
            <a:r>
              <a:rPr lang="en-IN" b="1" u="heavy" spc="-4" dirty="0" smtClean="0">
                <a:solidFill>
                  <a:srgbClr val="260FB1"/>
                </a:solidFill>
                <a:cs typeface="Georgia"/>
                <a:hlinkClick r:id="rId6"/>
              </a:rPr>
              <a:t>@</a:t>
            </a:r>
            <a:r>
              <a:rPr lang="en-IN" b="1" u="heavy" dirty="0" smtClean="0">
                <a:solidFill>
                  <a:srgbClr val="260FB1"/>
                </a:solidFill>
                <a:cs typeface="Georgia"/>
                <a:hlinkClick r:id="rId6"/>
              </a:rPr>
              <a:t>gm</a:t>
            </a:r>
            <a:r>
              <a:rPr lang="en-IN" b="1" u="heavy" spc="-4" dirty="0" smtClean="0">
                <a:solidFill>
                  <a:srgbClr val="260FB1"/>
                </a:solidFill>
                <a:cs typeface="Georgia"/>
                <a:hlinkClick r:id="rId6"/>
              </a:rPr>
              <a:t>a</a:t>
            </a:r>
            <a:r>
              <a:rPr lang="en-IN" b="1" u="heavy" dirty="0" smtClean="0">
                <a:solidFill>
                  <a:srgbClr val="260FB1"/>
                </a:solidFill>
                <a:cs typeface="Georgia"/>
                <a:hlinkClick r:id="rId6"/>
              </a:rPr>
              <a:t>i</a:t>
            </a:r>
            <a:r>
              <a:rPr lang="en-IN" b="1" u="heavy" spc="-4" dirty="0" smtClean="0">
                <a:solidFill>
                  <a:srgbClr val="260FB1"/>
                </a:solidFill>
                <a:cs typeface="Georgia"/>
                <a:hlinkClick r:id="rId6"/>
              </a:rPr>
              <a:t>l</a:t>
            </a:r>
            <a:r>
              <a:rPr lang="en-IN" b="1" u="heavy" dirty="0" smtClean="0">
                <a:solidFill>
                  <a:srgbClr val="260FB1"/>
                </a:solidFill>
                <a:cs typeface="Georgia"/>
                <a:hlinkClick r:id="rId6"/>
              </a:rPr>
              <a:t>.</a:t>
            </a:r>
            <a:r>
              <a:rPr lang="en-IN" b="1" u="heavy" spc="4" dirty="0" smtClean="0">
                <a:solidFill>
                  <a:srgbClr val="260FB1"/>
                </a:solidFill>
                <a:cs typeface="Georgia"/>
                <a:hlinkClick r:id="rId6"/>
              </a:rPr>
              <a:t>c</a:t>
            </a:r>
            <a:r>
              <a:rPr lang="en-IN" b="1" u="heavy" dirty="0" smtClean="0">
                <a:solidFill>
                  <a:srgbClr val="260FB1"/>
                </a:solidFill>
                <a:cs typeface="Georgia"/>
                <a:hlinkClick r:id="rId6"/>
              </a:rPr>
              <a:t>om</a:t>
            </a:r>
            <a:endParaRPr lang="en-IN" dirty="0" smtClean="0">
              <a:solidFill>
                <a:srgbClr val="260FB1"/>
              </a:solidFill>
              <a:cs typeface="Georgia"/>
            </a:endParaRPr>
          </a:p>
          <a:p>
            <a:pPr marL="90830">
              <a:lnSpc>
                <a:spcPct val="94685"/>
              </a:lnSpc>
              <a:spcBef>
                <a:spcPts val="125"/>
              </a:spcBef>
            </a:pPr>
            <a:r>
              <a:rPr lang="en-IN" b="1" spc="-4" dirty="0" smtClean="0">
                <a:solidFill>
                  <a:srgbClr val="FF0000"/>
                </a:solidFill>
                <a:cs typeface="Georgia"/>
              </a:rPr>
              <a:t>Cal</a:t>
            </a:r>
            <a:r>
              <a:rPr lang="en-IN" b="1" dirty="0" smtClean="0">
                <a:solidFill>
                  <a:srgbClr val="FF0000"/>
                </a:solidFill>
                <a:cs typeface="Georgia"/>
              </a:rPr>
              <a:t>l us @</a:t>
            </a:r>
            <a:r>
              <a:rPr lang="en-IN" b="1" spc="-4" dirty="0" smtClean="0">
                <a:solidFill>
                  <a:srgbClr val="FF0000"/>
                </a:solidFill>
                <a:cs typeface="Georgia"/>
              </a:rPr>
              <a:t> </a:t>
            </a:r>
            <a:r>
              <a:rPr lang="en-IN" b="1" dirty="0" smtClean="0">
                <a:solidFill>
                  <a:srgbClr val="FF0000"/>
                </a:solidFill>
                <a:cs typeface="Georgia"/>
              </a:rPr>
              <a:t>:</a:t>
            </a:r>
            <a:r>
              <a:rPr lang="en-IN" b="1" spc="14" dirty="0" smtClean="0">
                <a:solidFill>
                  <a:srgbClr val="FF0000"/>
                </a:solidFill>
                <a:cs typeface="Georgia"/>
              </a:rPr>
              <a:t> </a:t>
            </a:r>
            <a:r>
              <a:rPr lang="en-IN" b="1" dirty="0" smtClean="0">
                <a:solidFill>
                  <a:srgbClr val="006FC0"/>
                </a:solidFill>
                <a:cs typeface="Georgia"/>
              </a:rPr>
              <a:t>075</a:t>
            </a:r>
            <a:r>
              <a:rPr lang="en-IN" b="1" spc="-4" dirty="0" smtClean="0">
                <a:solidFill>
                  <a:srgbClr val="006FC0"/>
                </a:solidFill>
                <a:cs typeface="Georgia"/>
              </a:rPr>
              <a:t>5-4</a:t>
            </a:r>
            <a:r>
              <a:rPr lang="en-IN" b="1" dirty="0" smtClean="0">
                <a:solidFill>
                  <a:srgbClr val="006FC0"/>
                </a:solidFill>
                <a:cs typeface="Georgia"/>
              </a:rPr>
              <a:t>2</a:t>
            </a:r>
            <a:r>
              <a:rPr lang="en-IN" b="1" spc="4" dirty="0" smtClean="0">
                <a:solidFill>
                  <a:srgbClr val="006FC0"/>
                </a:solidFill>
                <a:cs typeface="Georgia"/>
              </a:rPr>
              <a:t>7</a:t>
            </a:r>
            <a:r>
              <a:rPr lang="en-IN" b="1" dirty="0" smtClean="0">
                <a:solidFill>
                  <a:srgbClr val="006FC0"/>
                </a:solidFill>
                <a:cs typeface="Georgia"/>
              </a:rPr>
              <a:t>165</a:t>
            </a:r>
            <a:r>
              <a:rPr lang="en-IN" b="1" spc="-9" dirty="0" smtClean="0">
                <a:solidFill>
                  <a:srgbClr val="006FC0"/>
                </a:solidFill>
                <a:cs typeface="Georgia"/>
              </a:rPr>
              <a:t>9</a:t>
            </a:r>
            <a:r>
              <a:rPr lang="en-IN" b="1" dirty="0" smtClean="0">
                <a:solidFill>
                  <a:srgbClr val="006FC0"/>
                </a:solidFill>
                <a:cs typeface="Georgia"/>
              </a:rPr>
              <a:t>, 7879165</a:t>
            </a:r>
            <a:r>
              <a:rPr lang="en-IN" b="1" spc="-4" dirty="0" smtClean="0">
                <a:solidFill>
                  <a:srgbClr val="006FC0"/>
                </a:solidFill>
                <a:cs typeface="Georgia"/>
              </a:rPr>
              <a:t>5</a:t>
            </a:r>
            <a:r>
              <a:rPr lang="en-IN" b="1" dirty="0" smtClean="0">
                <a:solidFill>
                  <a:srgbClr val="006FC0"/>
                </a:solidFill>
                <a:cs typeface="Georgia"/>
              </a:rPr>
              <a:t>33</a:t>
            </a:r>
          </a:p>
          <a:p>
            <a:pPr marL="90830">
              <a:lnSpc>
                <a:spcPct val="94685"/>
              </a:lnSpc>
              <a:spcBef>
                <a:spcPts val="3536"/>
              </a:spcBef>
            </a:pPr>
            <a:r>
              <a:rPr lang="en-IN" sz="2800" b="1" u="heavy" dirty="0" smtClean="0">
                <a:solidFill>
                  <a:srgbClr val="006FC0"/>
                </a:solidFill>
                <a:cs typeface="Georgia"/>
              </a:rPr>
              <a:t>Agenda</a:t>
            </a:r>
            <a:r>
              <a:rPr lang="en-IN" sz="2800" b="1" u="heavy" spc="-92" dirty="0" smtClean="0">
                <a:solidFill>
                  <a:srgbClr val="006FC0"/>
                </a:solidFill>
                <a:cs typeface="Georgia"/>
              </a:rPr>
              <a:t> </a:t>
            </a:r>
            <a:r>
              <a:rPr lang="en-IN" sz="2800" b="1" u="heavy" dirty="0" smtClean="0">
                <a:solidFill>
                  <a:srgbClr val="006FC0"/>
                </a:solidFill>
                <a:cs typeface="Georgia"/>
              </a:rPr>
              <a:t>for</a:t>
            </a:r>
            <a:r>
              <a:rPr lang="en-IN" sz="2800" b="1" u="heavy" spc="-43" dirty="0" smtClean="0">
                <a:solidFill>
                  <a:srgbClr val="006FC0"/>
                </a:solidFill>
                <a:cs typeface="Georgia"/>
              </a:rPr>
              <a:t> </a:t>
            </a:r>
            <a:r>
              <a:rPr lang="en-IN" sz="2800" b="1" u="heavy" dirty="0" smtClean="0">
                <a:solidFill>
                  <a:srgbClr val="006FC0"/>
                </a:solidFill>
                <a:cs typeface="Georgia"/>
              </a:rPr>
              <a:t>Next</a:t>
            </a:r>
            <a:r>
              <a:rPr lang="en-IN" sz="2800" b="1" u="heavy" spc="-52" dirty="0" smtClean="0">
                <a:solidFill>
                  <a:srgbClr val="006FC0"/>
                </a:solidFill>
                <a:cs typeface="Georgia"/>
              </a:rPr>
              <a:t> </a:t>
            </a:r>
            <a:r>
              <a:rPr lang="en-IN" sz="2800" b="1" u="heavy" dirty="0" smtClean="0">
                <a:solidFill>
                  <a:srgbClr val="006FC0"/>
                </a:solidFill>
                <a:cs typeface="Georgia"/>
              </a:rPr>
              <a:t>Lect</a:t>
            </a:r>
            <a:r>
              <a:rPr lang="en-IN" sz="2800" b="1" u="heavy" spc="9" dirty="0" smtClean="0">
                <a:solidFill>
                  <a:srgbClr val="006FC0"/>
                </a:solidFill>
                <a:cs typeface="Georgia"/>
              </a:rPr>
              <a:t>u</a:t>
            </a:r>
            <a:r>
              <a:rPr lang="en-IN" sz="2800" b="1" u="heavy" dirty="0" smtClean="0">
                <a:solidFill>
                  <a:srgbClr val="006FC0"/>
                </a:solidFill>
                <a:cs typeface="Georgia"/>
              </a:rPr>
              <a:t>re:</a:t>
            </a:r>
            <a:endParaRPr lang="en-IN" sz="2800" dirty="0" smtClean="0">
              <a:cs typeface="Georgia"/>
            </a:endParaRPr>
          </a:p>
          <a:p>
            <a:pPr marL="90830">
              <a:lnSpc>
                <a:spcPct val="94685"/>
              </a:lnSpc>
              <a:spcBef>
                <a:spcPts val="125"/>
              </a:spcBef>
            </a:pPr>
            <a:r>
              <a:rPr lang="en-IN" b="1" dirty="0" smtClean="0"/>
              <a:t>1. Changing icons in JFrame.</a:t>
            </a:r>
          </a:p>
          <a:p>
            <a:pPr marL="90830">
              <a:lnSpc>
                <a:spcPct val="94685"/>
              </a:lnSpc>
              <a:spcBef>
                <a:spcPts val="125"/>
              </a:spcBef>
            </a:pPr>
            <a:r>
              <a:rPr lang="en-IN" b="1" dirty="0" smtClean="0"/>
              <a:t>2. Handling Events in Netbeans.</a:t>
            </a:r>
          </a:p>
          <a:p>
            <a:pPr marL="90830">
              <a:lnSpc>
                <a:spcPct val="94685"/>
              </a:lnSpc>
              <a:spcBef>
                <a:spcPts val="125"/>
              </a:spcBef>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0"/>
            <a:ext cx="8858312" cy="1071546"/>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Developing Swing </a:t>
            </a:r>
            <a:br>
              <a:rPr lang="en-US" b="1" dirty="0" smtClean="0"/>
            </a:br>
            <a:r>
              <a:rPr lang="en-US" b="1" dirty="0" smtClean="0"/>
              <a:t>Programming</a:t>
            </a:r>
            <a:endParaRPr lang="en-IN" dirty="0"/>
          </a:p>
        </p:txBody>
      </p:sp>
      <p:sp>
        <p:nvSpPr>
          <p:cNvPr id="3" name="Content Placeholder 2"/>
          <p:cNvSpPr>
            <a:spLocks noGrp="1"/>
          </p:cNvSpPr>
          <p:nvPr>
            <p:ph sz="quarter" idx="1"/>
          </p:nvPr>
        </p:nvSpPr>
        <p:spPr>
          <a:xfrm>
            <a:off x="214282" y="1428736"/>
            <a:ext cx="8715436" cy="5214974"/>
          </a:xfrm>
        </p:spPr>
        <p:txBody>
          <a:bodyPr>
            <a:normAutofit/>
          </a:bodyPr>
          <a:lstStyle/>
          <a:p>
            <a:r>
              <a:rPr lang="en-IN" sz="2400" dirty="0" smtClean="0"/>
              <a:t>The “JFrame” Class: Just like we have frame class in awt similarly we have the JFrame class in swing. asusual we use the JFrame class to create the main window of our application.</a:t>
            </a:r>
          </a:p>
          <a:p>
            <a:pPr>
              <a:buNone/>
            </a:pPr>
            <a:endParaRPr lang="en-IN" sz="2400" dirty="0" smtClean="0"/>
          </a:p>
          <a:p>
            <a:r>
              <a:rPr lang="en-IN" sz="2400" dirty="0" smtClean="0"/>
              <a:t>Inheritance Hierarchy of “JFrame”:</a:t>
            </a:r>
          </a:p>
          <a:p>
            <a:pPr>
              <a:buFont typeface="Arial" pitchFamily="34" charset="0"/>
              <a:buChar char="•"/>
            </a:pPr>
            <a:r>
              <a:rPr lang="en-IN" sz="2400" dirty="0" smtClean="0">
                <a:solidFill>
                  <a:srgbClr val="FF0000"/>
                </a:solidFill>
              </a:rPr>
              <a:t>java.lang.Object</a:t>
            </a:r>
          </a:p>
          <a:p>
            <a:pPr>
              <a:buFont typeface="Arial" pitchFamily="34" charset="0"/>
              <a:buChar char="•"/>
            </a:pPr>
            <a:r>
              <a:rPr lang="en-IN" sz="2400" dirty="0" smtClean="0">
                <a:solidFill>
                  <a:srgbClr val="FF0000"/>
                </a:solidFill>
              </a:rPr>
              <a:t>java.awt.Component</a:t>
            </a:r>
          </a:p>
          <a:p>
            <a:pPr>
              <a:buFont typeface="Arial" pitchFamily="34" charset="0"/>
              <a:buChar char="•"/>
            </a:pPr>
            <a:r>
              <a:rPr lang="en-IN" sz="2400" dirty="0" smtClean="0">
                <a:solidFill>
                  <a:srgbClr val="FF0000"/>
                </a:solidFill>
              </a:rPr>
              <a:t>java.awt.Container</a:t>
            </a:r>
          </a:p>
          <a:p>
            <a:pPr>
              <a:buFont typeface="Arial" pitchFamily="34" charset="0"/>
              <a:buChar char="•"/>
            </a:pPr>
            <a:r>
              <a:rPr lang="en-IN" sz="2400" dirty="0" smtClean="0">
                <a:solidFill>
                  <a:srgbClr val="FF0000"/>
                </a:solidFill>
              </a:rPr>
              <a:t>java.awt.Window</a:t>
            </a:r>
          </a:p>
          <a:p>
            <a:pPr>
              <a:buFont typeface="Arial" pitchFamily="34" charset="0"/>
              <a:buChar char="•"/>
            </a:pPr>
            <a:r>
              <a:rPr lang="en-US" sz="2400" dirty="0" smtClean="0">
                <a:solidFill>
                  <a:srgbClr val="FF0000"/>
                </a:solidFill>
              </a:rPr>
              <a:t>Java.awt.Frame</a:t>
            </a:r>
          </a:p>
          <a:p>
            <a:pPr>
              <a:buFont typeface="Arial" pitchFamily="34" charset="0"/>
              <a:buChar char="•"/>
            </a:pPr>
            <a:r>
              <a:rPr lang="en-US" sz="2400" dirty="0" smtClean="0">
                <a:solidFill>
                  <a:srgbClr val="FF0000"/>
                </a:solidFill>
              </a:rPr>
              <a:t>javax.swing.JFrame</a:t>
            </a:r>
          </a:p>
          <a:p>
            <a:pPr>
              <a:buFont typeface="Arial" pitchFamily="34" charset="0"/>
              <a:buChar char="•"/>
            </a:pPr>
            <a:endParaRPr lang="en-IN" dirty="0" smtClean="0">
              <a:solidFill>
                <a:srgbClr val="FF0000"/>
              </a:solidFill>
            </a:endParaRPr>
          </a:p>
          <a:p>
            <a:pPr>
              <a:buFont typeface="Arial" pitchFamily="34" charset="0"/>
              <a:buChar char="•"/>
            </a:pPr>
            <a:endParaRPr lang="en-IN" dirty="0">
              <a:solidFill>
                <a:srgbClr val="FF0000"/>
              </a:solidFill>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286643" y="188640"/>
            <a:ext cx="1677845" cy="1080121"/>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785818"/>
          </a:xfrm>
        </p:spPr>
        <p:txBody>
          <a:bodyPr>
            <a:normAutofit/>
          </a:bodyPr>
          <a:lstStyle/>
          <a:p>
            <a:r>
              <a:rPr lang="en-US" b="1" dirty="0" smtClean="0"/>
              <a:t>The “JFrame” class</a:t>
            </a:r>
            <a:endParaRPr lang="en-IN" b="1" dirty="0"/>
          </a:p>
        </p:txBody>
      </p:sp>
      <p:sp>
        <p:nvSpPr>
          <p:cNvPr id="3" name="Content Placeholder 2"/>
          <p:cNvSpPr>
            <a:spLocks noGrp="1"/>
          </p:cNvSpPr>
          <p:nvPr>
            <p:ph sz="quarter" idx="1"/>
          </p:nvPr>
        </p:nvSpPr>
        <p:spPr>
          <a:xfrm>
            <a:off x="214282" y="1142984"/>
            <a:ext cx="8715436" cy="5500726"/>
          </a:xfrm>
        </p:spPr>
        <p:txBody>
          <a:bodyPr>
            <a:normAutofit fontScale="55000" lnSpcReduction="20000"/>
          </a:bodyPr>
          <a:lstStyle/>
          <a:p>
            <a:pPr>
              <a:buNone/>
            </a:pPr>
            <a:endParaRPr lang="en-US" sz="2700" u="sng" dirty="0" smtClean="0"/>
          </a:p>
          <a:p>
            <a:pPr>
              <a:buNone/>
            </a:pPr>
            <a:r>
              <a:rPr lang="en-US" sz="3800" u="sng" dirty="0" smtClean="0"/>
              <a:t>Constructors of “JFrame”:</a:t>
            </a:r>
          </a:p>
          <a:p>
            <a:pPr marL="514350" indent="-514350">
              <a:buAutoNum type="arabicPeriod"/>
            </a:pPr>
            <a:r>
              <a:rPr lang="en-US" sz="3800" dirty="0" smtClean="0"/>
              <a:t>Public</a:t>
            </a:r>
            <a:r>
              <a:rPr lang="en-US" sz="3800" dirty="0"/>
              <a:t> </a:t>
            </a:r>
            <a:r>
              <a:rPr lang="en-US" sz="3800" dirty="0" smtClean="0"/>
              <a:t>JFrame()</a:t>
            </a:r>
          </a:p>
          <a:p>
            <a:pPr marL="514350" indent="-514350">
              <a:buAutoNum type="arabicPeriod"/>
            </a:pPr>
            <a:r>
              <a:rPr lang="en-US" sz="3800" dirty="0"/>
              <a:t>p</a:t>
            </a:r>
            <a:r>
              <a:rPr lang="en-US" sz="3800" dirty="0" smtClean="0"/>
              <a:t>ublic JFrame(String title)</a:t>
            </a:r>
          </a:p>
          <a:p>
            <a:pPr marL="514350" indent="-514350">
              <a:buNone/>
            </a:pPr>
            <a:endParaRPr lang="en-US" sz="3800" dirty="0" smtClean="0"/>
          </a:p>
          <a:p>
            <a:pPr marL="514350" indent="-514350">
              <a:buNone/>
            </a:pPr>
            <a:r>
              <a:rPr lang="en-US" sz="3800" u="sng" dirty="0" smtClean="0"/>
              <a:t>Method of “JFrame” class:</a:t>
            </a:r>
          </a:p>
          <a:p>
            <a:pPr marL="514350" indent="-514350">
              <a:buNone/>
            </a:pPr>
            <a:r>
              <a:rPr lang="en-US" sz="3800" dirty="0" smtClean="0"/>
              <a:t>All methods of “JFrame” +3 more methods</a:t>
            </a:r>
          </a:p>
          <a:p>
            <a:pPr marL="514350" indent="-514350">
              <a:buAutoNum type="arabicPeriod"/>
            </a:pPr>
            <a:r>
              <a:rPr lang="en-US" sz="3800" dirty="0" smtClean="0"/>
              <a:t>public void setIconImage(Image)</a:t>
            </a:r>
          </a:p>
          <a:p>
            <a:pPr marL="514350" indent="-514350">
              <a:buAutoNum type="arabicPeriod"/>
            </a:pPr>
            <a:r>
              <a:rPr lang="en-US" sz="3800" dirty="0"/>
              <a:t>p</a:t>
            </a:r>
            <a:r>
              <a:rPr lang="en-US" sz="3800" dirty="0" smtClean="0"/>
              <a:t>ublic void setDefaultCloseOperation(int)</a:t>
            </a:r>
          </a:p>
          <a:p>
            <a:pPr marL="514350" indent="-514350">
              <a:buAutoNum type="arabicPeriod"/>
            </a:pPr>
            <a:r>
              <a:rPr lang="en-US" sz="3800" dirty="0" smtClean="0"/>
              <a:t>public Container getContentPane()</a:t>
            </a:r>
          </a:p>
          <a:p>
            <a:pPr marL="514350" indent="-514350">
              <a:buNone/>
            </a:pPr>
            <a:endParaRPr lang="en-US" sz="3800" dirty="0" smtClean="0"/>
          </a:p>
          <a:p>
            <a:pPr marL="514350" indent="-514350">
              <a:buNone/>
            </a:pPr>
            <a:r>
              <a:rPr lang="en-IN" sz="3800" dirty="0" smtClean="0"/>
              <a:t>Arguments which can be passed to setDefaultCloseOperation() method:</a:t>
            </a:r>
          </a:p>
          <a:p>
            <a:pPr marL="514350" indent="-514350">
              <a:buNone/>
            </a:pPr>
            <a:r>
              <a:rPr lang="en-IN" sz="3800" dirty="0" smtClean="0">
                <a:solidFill>
                  <a:srgbClr val="0070C0"/>
                </a:solidFill>
              </a:rPr>
              <a:t>JFrame.EXIT_ON_CLOSE</a:t>
            </a:r>
          </a:p>
          <a:p>
            <a:pPr marL="514350" indent="-514350">
              <a:buNone/>
            </a:pPr>
            <a:r>
              <a:rPr lang="en-IN" sz="3800" dirty="0" smtClean="0">
                <a:solidFill>
                  <a:srgbClr val="0070C0"/>
                </a:solidFill>
              </a:rPr>
              <a:t>JFrame.DO_NOTHING_ON_CLOSE</a:t>
            </a:r>
          </a:p>
          <a:p>
            <a:pPr marL="514350" indent="-514350">
              <a:buNone/>
            </a:pPr>
            <a:r>
              <a:rPr lang="en-IN" sz="3800" dirty="0" smtClean="0">
                <a:solidFill>
                  <a:srgbClr val="0070C0"/>
                </a:solidFill>
              </a:rPr>
              <a:t>JFrame.DISPOSE_ON_CLOSE</a:t>
            </a:r>
          </a:p>
          <a:p>
            <a:pPr marL="514350" indent="-514350">
              <a:buNone/>
            </a:pPr>
            <a:r>
              <a:rPr lang="en-IN" sz="3800" dirty="0" smtClean="0">
                <a:solidFill>
                  <a:srgbClr val="0070C0"/>
                </a:solidFill>
              </a:rPr>
              <a:t>JFrame.HIDE_ON_CLOSE</a:t>
            </a:r>
            <a:endParaRPr lang="en-US" sz="3800" dirty="0" smtClean="0">
              <a:solidFill>
                <a:srgbClr val="0070C0"/>
              </a:solidFill>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object 19"/>
          <p:cNvSpPr/>
          <p:nvPr/>
        </p:nvSpPr>
        <p:spPr>
          <a:xfrm>
            <a:off x="7668386" y="44589"/>
            <a:ext cx="1387221" cy="1257287"/>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785818"/>
          </a:xfrm>
        </p:spPr>
        <p:txBody>
          <a:bodyPr>
            <a:normAutofit/>
          </a:bodyPr>
          <a:lstStyle/>
          <a:p>
            <a:r>
              <a:rPr lang="en-IN" b="1" dirty="0" smtClean="0"/>
              <a:t>Centering A JFrame</a:t>
            </a:r>
            <a:endParaRPr lang="en-IN" b="1" dirty="0"/>
          </a:p>
        </p:txBody>
      </p:sp>
      <p:sp>
        <p:nvSpPr>
          <p:cNvPr id="3" name="Content Placeholder 2"/>
          <p:cNvSpPr>
            <a:spLocks noGrp="1"/>
          </p:cNvSpPr>
          <p:nvPr>
            <p:ph sz="quarter" idx="1"/>
          </p:nvPr>
        </p:nvSpPr>
        <p:spPr>
          <a:xfrm>
            <a:off x="142844" y="1000108"/>
            <a:ext cx="8858312" cy="5715040"/>
          </a:xfrm>
        </p:spPr>
        <p:txBody>
          <a:bodyPr>
            <a:normAutofit fontScale="77500" lnSpcReduction="20000"/>
          </a:bodyPr>
          <a:lstStyle/>
          <a:p>
            <a:pPr>
              <a:buNone/>
            </a:pPr>
            <a:endParaRPr lang="en-IN" sz="2700" dirty="0" smtClean="0"/>
          </a:p>
          <a:p>
            <a:pPr>
              <a:buNone/>
            </a:pPr>
            <a:endParaRPr lang="en-IN" sz="2700" dirty="0" smtClean="0"/>
          </a:p>
          <a:p>
            <a:pPr>
              <a:buNone/>
            </a:pPr>
            <a:r>
              <a:rPr lang="en-IN" sz="2700" dirty="0" smtClean="0"/>
              <a:t>To set a JFrame at the center of desktop we have to take following steps:</a:t>
            </a:r>
          </a:p>
          <a:p>
            <a:pPr>
              <a:buNone/>
            </a:pPr>
            <a:r>
              <a:rPr lang="en-IN" sz="2700" dirty="0" smtClean="0"/>
              <a:t>1. Obtain an object of Toolkit class by calling it's method getDefaultToolkit( ), whose prototype is :</a:t>
            </a:r>
          </a:p>
          <a:p>
            <a:pPr>
              <a:buNone/>
            </a:pPr>
            <a:r>
              <a:rPr lang="en-IN" sz="2700" dirty="0" smtClean="0"/>
              <a:t>	</a:t>
            </a:r>
            <a:r>
              <a:rPr lang="en-IN" sz="2700" dirty="0" smtClean="0">
                <a:solidFill>
                  <a:srgbClr val="0070C0"/>
                </a:solidFill>
              </a:rPr>
              <a:t>public static Toolkit getDefaultToolkit( )</a:t>
            </a:r>
          </a:p>
          <a:p>
            <a:pPr>
              <a:buNone/>
            </a:pPr>
            <a:endParaRPr lang="en-IN" sz="2700" dirty="0" smtClean="0"/>
          </a:p>
          <a:p>
            <a:pPr>
              <a:buNone/>
            </a:pPr>
            <a:r>
              <a:rPr lang="en-IN" sz="2700" dirty="0" smtClean="0"/>
              <a:t>2. Obtain the size of desktop by calling Toolkit's method getScreenSize( ) whose prototype is :</a:t>
            </a:r>
          </a:p>
          <a:p>
            <a:pPr>
              <a:buNone/>
            </a:pPr>
            <a:r>
              <a:rPr lang="en-IN" sz="2700" dirty="0" smtClean="0"/>
              <a:t>	</a:t>
            </a:r>
            <a:r>
              <a:rPr lang="en-IN" sz="2700" dirty="0" smtClean="0">
                <a:solidFill>
                  <a:srgbClr val="0070C0"/>
                </a:solidFill>
              </a:rPr>
              <a:t>public Dimension getScreenSize( )</a:t>
            </a:r>
          </a:p>
          <a:p>
            <a:pPr>
              <a:buNone/>
            </a:pPr>
            <a:r>
              <a:rPr lang="en-IN" sz="2700" dirty="0" smtClean="0"/>
              <a:t>	This method returns an object of Dimension class conatining "width" and "height" members which represent destop's width and height in pixels.</a:t>
            </a:r>
          </a:p>
          <a:p>
            <a:pPr>
              <a:buNone/>
            </a:pPr>
            <a:endParaRPr lang="en-IN" sz="2700" dirty="0" smtClean="0"/>
          </a:p>
          <a:p>
            <a:pPr>
              <a:buNone/>
            </a:pPr>
            <a:r>
              <a:rPr lang="en-IN" sz="2700" dirty="0" smtClean="0"/>
              <a:t>3. Finally we can use some basic maths to set the JFrames' size and position by calling the method setBounds( ) so that it is centerd on the desktop</a:t>
            </a:r>
          </a:p>
          <a:p>
            <a:pPr>
              <a:buNone/>
            </a:pPr>
            <a:r>
              <a:rPr lang="en-IN" sz="2700" dirty="0" smtClean="0"/>
              <a:t>	jf.setBounds(d.width/4,d.height/4,d.width/2,d.height/2);</a:t>
            </a:r>
          </a:p>
          <a:p>
            <a:pPr>
              <a:buNone/>
            </a:pPr>
            <a:endParaRPr lang="en-IN" sz="2700" dirty="0" smtClean="0"/>
          </a:p>
          <a:p>
            <a:pPr>
              <a:buNone/>
            </a:pPr>
            <a:endParaRPr lang="en-IN" sz="2700" dirty="0" smtClean="0"/>
          </a:p>
          <a:p>
            <a:pPr>
              <a:buNone/>
            </a:pPr>
            <a:endParaRPr lang="en-IN" sz="27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object 26"/>
          <p:cNvSpPr/>
          <p:nvPr/>
        </p:nvSpPr>
        <p:spPr>
          <a:xfrm>
            <a:off x="7668768" y="44196"/>
            <a:ext cx="1386840" cy="1257300"/>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42844" y="1142984"/>
            <a:ext cx="8858312" cy="5572164"/>
          </a:xfrm>
        </p:spPr>
        <p:txBody>
          <a:bodyPr>
            <a:normAutofit fontScale="47500" lnSpcReduction="20000"/>
          </a:bodyPr>
          <a:lstStyle/>
          <a:p>
            <a:pPr>
              <a:buFont typeface="Arial" charset="0"/>
              <a:buChar char="•"/>
            </a:pPr>
            <a:endParaRPr lang="en-US" sz="4000" dirty="0" smtClean="0">
              <a:solidFill>
                <a:srgbClr val="FF0000"/>
              </a:solidFill>
            </a:endParaRPr>
          </a:p>
          <a:p>
            <a:pPr>
              <a:buSzPct val="110000"/>
              <a:buFont typeface="Arial" pitchFamily="34" charset="0"/>
              <a:buChar char="•"/>
            </a:pPr>
            <a:r>
              <a:rPr lang="en-US" sz="4200" dirty="0" smtClean="0">
                <a:solidFill>
                  <a:schemeClr val="tx1">
                    <a:lumMod val="85000"/>
                    <a:lumOff val="15000"/>
                  </a:schemeClr>
                </a:solidFill>
              </a:rPr>
              <a:t>Develop a JFrame based application to create a JFrame of 400*400 size with your name displayed in the title bar and set the background color of JFrame to red.</a:t>
            </a:r>
          </a:p>
          <a:p>
            <a:pPr>
              <a:buSzPct val="110000"/>
              <a:buFont typeface="Arial" charset="0"/>
              <a:buChar char="•"/>
            </a:pPr>
            <a:r>
              <a:rPr lang="en-US" sz="4200" b="1" u="sng" dirty="0" smtClean="0">
                <a:solidFill>
                  <a:schemeClr val="tx1">
                    <a:lumMod val="85000"/>
                    <a:lumOff val="15000"/>
                  </a:schemeClr>
                </a:solidFill>
              </a:rPr>
              <a:t>Solution</a:t>
            </a:r>
            <a:r>
              <a:rPr lang="en-US" sz="4200" b="1" dirty="0" smtClean="0">
                <a:solidFill>
                  <a:schemeClr val="tx1">
                    <a:lumMod val="85000"/>
                    <a:lumOff val="15000"/>
                  </a:schemeClr>
                </a:solidFill>
              </a:rPr>
              <a:t>:-</a:t>
            </a:r>
          </a:p>
          <a:p>
            <a:pPr>
              <a:buNone/>
            </a:pPr>
            <a:r>
              <a:rPr lang="en-US" sz="4000" dirty="0" smtClean="0">
                <a:solidFill>
                  <a:schemeClr val="tx1">
                    <a:lumMod val="95000"/>
                    <a:lumOff val="5000"/>
                  </a:schemeClr>
                </a:solidFill>
              </a:rPr>
              <a:t>import javax.swing.*;</a:t>
            </a:r>
          </a:p>
          <a:p>
            <a:pPr>
              <a:buNone/>
            </a:pPr>
            <a:r>
              <a:rPr lang="en-US" sz="4000" dirty="0" smtClean="0">
                <a:solidFill>
                  <a:schemeClr val="tx1">
                    <a:lumMod val="95000"/>
                    <a:lumOff val="5000"/>
                  </a:schemeClr>
                </a:solidFill>
              </a:rPr>
              <a:t>import java.awt.*;</a:t>
            </a:r>
          </a:p>
          <a:p>
            <a:pPr>
              <a:buNone/>
            </a:pPr>
            <a:r>
              <a:rPr lang="en-US" sz="4000" dirty="0" smtClean="0">
                <a:solidFill>
                  <a:schemeClr val="tx1">
                    <a:lumMod val="95000"/>
                    <a:lumOff val="5000"/>
                  </a:schemeClr>
                </a:solidFill>
              </a:rPr>
              <a:t>class UseJFrame</a:t>
            </a:r>
          </a:p>
          <a:p>
            <a:pPr>
              <a:buNone/>
            </a:pPr>
            <a:r>
              <a:rPr lang="en-US" sz="4000" dirty="0" smtClean="0">
                <a:solidFill>
                  <a:schemeClr val="tx1">
                    <a:lumMod val="95000"/>
                    <a:lumOff val="5000"/>
                  </a:schemeClr>
                </a:solidFill>
              </a:rPr>
              <a:t>{</a:t>
            </a:r>
          </a:p>
          <a:p>
            <a:pPr>
              <a:buNone/>
            </a:pPr>
            <a:r>
              <a:rPr lang="en-US" sz="4000" dirty="0" smtClean="0">
                <a:solidFill>
                  <a:schemeClr val="tx1">
                    <a:lumMod val="95000"/>
                    <a:lumOff val="5000"/>
                  </a:schemeClr>
                </a:solidFill>
              </a:rPr>
              <a:t>public static void main(String [] args)</a:t>
            </a:r>
          </a:p>
          <a:p>
            <a:pPr>
              <a:buNone/>
            </a:pPr>
            <a:r>
              <a:rPr lang="en-US" sz="4000" dirty="0" smtClean="0">
                <a:solidFill>
                  <a:schemeClr val="tx1">
                    <a:lumMod val="95000"/>
                    <a:lumOff val="5000"/>
                  </a:schemeClr>
                </a:solidFill>
              </a:rPr>
              <a:t>{</a:t>
            </a:r>
          </a:p>
          <a:p>
            <a:pPr>
              <a:buNone/>
            </a:pPr>
            <a:r>
              <a:rPr lang="en-US" sz="4000" dirty="0" smtClean="0">
                <a:solidFill>
                  <a:schemeClr val="tx1">
                    <a:lumMod val="95000"/>
                    <a:lumOff val="5000"/>
                  </a:schemeClr>
                </a:solidFill>
              </a:rPr>
              <a:t>jframe jf=new JFrame(“Sachin’s  JFrame”);</a:t>
            </a:r>
          </a:p>
          <a:p>
            <a:pPr>
              <a:buNone/>
            </a:pPr>
            <a:r>
              <a:rPr lang="en-US" sz="4000" dirty="0" smtClean="0">
                <a:solidFill>
                  <a:schemeClr val="tx1">
                    <a:lumMod val="95000"/>
                    <a:lumOff val="5000"/>
                  </a:schemeClr>
                </a:solidFill>
              </a:rPr>
              <a:t>jf.setSize(400,400);</a:t>
            </a:r>
          </a:p>
          <a:p>
            <a:pPr>
              <a:buNone/>
            </a:pPr>
            <a:r>
              <a:rPr lang="en-US" sz="4000" dirty="0" smtClean="0">
                <a:solidFill>
                  <a:schemeClr val="tx1">
                    <a:lumMod val="95000"/>
                    <a:lumOff val="5000"/>
                  </a:schemeClr>
                </a:solidFill>
              </a:rPr>
              <a:t>jf.setVisible(true);</a:t>
            </a:r>
          </a:p>
          <a:p>
            <a:pPr>
              <a:buNone/>
            </a:pPr>
            <a:r>
              <a:rPr lang="en-US" sz="4000" dirty="0" smtClean="0">
                <a:solidFill>
                  <a:schemeClr val="tx1">
                    <a:lumMod val="95000"/>
                    <a:lumOff val="5000"/>
                  </a:schemeClr>
                </a:solidFill>
              </a:rPr>
              <a:t>jf.setBackground(color.red);</a:t>
            </a:r>
          </a:p>
          <a:p>
            <a:pPr>
              <a:buNone/>
            </a:pPr>
            <a:r>
              <a:rPr lang="en-US" sz="4000" dirty="0" smtClean="0">
                <a:solidFill>
                  <a:schemeClr val="tx1">
                    <a:lumMod val="95000"/>
                    <a:lumOff val="5000"/>
                  </a:schemeClr>
                </a:solidFill>
              </a:rPr>
              <a:t>jf.setDefaultCloseOperation(Jframe.EXIT_ON_CLOSE);</a:t>
            </a:r>
          </a:p>
          <a:p>
            <a:pPr>
              <a:buNone/>
            </a:pPr>
            <a:r>
              <a:rPr lang="en-US" sz="4000" dirty="0" smtClean="0">
                <a:solidFill>
                  <a:schemeClr val="tx1">
                    <a:lumMod val="95000"/>
                    <a:lumOff val="5000"/>
                  </a:schemeClr>
                </a:solidFill>
              </a:rPr>
              <a:t>}</a:t>
            </a:r>
          </a:p>
          <a:p>
            <a:pPr>
              <a:buNone/>
            </a:pPr>
            <a:r>
              <a:rPr lang="en-US" sz="4000" dirty="0" smtClean="0">
                <a:solidFill>
                  <a:schemeClr val="tx1">
                    <a:lumMod val="95000"/>
                    <a:lumOff val="5000"/>
                  </a:schemeClr>
                </a:solidFill>
              </a:rPr>
              <a:t>}</a:t>
            </a:r>
          </a:p>
          <a:p>
            <a:pPr>
              <a:buNone/>
            </a:pPr>
            <a:endParaRPr lang="en-IN" dirty="0">
              <a:solidFill>
                <a:schemeClr val="tx1">
                  <a:lumMod val="95000"/>
                  <a:lumOff val="5000"/>
                </a:schemeClr>
              </a:solidFill>
            </a:endParaRPr>
          </a:p>
        </p:txBody>
      </p:sp>
      <p:sp>
        <p:nvSpPr>
          <p:cNvPr id="4" name="Rectangle 3"/>
          <p:cNvSpPr/>
          <p:nvPr/>
        </p:nvSpPr>
        <p:spPr>
          <a:xfrm>
            <a:off x="2643174" y="428604"/>
            <a:ext cx="3786214" cy="600164"/>
          </a:xfrm>
          <a:prstGeom prst="rect">
            <a:avLst/>
          </a:prstGeom>
        </p:spPr>
        <p:txBody>
          <a:bodyPr wrap="square">
            <a:spAutoFit/>
          </a:bodyPr>
          <a:lstStyle/>
          <a:p>
            <a:pPr algn="ctr"/>
            <a:r>
              <a:rPr lang="en-US" sz="3300" b="1" dirty="0" smtClean="0">
                <a:solidFill>
                  <a:schemeClr val="accent3">
                    <a:lumMod val="75000"/>
                  </a:schemeClr>
                </a:solidFill>
              </a:rPr>
              <a:t>Example</a:t>
            </a:r>
            <a:endParaRPr lang="en-IN" sz="3300" b="1" dirty="0">
              <a:solidFill>
                <a:schemeClr val="accent3">
                  <a:lumMod val="75000"/>
                </a:schemeClr>
              </a:solidFill>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object 26"/>
          <p:cNvSpPr/>
          <p:nvPr/>
        </p:nvSpPr>
        <p:spPr>
          <a:xfrm>
            <a:off x="7668768" y="44196"/>
            <a:ext cx="1386840" cy="1257300"/>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42844" y="1285860"/>
            <a:ext cx="8786874" cy="5357850"/>
          </a:xfrm>
        </p:spPr>
        <p:txBody>
          <a:bodyPr>
            <a:normAutofit fontScale="25000" lnSpcReduction="20000"/>
          </a:bodyPr>
          <a:lstStyle/>
          <a:p>
            <a:pPr>
              <a:buNone/>
            </a:pPr>
            <a:endParaRPr lang="en-US" sz="3000" dirty="0" smtClean="0">
              <a:solidFill>
                <a:schemeClr val="tx1">
                  <a:lumMod val="95000"/>
                  <a:lumOff val="5000"/>
                </a:schemeClr>
              </a:solidFill>
            </a:endParaRPr>
          </a:p>
          <a:p>
            <a:pPr>
              <a:buNone/>
            </a:pPr>
            <a:endParaRPr lang="en-US" sz="3000" dirty="0" smtClean="0">
              <a:solidFill>
                <a:schemeClr val="tx1">
                  <a:lumMod val="95000"/>
                  <a:lumOff val="5000"/>
                </a:schemeClr>
              </a:solidFill>
            </a:endParaRPr>
          </a:p>
          <a:p>
            <a:pPr>
              <a:buNone/>
            </a:pPr>
            <a:endParaRPr lang="en-US" sz="3000" dirty="0" smtClean="0">
              <a:solidFill>
                <a:schemeClr val="tx1">
                  <a:lumMod val="95000"/>
                  <a:lumOff val="5000"/>
                </a:schemeClr>
              </a:solidFill>
            </a:endParaRPr>
          </a:p>
          <a:p>
            <a:pPr>
              <a:buNone/>
            </a:pPr>
            <a:r>
              <a:rPr lang="en-US" sz="7400" dirty="0" smtClean="0">
                <a:solidFill>
                  <a:schemeClr val="tx1">
                    <a:lumMod val="95000"/>
                    <a:lumOff val="5000"/>
                  </a:schemeClr>
                </a:solidFill>
              </a:rPr>
              <a:t>	Although in the above ex. we did call setBackground() method but the color of the </a:t>
            </a:r>
            <a:r>
              <a:rPr lang="en-US" sz="7400" dirty="0" smtClean="0">
                <a:solidFill>
                  <a:schemeClr val="tx1">
                    <a:lumMod val="95000"/>
                    <a:lumOff val="5000"/>
                  </a:schemeClr>
                </a:solidFill>
              </a:rPr>
              <a:t>Frame </a:t>
            </a:r>
            <a:r>
              <a:rPr lang="en-US" sz="7400" dirty="0" smtClean="0">
                <a:solidFill>
                  <a:schemeClr val="tx1">
                    <a:lumMod val="95000"/>
                    <a:lumOff val="5000"/>
                  </a:schemeClr>
                </a:solidFill>
              </a:rPr>
              <a:t>did not change. This is because when we create a JFrame java actually piles up 5 windows on top of each other.</a:t>
            </a:r>
            <a:endParaRPr lang="en-US" sz="7400" dirty="0" smtClean="0"/>
          </a:p>
          <a:p>
            <a:pPr>
              <a:buNone/>
            </a:pPr>
            <a:endParaRPr lang="en-US" sz="7400" dirty="0" smtClean="0"/>
          </a:p>
          <a:p>
            <a:pPr>
              <a:buFont typeface="Arial" pitchFamily="34" charset="0"/>
              <a:buChar char="•"/>
            </a:pPr>
            <a:r>
              <a:rPr lang="en-US" sz="7400" dirty="0" smtClean="0"/>
              <a:t>Starting from bottom these are:</a:t>
            </a:r>
          </a:p>
          <a:p>
            <a:pPr>
              <a:buFont typeface="Wingdings" pitchFamily="2" charset="2"/>
              <a:buChar char="Ø"/>
            </a:pPr>
            <a:r>
              <a:rPr lang="en-US" sz="7400" dirty="0" smtClean="0"/>
              <a:t>	 </a:t>
            </a:r>
            <a:r>
              <a:rPr lang="en-US" sz="7400" dirty="0" smtClean="0">
                <a:solidFill>
                  <a:srgbClr val="FF0000"/>
                </a:solidFill>
              </a:rPr>
              <a:t>Glass pane</a:t>
            </a:r>
          </a:p>
          <a:p>
            <a:pPr>
              <a:buFont typeface="Wingdings" pitchFamily="2" charset="2"/>
              <a:buChar char="Ø"/>
            </a:pPr>
            <a:r>
              <a:rPr lang="en-US" sz="7400" dirty="0" smtClean="0">
                <a:solidFill>
                  <a:srgbClr val="FF0000"/>
                </a:solidFill>
              </a:rPr>
              <a:t>	Content Pane</a:t>
            </a:r>
          </a:p>
          <a:p>
            <a:pPr>
              <a:buFont typeface="Wingdings" pitchFamily="2" charset="2"/>
              <a:buChar char="Ø"/>
            </a:pPr>
            <a:r>
              <a:rPr lang="en-US" sz="7400" dirty="0" smtClean="0">
                <a:solidFill>
                  <a:srgbClr val="FF0000"/>
                </a:solidFill>
              </a:rPr>
              <a:t>	Layered Pane</a:t>
            </a:r>
          </a:p>
          <a:p>
            <a:pPr>
              <a:buFont typeface="Wingdings" pitchFamily="2" charset="2"/>
              <a:buChar char="Ø"/>
            </a:pPr>
            <a:r>
              <a:rPr lang="en-US" sz="7400" dirty="0" smtClean="0">
                <a:solidFill>
                  <a:srgbClr val="FF0000"/>
                </a:solidFill>
              </a:rPr>
              <a:t>	Root Pane</a:t>
            </a:r>
          </a:p>
          <a:p>
            <a:pPr>
              <a:buFont typeface="Wingdings" pitchFamily="2" charset="2"/>
              <a:buChar char="Ø"/>
            </a:pPr>
            <a:r>
              <a:rPr lang="en-US" sz="7400" dirty="0" smtClean="0">
                <a:solidFill>
                  <a:srgbClr val="FF0000"/>
                </a:solidFill>
              </a:rPr>
              <a:t>	Frame</a:t>
            </a:r>
            <a:endParaRPr lang="en-US" sz="7400" dirty="0" smtClean="0"/>
          </a:p>
          <a:p>
            <a:pPr>
              <a:buNone/>
            </a:pPr>
            <a:endParaRPr lang="en-US" sz="4500" dirty="0" smtClean="0"/>
          </a:p>
          <a:p>
            <a:pPr>
              <a:buNone/>
            </a:pPr>
            <a:r>
              <a:rPr lang="en-US" sz="4500" dirty="0" smtClean="0"/>
              <a:t>				</a:t>
            </a:r>
            <a:endParaRPr lang="en-US" sz="4500" dirty="0" smtClean="0">
              <a:solidFill>
                <a:srgbClr val="FF0000"/>
              </a:solidFill>
            </a:endParaRPr>
          </a:p>
          <a:p>
            <a:pPr>
              <a:buNone/>
            </a:pPr>
            <a:r>
              <a:rPr lang="en-US" sz="4500" dirty="0" smtClean="0">
                <a:solidFill>
                  <a:srgbClr val="FF0000"/>
                </a:solidFill>
              </a:rPr>
              <a:t>				</a:t>
            </a:r>
          </a:p>
          <a:p>
            <a:pPr>
              <a:buNone/>
            </a:pPr>
            <a:r>
              <a:rPr lang="en-US" sz="4500" dirty="0" smtClean="0">
                <a:solidFill>
                  <a:srgbClr val="FF0000"/>
                </a:solidFill>
              </a:rPr>
              <a:t>				</a:t>
            </a:r>
          </a:p>
          <a:p>
            <a:pPr>
              <a:buNone/>
            </a:pPr>
            <a:r>
              <a:rPr lang="en-US" sz="4500" dirty="0" smtClean="0">
                <a:solidFill>
                  <a:srgbClr val="FF0000"/>
                </a:solidFill>
              </a:rPr>
              <a:t>				</a:t>
            </a:r>
          </a:p>
          <a:p>
            <a:pPr>
              <a:buNone/>
            </a:pPr>
            <a:r>
              <a:rPr lang="en-US" sz="4500" dirty="0" smtClean="0">
                <a:solidFill>
                  <a:srgbClr val="FF0000"/>
                </a:solidFill>
              </a:rPr>
              <a:t>				</a:t>
            </a:r>
          </a:p>
          <a:p>
            <a:pPr>
              <a:buNone/>
            </a:pPr>
            <a:endParaRPr lang="en-US" sz="2400" dirty="0" smtClean="0"/>
          </a:p>
          <a:p>
            <a:pPr>
              <a:buNone/>
            </a:pPr>
            <a:endParaRPr lang="en-US" sz="2400" dirty="0" smtClean="0"/>
          </a:p>
          <a:p>
            <a:pPr>
              <a:buNone/>
            </a:pPr>
            <a:endParaRPr lang="en-US" sz="2400" dirty="0" smtClean="0"/>
          </a:p>
          <a:p>
            <a:pPr>
              <a:buNone/>
            </a:pPr>
            <a:r>
              <a:rPr lang="en-US" sz="2400" dirty="0" smtClean="0"/>
              <a:t>		</a:t>
            </a:r>
          </a:p>
          <a:p>
            <a:pPr>
              <a:buNone/>
            </a:pPr>
            <a:r>
              <a:rPr lang="en-US" dirty="0" smtClean="0"/>
              <a:t>				</a:t>
            </a:r>
            <a:endParaRPr lang="en-IN"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object 26"/>
          <p:cNvSpPr/>
          <p:nvPr/>
        </p:nvSpPr>
        <p:spPr>
          <a:xfrm>
            <a:off x="7668768" y="44196"/>
            <a:ext cx="1386840" cy="1257300"/>
          </a:xfrm>
          <a:prstGeom prst="rect">
            <a:avLst/>
          </a:prstGeom>
          <a:blipFill>
            <a:blip r:embed="rId3" cstate="print"/>
            <a:stretch>
              <a:fillRect/>
            </a:stretch>
          </a:blipFill>
        </p:spPr>
        <p:txBody>
          <a:bodyPr wrap="square" lIns="0" tIns="0" rIns="0" bIns="0" rtlCol="0">
            <a:noAutofit/>
          </a:bodyPr>
          <a:lstStyle/>
          <a:p>
            <a:endParaRPr/>
          </a:p>
        </p:txBody>
      </p:sp>
      <p:pic>
        <p:nvPicPr>
          <p:cNvPr id="7" name="Picture 6" descr="Capture1.PNG"/>
          <p:cNvPicPr>
            <a:picLocks noChangeAspect="1"/>
          </p:cNvPicPr>
          <p:nvPr/>
        </p:nvPicPr>
        <p:blipFill>
          <a:blip r:embed="rId4"/>
          <a:stretch>
            <a:fillRect/>
          </a:stretch>
        </p:blipFill>
        <p:spPr>
          <a:xfrm>
            <a:off x="2786050" y="3786190"/>
            <a:ext cx="5715040" cy="242048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42844" y="1142984"/>
            <a:ext cx="8786874" cy="5500726"/>
          </a:xfrm>
        </p:spPr>
        <p:txBody>
          <a:bodyPr>
            <a:normAutofit/>
          </a:bodyPr>
          <a:lstStyle/>
          <a:p>
            <a:pPr>
              <a:buNone/>
            </a:pPr>
            <a:endParaRPr lang="en-US" sz="2800" dirty="0" smtClean="0"/>
          </a:p>
          <a:p>
            <a:pPr>
              <a:buNone/>
            </a:pPr>
            <a:r>
              <a:rPr lang="en-US" sz="2800" dirty="0" smtClean="0"/>
              <a:t>    </a:t>
            </a:r>
            <a:r>
              <a:rPr lang="en-US" sz="2400" dirty="0" smtClean="0"/>
              <a:t>Now as we can observe from the above diagram the user sees Content Pane(because glass pane is invisible)and we had change the color of frame,so the color effect did not applied in the output.</a:t>
            </a:r>
          </a:p>
          <a:p>
            <a:pPr>
              <a:buNone/>
            </a:pPr>
            <a:endParaRPr lang="en-US" sz="2400" dirty="0" smtClean="0"/>
          </a:p>
          <a:p>
            <a:pPr>
              <a:buNone/>
            </a:pPr>
            <a:r>
              <a:rPr lang="en-US" sz="2400" dirty="0" smtClean="0"/>
              <a:t>	Java provides us 2 solutions for this and the 2nd one is the industry recommended solution:</a:t>
            </a:r>
          </a:p>
          <a:p>
            <a:pPr marL="514350" indent="-514350">
              <a:buNone/>
            </a:pPr>
            <a:r>
              <a:rPr lang="en-US" sz="2400" dirty="0" smtClean="0"/>
              <a:t>1. Obtain a reference to Content Pane and change its color:</a:t>
            </a:r>
          </a:p>
          <a:p>
            <a:pPr marL="514350" indent="-514350">
              <a:buNone/>
            </a:pPr>
            <a:r>
              <a:rPr lang="en-US" sz="2400" dirty="0" smtClean="0"/>
              <a:t>     </a:t>
            </a:r>
            <a:r>
              <a:rPr lang="en-US" sz="2400" dirty="0" smtClean="0">
                <a:solidFill>
                  <a:srgbClr val="FF0000"/>
                </a:solidFill>
              </a:rPr>
              <a:t>Container ct=jf.getContentPane();</a:t>
            </a:r>
          </a:p>
          <a:p>
            <a:pPr marL="514350" indent="-514350">
              <a:buNone/>
            </a:pPr>
            <a:r>
              <a:rPr lang="en-US" sz="2400" dirty="0" smtClean="0">
                <a:solidFill>
                  <a:srgbClr val="FF0000"/>
                </a:solidFill>
              </a:rPr>
              <a:t>      ct.setBackground(Color.red);  </a:t>
            </a:r>
            <a:endParaRPr lang="en-IN" sz="2400" dirty="0">
              <a:solidFill>
                <a:srgbClr val="FF0000"/>
              </a:solidFill>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object 26"/>
          <p:cNvSpPr/>
          <p:nvPr/>
        </p:nvSpPr>
        <p:spPr>
          <a:xfrm>
            <a:off x="7668768" y="44196"/>
            <a:ext cx="1386840" cy="1257300"/>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42844" y="1142984"/>
            <a:ext cx="8858312" cy="5572164"/>
          </a:xfrm>
        </p:spPr>
        <p:txBody>
          <a:bodyPr/>
          <a:lstStyle/>
          <a:p>
            <a:endParaRPr lang="en-IN" sz="2400" dirty="0" smtClean="0"/>
          </a:p>
          <a:p>
            <a:r>
              <a:rPr lang="en-IN" sz="2400" dirty="0" smtClean="0"/>
              <a:t>To create an IDE project:</a:t>
            </a:r>
          </a:p>
          <a:p>
            <a:pPr>
              <a:buNone/>
            </a:pPr>
            <a:r>
              <a:rPr lang="en-IN" sz="2400" dirty="0" smtClean="0"/>
              <a:t>1. Start NetBeans IDE.</a:t>
            </a:r>
          </a:p>
          <a:p>
            <a:pPr>
              <a:buNone/>
            </a:pPr>
            <a:r>
              <a:rPr lang="en-IN" sz="2400" dirty="0" smtClean="0"/>
              <a:t>2. In the IDE, choose File &gt; New Project, as shown in the figure below.</a:t>
            </a:r>
          </a:p>
          <a:p>
            <a:pPr>
              <a:buNone/>
            </a:pPr>
            <a:endParaRPr lang="en-IN" dirty="0"/>
          </a:p>
        </p:txBody>
      </p:sp>
      <p:pic>
        <p:nvPicPr>
          <p:cNvPr id="4" name="Picture 3" descr="new-proj.png"/>
          <p:cNvPicPr>
            <a:picLocks noChangeAspect="1"/>
          </p:cNvPicPr>
          <p:nvPr/>
        </p:nvPicPr>
        <p:blipFill>
          <a:blip r:embed="rId2"/>
          <a:stretch>
            <a:fillRect/>
          </a:stretch>
        </p:blipFill>
        <p:spPr>
          <a:xfrm>
            <a:off x="2714612" y="2857496"/>
            <a:ext cx="3714776" cy="3714776"/>
          </a:xfrm>
          <a:prstGeom prst="rect">
            <a:avLst/>
          </a:prstGeom>
        </p:spPr>
      </p:pic>
      <p:sp>
        <p:nvSpPr>
          <p:cNvPr id="5" name="Rectangle 4"/>
          <p:cNvSpPr/>
          <p:nvPr/>
        </p:nvSpPr>
        <p:spPr>
          <a:xfrm>
            <a:off x="285720" y="357166"/>
            <a:ext cx="8572560" cy="600164"/>
          </a:xfrm>
          <a:prstGeom prst="rect">
            <a:avLst/>
          </a:prstGeom>
        </p:spPr>
        <p:txBody>
          <a:bodyPr wrap="square">
            <a:spAutoFit/>
          </a:bodyPr>
          <a:lstStyle/>
          <a:p>
            <a:pPr algn="ctr"/>
            <a:r>
              <a:rPr lang="en-US" sz="3300" b="1" dirty="0" smtClean="0">
                <a:solidFill>
                  <a:schemeClr val="accent3">
                    <a:lumMod val="75000"/>
                  </a:schemeClr>
                </a:solidFill>
              </a:rPr>
              <a:t>Create a JFrame</a:t>
            </a:r>
            <a:endParaRPr lang="en-IN" sz="3300" b="1" dirty="0">
              <a:solidFill>
                <a:schemeClr val="accent3">
                  <a:lumMod val="75000"/>
                </a:schemeClr>
              </a:solidFill>
            </a:endParaRP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object 26"/>
          <p:cNvSpPr/>
          <p:nvPr/>
        </p:nvSpPr>
        <p:spPr>
          <a:xfrm>
            <a:off x="7668768" y="44196"/>
            <a:ext cx="1386840" cy="1257300"/>
          </a:xfrm>
          <a:prstGeom prst="rect">
            <a:avLst/>
          </a:prstGeom>
          <a:blipFill>
            <a:blip r:embed="rId4" cstate="print"/>
            <a:stretch>
              <a:fillRect/>
            </a:stretch>
          </a:blipFill>
        </p:spPr>
        <p:txBody>
          <a:bodyPr wrap="square" lIns="0" tIns="0" rIns="0" bIns="0" rtlCol="0">
            <a:noAutofit/>
          </a:bodyPr>
          <a:lstStyle/>
          <a:p>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1383</TotalTime>
  <Words>629</Words>
  <Application>Microsoft Office PowerPoint</Application>
  <PresentationFormat>On-screen Show (4:3)</PresentationFormat>
  <Paragraphs>189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Civic</vt:lpstr>
      <vt:lpstr>Slide 1</vt:lpstr>
      <vt:lpstr>Slide 2</vt:lpstr>
      <vt:lpstr>      Developing Swing  Programming</vt:lpstr>
      <vt:lpstr>The “JFrame” class</vt:lpstr>
      <vt:lpstr>Centering A JFrame</vt:lpstr>
      <vt:lpstr>Slide 6</vt:lpstr>
      <vt:lpstr>Slide 7</vt:lpstr>
      <vt:lpstr>Slide 8</vt:lpstr>
      <vt:lpstr>Slide 9</vt:lpstr>
      <vt:lpstr>Slide 10</vt:lpstr>
      <vt:lpstr>Slide 11</vt:lpstr>
      <vt:lpstr>Slide 12</vt:lpstr>
      <vt:lpstr>Create a JFrame</vt:lpstr>
      <vt:lpstr>Create a JFrame</vt:lpstr>
      <vt:lpstr>Create a JFrame</vt:lpstr>
      <vt:lpstr>         How to Add a Panel  to Frames</vt:lpstr>
      <vt:lpstr>Run the Project</vt:lpstr>
      <vt:lpstr>How to add Background  Color to JFrame</vt:lpstr>
      <vt:lpstr>Slide 19</vt:lpstr>
      <vt:lpstr>Slide 20</vt:lpstr>
      <vt:lpstr>Slide 21</vt:lpstr>
      <vt:lpstr>End Of Lecture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Swing Programming</dc:title>
  <dc:creator>Server</dc:creator>
  <cp:lastModifiedBy>Server</cp:lastModifiedBy>
  <cp:revision>199</cp:revision>
  <dcterms:created xsi:type="dcterms:W3CDTF">2018-01-08T11:41:28Z</dcterms:created>
  <dcterms:modified xsi:type="dcterms:W3CDTF">2019-05-11T07:41:16Z</dcterms:modified>
</cp:coreProperties>
</file>