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89" r:id="rId2"/>
    <p:sldId id="292" r:id="rId3"/>
    <p:sldId id="288" r:id="rId4"/>
    <p:sldId id="286" r:id="rId5"/>
    <p:sldId id="257" r:id="rId6"/>
    <p:sldId id="258" r:id="rId7"/>
    <p:sldId id="259" r:id="rId8"/>
    <p:sldId id="260" r:id="rId9"/>
    <p:sldId id="261" r:id="rId10"/>
    <p:sldId id="262"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4" r:id="rId29"/>
    <p:sldId id="281" r:id="rId30"/>
    <p:sldId id="29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E3E988-6429-429D-A871-4789854515EC}" type="datetimeFigureOut">
              <a:rPr lang="en-US" smtClean="0"/>
              <a:pPr/>
              <a:t>5/12/2019</a:t>
            </a:fld>
            <a:endParaRPr lang="en-IN" dirty="0"/>
          </a:p>
        </p:txBody>
      </p:sp>
      <p:sp>
        <p:nvSpPr>
          <p:cNvPr id="17" name="Footer Placeholder 16"/>
          <p:cNvSpPr>
            <a:spLocks noGrp="1"/>
          </p:cNvSpPr>
          <p:nvPr>
            <p:ph type="ftr" sz="quarter" idx="11"/>
          </p:nvPr>
        </p:nvSpPr>
        <p:spPr/>
        <p:txBody>
          <a:bodyPr/>
          <a:lstStyle/>
          <a:p>
            <a:endParaRPr lang="en-IN"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A7E1E53-0307-4AF1-9939-574A7F171D87}" type="slidenum">
              <a:rPr lang="en-IN" smtClean="0"/>
              <a:pPr/>
              <a:t>‹#›</a:t>
            </a:fld>
            <a:endParaRPr lang="en-IN"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E3E988-6429-429D-A871-4789854515EC}" type="datetimeFigureOut">
              <a:rPr lang="en-US" smtClean="0"/>
              <a:pPr/>
              <a:t>5/12/2019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A7E1E53-0307-4AF1-9939-574A7F171D87}"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8A7E1E53-0307-4AF1-9939-574A7F171D87}" type="slidenum">
              <a:rPr lang="en-IN" smtClean="0"/>
              <a:pPr/>
              <a:t>‹#›</a:t>
            </a:fld>
            <a:endParaRPr lang="en-IN"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E3E988-6429-429D-A871-4789854515EC}" type="datetimeFigureOut">
              <a:rPr lang="en-US" smtClean="0"/>
              <a:pPr/>
              <a:t>5/12/2019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E3E988-6429-429D-A871-4789854515EC}" type="datetimeFigureOut">
              <a:rPr lang="en-US" smtClean="0"/>
              <a:pPr/>
              <a:t>5/12/2019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4361688" y="1026372"/>
            <a:ext cx="457200" cy="441325"/>
          </a:xfrm>
        </p:spPr>
        <p:txBody>
          <a:bodyPr/>
          <a:lstStyle/>
          <a:p>
            <a:fld id="{8A7E1E53-0307-4AF1-9939-574A7F171D87}" type="slidenum">
              <a:rPr lang="en-IN" smtClean="0"/>
              <a:pPr/>
              <a:t>‹#›</a:t>
            </a:fld>
            <a:endParaRPr lang="en-IN"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dirty="0"/>
          </a:p>
        </p:txBody>
      </p:sp>
      <p:sp>
        <p:nvSpPr>
          <p:cNvPr id="4" name="Date Placeholder 3"/>
          <p:cNvSpPr>
            <a:spLocks noGrp="1"/>
          </p:cNvSpPr>
          <p:nvPr>
            <p:ph type="dt" sz="half" idx="10"/>
          </p:nvPr>
        </p:nvSpPr>
        <p:spPr/>
        <p:txBody>
          <a:bodyPr/>
          <a:lstStyle/>
          <a:p>
            <a:fld id="{54E3E988-6429-429D-A871-4789854515EC}" type="datetimeFigureOut">
              <a:rPr lang="en-US" smtClean="0"/>
              <a:pPr/>
              <a:t>5/12/2019</a:t>
            </a:fld>
            <a:endParaRPr lang="en-IN"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A7E1E53-0307-4AF1-9939-574A7F171D87}" type="slidenum">
              <a:rPr lang="en-IN" smtClean="0"/>
              <a:pPr/>
              <a:t>‹#›</a:t>
            </a:fld>
            <a:endParaRPr lang="en-IN"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4E3E988-6429-429D-A871-4789854515EC}" type="datetimeFigureOut">
              <a:rPr lang="en-US" smtClean="0"/>
              <a:pPr/>
              <a:t>5/12/2019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A7E1E53-0307-4AF1-9939-574A7F171D87}" type="slidenum">
              <a:rPr lang="en-IN" smtClean="0"/>
              <a:pPr/>
              <a:t>‹#›</a:t>
            </a:fld>
            <a:endParaRPr lang="en-IN"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E3E988-6429-429D-A871-4789854515EC}" type="datetimeFigureOut">
              <a:rPr lang="en-US" smtClean="0"/>
              <a:pPr/>
              <a:t>5/12/2019</a:t>
            </a:fld>
            <a:endParaRPr lang="en-IN" dirty="0"/>
          </a:p>
        </p:txBody>
      </p:sp>
      <p:sp>
        <p:nvSpPr>
          <p:cNvPr id="8" name="Footer Placeholder 7"/>
          <p:cNvSpPr>
            <a:spLocks noGrp="1"/>
          </p:cNvSpPr>
          <p:nvPr>
            <p:ph type="ftr" sz="quarter" idx="11"/>
          </p:nvPr>
        </p:nvSpPr>
        <p:spPr>
          <a:xfrm>
            <a:off x="304800" y="6409944"/>
            <a:ext cx="3581400" cy="365760"/>
          </a:xfrm>
        </p:spPr>
        <p:txBody>
          <a:bodyPr/>
          <a:lstStyle/>
          <a:p>
            <a:endParaRPr lang="en-IN"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8A7E1E53-0307-4AF1-9939-574A7F171D87}" type="slidenum">
              <a:rPr lang="en-IN" smtClean="0"/>
              <a:pPr/>
              <a:t>‹#›</a:t>
            </a:fld>
            <a:endParaRPr lang="en-IN"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E3E988-6429-429D-A871-4789854515EC}" type="datetimeFigureOut">
              <a:rPr lang="en-US" smtClean="0"/>
              <a:pPr/>
              <a:t>5/12/2019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a:xfrm>
            <a:off x="4343400" y="1036020"/>
            <a:ext cx="457200" cy="441325"/>
          </a:xfrm>
        </p:spPr>
        <p:txBody>
          <a:bodyPr/>
          <a:lstStyle/>
          <a:p>
            <a:fld id="{8A7E1E53-0307-4AF1-9939-574A7F171D87}"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4E3E988-6429-429D-A871-4789854515EC}" type="datetimeFigureOut">
              <a:rPr lang="en-US" smtClean="0"/>
              <a:pPr/>
              <a:t>5/12/2019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8A7E1E53-0307-4AF1-9939-574A7F171D87}"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8A7E1E53-0307-4AF1-9939-574A7F171D87}" type="slidenum">
              <a:rPr lang="en-IN" smtClean="0"/>
              <a:pPr/>
              <a:t>‹#›</a:t>
            </a:fld>
            <a:endParaRPr lang="en-IN"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54E3E988-6429-429D-A871-4789854515EC}" type="datetimeFigureOut">
              <a:rPr lang="en-US" smtClean="0"/>
              <a:pPr/>
              <a:t>5/12/2019</a:t>
            </a:fld>
            <a:endParaRPr lang="en-IN" dirty="0"/>
          </a:p>
        </p:txBody>
      </p:sp>
      <p:sp>
        <p:nvSpPr>
          <p:cNvPr id="6" name="Footer Placeholder 5"/>
          <p:cNvSpPr>
            <a:spLocks noGrp="1"/>
          </p:cNvSpPr>
          <p:nvPr>
            <p:ph type="ftr" sz="quarter" idx="11"/>
          </p:nvPr>
        </p:nvSpPr>
        <p:spPr>
          <a:xfrm>
            <a:off x="301752" y="6410848"/>
            <a:ext cx="3383280" cy="365760"/>
          </a:xfrm>
        </p:spPr>
        <p:txBody>
          <a:bodyPr/>
          <a:lstStyle/>
          <a:p>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8A7E1E53-0307-4AF1-9939-574A7F171D87}" type="slidenum">
              <a:rPr lang="en-IN" smtClean="0"/>
              <a:pPr/>
              <a:t>‹#›</a:t>
            </a:fld>
            <a:endParaRPr lang="en-IN"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54E3E988-6429-429D-A871-4789854515EC}" type="datetimeFigureOut">
              <a:rPr lang="en-US" smtClean="0"/>
              <a:pPr/>
              <a:t>5/12/2019</a:t>
            </a:fld>
            <a:endParaRPr lang="en-IN" dirty="0"/>
          </a:p>
        </p:txBody>
      </p:sp>
      <p:sp>
        <p:nvSpPr>
          <p:cNvPr id="6" name="Footer Placeholder 5"/>
          <p:cNvSpPr>
            <a:spLocks noGrp="1"/>
          </p:cNvSpPr>
          <p:nvPr>
            <p:ph type="ftr" sz="quarter" idx="11"/>
          </p:nvPr>
        </p:nvSpPr>
        <p:spPr>
          <a:xfrm>
            <a:off x="301752" y="6410848"/>
            <a:ext cx="3584448" cy="365760"/>
          </a:xfrm>
        </p:spPr>
        <p:txBody>
          <a:bodyPr/>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4E3E988-6429-429D-A871-4789854515EC}" type="datetimeFigureOut">
              <a:rPr lang="en-US" smtClean="0"/>
              <a:pPr/>
              <a:t>5/12/2019</a:t>
            </a:fld>
            <a:endParaRPr lang="en-IN"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A7E1E53-0307-4AF1-9939-574A7F171D87}" type="slidenum">
              <a:rPr lang="en-IN" smtClean="0"/>
              <a:pPr/>
              <a:t>‹#›</a:t>
            </a:fld>
            <a:endParaRPr lang="en-IN"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mailto:scalive4u@gmail.com" TargetMode="External"/><Relationship Id="rId5" Type="http://schemas.openxmlformats.org/officeDocument/2006/relationships/hyperlink" Target="mailto:@:" TargetMode="Externa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fontScale="77500" lnSpcReduction="20000"/>
          </a:bodyPr>
          <a:lstStyle/>
          <a:p>
            <a:endParaRPr lang="en-US" sz="3600" dirty="0" smtClean="0"/>
          </a:p>
          <a:p>
            <a:r>
              <a:rPr lang="en-US" sz="4300" dirty="0" smtClean="0"/>
              <a:t>JAVA SE</a:t>
            </a:r>
          </a:p>
          <a:p>
            <a:r>
              <a:rPr lang="en-US" sz="3300" dirty="0" smtClean="0"/>
              <a:t>(Core java)</a:t>
            </a:r>
          </a:p>
          <a:p>
            <a:r>
              <a:rPr lang="en-US" sz="3300" dirty="0" smtClean="0">
                <a:solidFill>
                  <a:srgbClr val="FF0000"/>
                </a:solidFill>
              </a:rPr>
              <a:t>Lecture-34</a:t>
            </a:r>
            <a:endParaRPr lang="en-IN" sz="3300" dirty="0">
              <a:solidFill>
                <a:srgbClr val="FF0000"/>
              </a:solidFill>
            </a:endParaRPr>
          </a:p>
        </p:txBody>
      </p:sp>
      <p:sp>
        <p:nvSpPr>
          <p:cNvPr id="5" name="object 18"/>
          <p:cNvSpPr/>
          <p:nvPr/>
        </p:nvSpPr>
        <p:spPr>
          <a:xfrm>
            <a:off x="428596" y="357166"/>
            <a:ext cx="1643074" cy="1643074"/>
          </a:xfrm>
          <a:prstGeom prst="rect">
            <a:avLst/>
          </a:prstGeom>
          <a:blipFill>
            <a:blip r:embed="rId2" cstate="print"/>
            <a:stretch>
              <a:fillRect/>
            </a:stretch>
          </a:blipFill>
        </p:spPr>
        <p:txBody>
          <a:bodyPr wrap="square" lIns="0" tIns="0" rIns="0" bIns="0" rtlCol="0">
            <a:noAutofit/>
          </a:bodyPr>
          <a:lstStyle/>
          <a:p>
            <a:endParaRPr/>
          </a:p>
        </p:txBody>
      </p:sp>
      <p:sp>
        <p:nvSpPr>
          <p:cNvPr id="6" name="object 17"/>
          <p:cNvSpPr/>
          <p:nvPr/>
        </p:nvSpPr>
        <p:spPr>
          <a:xfrm>
            <a:off x="7000892" y="285728"/>
            <a:ext cx="1871472" cy="1872996"/>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858312" cy="642942"/>
          </a:xfrm>
        </p:spPr>
        <p:txBody>
          <a:bodyPr>
            <a:normAutofit/>
          </a:bodyPr>
          <a:lstStyle/>
          <a:p>
            <a:r>
              <a:rPr lang="en-US" sz="2800" b="1" dirty="0" smtClean="0"/>
              <a:t>Adding Components to JFrame</a:t>
            </a:r>
            <a:endParaRPr lang="en-IN" sz="2800" b="1" dirty="0"/>
          </a:p>
        </p:txBody>
      </p:sp>
      <p:sp>
        <p:nvSpPr>
          <p:cNvPr id="3" name="Content Placeholder 2"/>
          <p:cNvSpPr>
            <a:spLocks noGrp="1"/>
          </p:cNvSpPr>
          <p:nvPr>
            <p:ph sz="quarter" idx="1"/>
          </p:nvPr>
        </p:nvSpPr>
        <p:spPr>
          <a:xfrm>
            <a:off x="142844" y="928670"/>
            <a:ext cx="8858312" cy="5929330"/>
          </a:xfrm>
        </p:spPr>
        <p:txBody>
          <a:bodyPr/>
          <a:lstStyle/>
          <a:p>
            <a:pPr>
              <a:buNone/>
            </a:pPr>
            <a:r>
              <a:rPr lang="en-US" dirty="0" smtClean="0"/>
              <a:t> </a:t>
            </a:r>
          </a:p>
          <a:p>
            <a:pPr>
              <a:buNone/>
            </a:pPr>
            <a:r>
              <a:rPr lang="en-US" sz="2400" dirty="0" smtClean="0"/>
              <a:t>2. To change the text on button right click on button and then click on Edit text and </a:t>
            </a:r>
          </a:p>
          <a:p>
            <a:pPr>
              <a:buNone/>
            </a:pPr>
            <a:r>
              <a:rPr lang="en-US" sz="2400" dirty="0" smtClean="0"/>
              <a:t>     rename it.</a:t>
            </a:r>
          </a:p>
          <a:p>
            <a:pPr>
              <a:buNone/>
            </a:pPr>
            <a:r>
              <a:rPr lang="en-US" sz="2400" dirty="0" smtClean="0"/>
              <a:t> </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r>
              <a:rPr lang="en-US" sz="2400" dirty="0" smtClean="0"/>
              <a:t>3</a:t>
            </a:r>
            <a:r>
              <a:rPr lang="en-US" sz="2400" b="1" dirty="0" smtClean="0"/>
              <a:t>. </a:t>
            </a:r>
            <a:r>
              <a:rPr lang="en-US" sz="2400" b="1" u="sng" dirty="0" smtClean="0"/>
              <a:t>Output:-</a:t>
            </a:r>
            <a:endParaRPr lang="en-IN" sz="2400" b="1" u="sng" dirty="0"/>
          </a:p>
        </p:txBody>
      </p:sp>
      <p:pic>
        <p:nvPicPr>
          <p:cNvPr id="5" name="Picture 4" descr="Capture24.PNG"/>
          <p:cNvPicPr>
            <a:picLocks noChangeAspect="1"/>
          </p:cNvPicPr>
          <p:nvPr/>
        </p:nvPicPr>
        <p:blipFill>
          <a:blip r:embed="rId2"/>
          <a:stretch>
            <a:fillRect/>
          </a:stretch>
        </p:blipFill>
        <p:spPr>
          <a:xfrm>
            <a:off x="2571736" y="2285992"/>
            <a:ext cx="5715040" cy="2143140"/>
          </a:xfrm>
          <a:prstGeom prst="rect">
            <a:avLst/>
          </a:prstGeom>
        </p:spPr>
      </p:pic>
      <p:pic>
        <p:nvPicPr>
          <p:cNvPr id="6" name="Picture 5" descr="Capture25.PNG"/>
          <p:cNvPicPr>
            <a:picLocks noChangeAspect="1"/>
          </p:cNvPicPr>
          <p:nvPr/>
        </p:nvPicPr>
        <p:blipFill>
          <a:blip r:embed="rId3"/>
          <a:stretch>
            <a:fillRect/>
          </a:stretch>
        </p:blipFill>
        <p:spPr>
          <a:xfrm>
            <a:off x="2285984" y="4786322"/>
            <a:ext cx="4357718" cy="1857388"/>
          </a:xfrm>
          <a:prstGeom prst="rect">
            <a:avLst/>
          </a:prstGeom>
        </p:spPr>
      </p:pic>
      <p:sp>
        <p:nvSpPr>
          <p:cNvPr id="7" name="object 18"/>
          <p:cNvSpPr/>
          <p:nvPr/>
        </p:nvSpPr>
        <p:spPr>
          <a:xfrm>
            <a:off x="179832" y="188975"/>
            <a:ext cx="1171956" cy="1080515"/>
          </a:xfrm>
          <a:prstGeom prst="rect">
            <a:avLst/>
          </a:prstGeom>
          <a:blipFill>
            <a:blip r:embed="rId4" cstate="print"/>
            <a:stretch>
              <a:fillRect/>
            </a:stretch>
          </a:blipFill>
        </p:spPr>
        <p:txBody>
          <a:bodyPr wrap="square" lIns="0" tIns="0" rIns="0" bIns="0" rtlCol="0">
            <a:noAutofit/>
          </a:bodyPr>
          <a:lstStyle/>
          <a:p>
            <a:endParaRPr/>
          </a:p>
        </p:txBody>
      </p:sp>
      <p:sp>
        <p:nvSpPr>
          <p:cNvPr id="8" name="object 17"/>
          <p:cNvSpPr/>
          <p:nvPr/>
        </p:nvSpPr>
        <p:spPr>
          <a:xfrm>
            <a:off x="7668768" y="44196"/>
            <a:ext cx="1386840" cy="1257300"/>
          </a:xfrm>
          <a:prstGeom prst="rect">
            <a:avLst/>
          </a:prstGeom>
          <a:blipFill>
            <a:blip r:embed="rId5" cstate="print"/>
            <a:stretch>
              <a:fillRect/>
            </a:stretch>
          </a:blipFill>
        </p:spPr>
        <p:txBody>
          <a:bodyPr wrap="square" lIns="0" tIns="0" rIns="0" bIns="0" rtlCol="0">
            <a:noAutofit/>
          </a:bodyPr>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858312" cy="642942"/>
          </a:xfrm>
        </p:spPr>
        <p:txBody>
          <a:bodyPr>
            <a:normAutofit/>
          </a:bodyPr>
          <a:lstStyle/>
          <a:p>
            <a:r>
              <a:rPr lang="en-US" sz="2800" b="1" dirty="0" smtClean="0"/>
              <a:t>Set Icon on Button on Design time</a:t>
            </a:r>
            <a:endParaRPr lang="en-IN" sz="2800" b="1" dirty="0"/>
          </a:p>
        </p:txBody>
      </p:sp>
      <p:sp>
        <p:nvSpPr>
          <p:cNvPr id="3" name="Content Placeholder 2"/>
          <p:cNvSpPr>
            <a:spLocks noGrp="1"/>
          </p:cNvSpPr>
          <p:nvPr>
            <p:ph sz="quarter" idx="1"/>
          </p:nvPr>
        </p:nvSpPr>
        <p:spPr>
          <a:xfrm>
            <a:off x="142844" y="928670"/>
            <a:ext cx="8858312" cy="5786478"/>
          </a:xfrm>
        </p:spPr>
        <p:txBody>
          <a:bodyPr/>
          <a:lstStyle/>
          <a:p>
            <a:endParaRPr lang="en-US" sz="2400" dirty="0" smtClean="0"/>
          </a:p>
          <a:p>
            <a:r>
              <a:rPr lang="en-US" sz="2400" dirty="0" smtClean="0"/>
              <a:t>To setIcon on button we have two options either have design time or through runtime.</a:t>
            </a:r>
          </a:p>
          <a:p>
            <a:pPr marL="514350" indent="-514350">
              <a:buFont typeface="+mj-lt"/>
              <a:buAutoNum type="arabicPeriod"/>
            </a:pPr>
            <a:r>
              <a:rPr lang="en-US" sz="2400" b="1" u="sng" dirty="0" smtClean="0"/>
              <a:t>Design Time</a:t>
            </a:r>
            <a:r>
              <a:rPr lang="en-US" sz="2400" u="sng" dirty="0" smtClean="0"/>
              <a:t>:</a:t>
            </a:r>
            <a:r>
              <a:rPr lang="en-US" sz="2400" dirty="0" smtClean="0"/>
              <a:t> to change the icon on design time select the button make a right click ,click on properties.</a:t>
            </a:r>
          </a:p>
          <a:p>
            <a:pPr marL="514350" indent="-514350">
              <a:buFont typeface="+mj-lt"/>
              <a:buAutoNum type="arabicPeriod"/>
            </a:pPr>
            <a:endParaRPr lang="en-US" sz="2400" dirty="0" smtClean="0"/>
          </a:p>
          <a:p>
            <a:pPr marL="514350" indent="-514350">
              <a:buNone/>
            </a:pPr>
            <a:endParaRPr lang="en-US" u="sng" dirty="0" smtClean="0"/>
          </a:p>
          <a:p>
            <a:pPr marL="514350" indent="-514350">
              <a:buNone/>
            </a:pPr>
            <a:endParaRPr lang="en-IN" u="sng" dirty="0"/>
          </a:p>
        </p:txBody>
      </p:sp>
      <p:pic>
        <p:nvPicPr>
          <p:cNvPr id="6" name="Picture 5" descr="Capture31.PNG"/>
          <p:cNvPicPr>
            <a:picLocks noChangeAspect="1"/>
          </p:cNvPicPr>
          <p:nvPr/>
        </p:nvPicPr>
        <p:blipFill>
          <a:blip r:embed="rId2"/>
          <a:stretch>
            <a:fillRect/>
          </a:stretch>
        </p:blipFill>
        <p:spPr>
          <a:xfrm>
            <a:off x="2500298" y="3214686"/>
            <a:ext cx="4329746" cy="3429024"/>
          </a:xfrm>
          <a:prstGeom prst="rect">
            <a:avLst/>
          </a:prstGeom>
        </p:spPr>
      </p:pic>
      <p:sp>
        <p:nvSpPr>
          <p:cNvPr id="5" name="object 18"/>
          <p:cNvSpPr/>
          <p:nvPr/>
        </p:nvSpPr>
        <p:spPr>
          <a:xfrm>
            <a:off x="179832" y="188975"/>
            <a:ext cx="1171956" cy="1080515"/>
          </a:xfrm>
          <a:prstGeom prst="rect">
            <a:avLst/>
          </a:prstGeom>
          <a:blipFill>
            <a:blip r:embed="rId3" cstate="print"/>
            <a:stretch>
              <a:fillRect/>
            </a:stretch>
          </a:blipFill>
        </p:spPr>
        <p:txBody>
          <a:bodyPr wrap="square" lIns="0" tIns="0" rIns="0" bIns="0" rtlCol="0">
            <a:noAutofit/>
          </a:bodyPr>
          <a:lstStyle/>
          <a:p>
            <a:endParaRPr/>
          </a:p>
        </p:txBody>
      </p:sp>
      <p:sp>
        <p:nvSpPr>
          <p:cNvPr id="7" name="object 17"/>
          <p:cNvSpPr/>
          <p:nvPr/>
        </p:nvSpPr>
        <p:spPr>
          <a:xfrm>
            <a:off x="7668768" y="44196"/>
            <a:ext cx="1386840" cy="1257300"/>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858312" cy="714380"/>
          </a:xfrm>
        </p:spPr>
        <p:txBody>
          <a:bodyPr>
            <a:normAutofit/>
          </a:bodyPr>
          <a:lstStyle/>
          <a:p>
            <a:r>
              <a:rPr lang="en-US" sz="2800" b="1" dirty="0" smtClean="0"/>
              <a:t>Set Icon on Button on Design time</a:t>
            </a:r>
            <a:endParaRPr lang="en-IN" sz="2800" b="1" dirty="0"/>
          </a:p>
        </p:txBody>
      </p:sp>
      <p:sp>
        <p:nvSpPr>
          <p:cNvPr id="5" name="Content Placeholder 4"/>
          <p:cNvSpPr>
            <a:spLocks noGrp="1"/>
          </p:cNvSpPr>
          <p:nvPr>
            <p:ph sz="quarter" idx="1"/>
          </p:nvPr>
        </p:nvSpPr>
        <p:spPr>
          <a:xfrm>
            <a:off x="142844" y="1000108"/>
            <a:ext cx="8858312" cy="5715040"/>
          </a:xfrm>
        </p:spPr>
        <p:txBody>
          <a:bodyPr/>
          <a:lstStyle/>
          <a:p>
            <a:pPr>
              <a:buNone/>
            </a:pPr>
            <a:endParaRPr lang="en-IN" dirty="0" smtClean="0"/>
          </a:p>
          <a:p>
            <a:pPr>
              <a:buNone/>
            </a:pPr>
            <a:r>
              <a:rPr lang="en-IN" dirty="0" smtClean="0"/>
              <a:t>2. In the Properties window, click the Properties category and scroll to the Icon property.</a:t>
            </a:r>
          </a:p>
          <a:p>
            <a:pPr>
              <a:buNone/>
            </a:pPr>
            <a:endParaRPr lang="en-IN" dirty="0"/>
          </a:p>
        </p:txBody>
      </p:sp>
      <p:pic>
        <p:nvPicPr>
          <p:cNvPr id="6" name="Picture 5" descr="Capture26.PNG"/>
          <p:cNvPicPr>
            <a:picLocks noChangeAspect="1"/>
          </p:cNvPicPr>
          <p:nvPr/>
        </p:nvPicPr>
        <p:blipFill>
          <a:blip r:embed="rId2"/>
          <a:stretch>
            <a:fillRect/>
          </a:stretch>
        </p:blipFill>
        <p:spPr>
          <a:xfrm>
            <a:off x="1500166" y="2500306"/>
            <a:ext cx="5977687" cy="4048747"/>
          </a:xfrm>
          <a:prstGeom prst="rect">
            <a:avLst/>
          </a:prstGeom>
        </p:spPr>
      </p:pic>
      <p:sp>
        <p:nvSpPr>
          <p:cNvPr id="7" name="object 18"/>
          <p:cNvSpPr/>
          <p:nvPr/>
        </p:nvSpPr>
        <p:spPr>
          <a:xfrm>
            <a:off x="179832" y="188975"/>
            <a:ext cx="1171956" cy="1080515"/>
          </a:xfrm>
          <a:prstGeom prst="rect">
            <a:avLst/>
          </a:prstGeom>
          <a:blipFill>
            <a:blip r:embed="rId3" cstate="print"/>
            <a:stretch>
              <a:fillRect/>
            </a:stretch>
          </a:blipFill>
        </p:spPr>
        <p:txBody>
          <a:bodyPr wrap="square" lIns="0" tIns="0" rIns="0" bIns="0" rtlCol="0">
            <a:noAutofit/>
          </a:bodyPr>
          <a:lstStyle/>
          <a:p>
            <a:endParaRPr/>
          </a:p>
        </p:txBody>
      </p:sp>
      <p:sp>
        <p:nvSpPr>
          <p:cNvPr id="8" name="object 17"/>
          <p:cNvSpPr/>
          <p:nvPr/>
        </p:nvSpPr>
        <p:spPr>
          <a:xfrm>
            <a:off x="7668768" y="44196"/>
            <a:ext cx="1386840" cy="1257300"/>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858312" cy="714380"/>
          </a:xfrm>
        </p:spPr>
        <p:txBody>
          <a:bodyPr>
            <a:normAutofit/>
          </a:bodyPr>
          <a:lstStyle/>
          <a:p>
            <a:r>
              <a:rPr lang="en-US" sz="2800" b="1" dirty="0" smtClean="0"/>
              <a:t>Set Icon on Button on Design time</a:t>
            </a:r>
            <a:endParaRPr lang="en-IN" sz="2800" b="1" dirty="0"/>
          </a:p>
        </p:txBody>
      </p:sp>
      <p:sp>
        <p:nvSpPr>
          <p:cNvPr id="3" name="Content Placeholder 2"/>
          <p:cNvSpPr>
            <a:spLocks noGrp="1"/>
          </p:cNvSpPr>
          <p:nvPr>
            <p:ph sz="quarter" idx="1"/>
          </p:nvPr>
        </p:nvSpPr>
        <p:spPr>
          <a:xfrm>
            <a:off x="142844" y="928670"/>
            <a:ext cx="8858312" cy="5786478"/>
          </a:xfrm>
        </p:spPr>
        <p:txBody>
          <a:bodyPr/>
          <a:lstStyle/>
          <a:p>
            <a:pPr>
              <a:buNone/>
            </a:pPr>
            <a:endParaRPr lang="en-IN" dirty="0" smtClean="0"/>
          </a:p>
          <a:p>
            <a:pPr>
              <a:buNone/>
            </a:pPr>
            <a:r>
              <a:rPr lang="en-IN" dirty="0" smtClean="0"/>
              <a:t>3.Click the ellipsis (...) button.</a:t>
            </a:r>
            <a:br>
              <a:rPr lang="en-IN" dirty="0" smtClean="0"/>
            </a:br>
            <a:r>
              <a:rPr lang="en-IN" dirty="0" smtClean="0"/>
              <a:t>The icon property editor is displayed as below.</a:t>
            </a:r>
            <a:endParaRPr lang="en-US" dirty="0" smtClean="0"/>
          </a:p>
          <a:p>
            <a:pPr>
              <a:buNone/>
            </a:pPr>
            <a:endParaRPr lang="en-IN" dirty="0"/>
          </a:p>
        </p:txBody>
      </p:sp>
      <p:pic>
        <p:nvPicPr>
          <p:cNvPr id="4" name="Picture 3" descr="Capture27.PNG"/>
          <p:cNvPicPr>
            <a:picLocks noChangeAspect="1"/>
          </p:cNvPicPr>
          <p:nvPr/>
        </p:nvPicPr>
        <p:blipFill>
          <a:blip r:embed="rId2"/>
          <a:stretch>
            <a:fillRect/>
          </a:stretch>
        </p:blipFill>
        <p:spPr>
          <a:xfrm>
            <a:off x="1714480" y="2428868"/>
            <a:ext cx="5253724" cy="4143954"/>
          </a:xfrm>
          <a:prstGeom prst="rect">
            <a:avLst/>
          </a:prstGeom>
        </p:spPr>
      </p:pic>
      <p:sp>
        <p:nvSpPr>
          <p:cNvPr id="5" name="object 18"/>
          <p:cNvSpPr/>
          <p:nvPr/>
        </p:nvSpPr>
        <p:spPr>
          <a:xfrm>
            <a:off x="179832" y="188975"/>
            <a:ext cx="1171956" cy="1080515"/>
          </a:xfrm>
          <a:prstGeom prst="rect">
            <a:avLst/>
          </a:prstGeom>
          <a:blipFill>
            <a:blip r:embed="rId3" cstate="print"/>
            <a:stretch>
              <a:fillRect/>
            </a:stretch>
          </a:blipFill>
        </p:spPr>
        <p:txBody>
          <a:bodyPr wrap="square" lIns="0" tIns="0" rIns="0" bIns="0" rtlCol="0">
            <a:noAutofit/>
          </a:bodyPr>
          <a:lstStyle/>
          <a:p>
            <a:endParaRPr/>
          </a:p>
        </p:txBody>
      </p:sp>
      <p:sp>
        <p:nvSpPr>
          <p:cNvPr id="6" name="object 17"/>
          <p:cNvSpPr/>
          <p:nvPr/>
        </p:nvSpPr>
        <p:spPr>
          <a:xfrm>
            <a:off x="7668768" y="44196"/>
            <a:ext cx="1386840" cy="1257300"/>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858312" cy="642942"/>
          </a:xfrm>
        </p:spPr>
        <p:txBody>
          <a:bodyPr>
            <a:normAutofit/>
          </a:bodyPr>
          <a:lstStyle/>
          <a:p>
            <a:r>
              <a:rPr lang="en-US" sz="2800" b="1" dirty="0" smtClean="0"/>
              <a:t>Set Icon on Button on Design time</a:t>
            </a:r>
            <a:endParaRPr lang="en-IN" sz="2800" b="1" dirty="0"/>
          </a:p>
        </p:txBody>
      </p:sp>
      <p:sp>
        <p:nvSpPr>
          <p:cNvPr id="3" name="Content Placeholder 2"/>
          <p:cNvSpPr>
            <a:spLocks noGrp="1"/>
          </p:cNvSpPr>
          <p:nvPr>
            <p:ph sz="quarter" idx="1"/>
          </p:nvPr>
        </p:nvSpPr>
        <p:spPr>
          <a:xfrm>
            <a:off x="142844" y="928670"/>
            <a:ext cx="8858312" cy="5786478"/>
          </a:xfrm>
        </p:spPr>
        <p:txBody>
          <a:bodyPr/>
          <a:lstStyle/>
          <a:p>
            <a:pPr>
              <a:buNone/>
            </a:pPr>
            <a:endParaRPr lang="en-US" sz="2800" dirty="0" smtClean="0"/>
          </a:p>
          <a:p>
            <a:pPr>
              <a:buNone/>
            </a:pPr>
            <a:r>
              <a:rPr lang="en-US" sz="2800" dirty="0" smtClean="0"/>
              <a:t>4.</a:t>
            </a:r>
            <a:r>
              <a:rPr lang="en-IN" sz="2800" dirty="0" smtClean="0"/>
              <a:t> In the icon property dialog box, click External Image . In the file chooser navigate to any image that is on your system that you want to use.</a:t>
            </a:r>
          </a:p>
          <a:p>
            <a:pPr>
              <a:buNone/>
            </a:pPr>
            <a:endParaRPr lang="en-IN" sz="2800" dirty="0" smtClean="0"/>
          </a:p>
          <a:p>
            <a:pPr>
              <a:buNone/>
            </a:pPr>
            <a:endParaRPr lang="en-US" sz="2800" dirty="0" smtClean="0"/>
          </a:p>
          <a:p>
            <a:pPr>
              <a:buNone/>
            </a:pPr>
            <a:endParaRPr lang="en-IN" sz="2800" dirty="0" smtClean="0"/>
          </a:p>
          <a:p>
            <a:pPr>
              <a:buNone/>
            </a:pPr>
            <a:endParaRPr lang="en-IN" sz="2800" dirty="0" smtClean="0"/>
          </a:p>
          <a:p>
            <a:pPr>
              <a:buNone/>
            </a:pPr>
            <a:endParaRPr lang="en-IN" dirty="0" smtClean="0"/>
          </a:p>
          <a:p>
            <a:pPr>
              <a:buNone/>
            </a:pPr>
            <a:endParaRPr lang="en-IN" dirty="0"/>
          </a:p>
        </p:txBody>
      </p:sp>
      <p:pic>
        <p:nvPicPr>
          <p:cNvPr id="7" name="Picture 6" descr="Capture35.PNG"/>
          <p:cNvPicPr>
            <a:picLocks noChangeAspect="1"/>
          </p:cNvPicPr>
          <p:nvPr/>
        </p:nvPicPr>
        <p:blipFill>
          <a:blip r:embed="rId2"/>
          <a:stretch>
            <a:fillRect/>
          </a:stretch>
        </p:blipFill>
        <p:spPr>
          <a:xfrm>
            <a:off x="1857356" y="2857496"/>
            <a:ext cx="5477640" cy="3753450"/>
          </a:xfrm>
          <a:prstGeom prst="rect">
            <a:avLst/>
          </a:prstGeom>
        </p:spPr>
      </p:pic>
      <p:sp>
        <p:nvSpPr>
          <p:cNvPr id="5" name="object 18"/>
          <p:cNvSpPr/>
          <p:nvPr/>
        </p:nvSpPr>
        <p:spPr>
          <a:xfrm>
            <a:off x="179832" y="188975"/>
            <a:ext cx="1171956" cy="1080515"/>
          </a:xfrm>
          <a:prstGeom prst="rect">
            <a:avLst/>
          </a:prstGeom>
          <a:blipFill>
            <a:blip r:embed="rId3" cstate="print"/>
            <a:stretch>
              <a:fillRect/>
            </a:stretch>
          </a:blipFill>
        </p:spPr>
        <p:txBody>
          <a:bodyPr wrap="square" lIns="0" tIns="0" rIns="0" bIns="0" rtlCol="0">
            <a:noAutofit/>
          </a:bodyPr>
          <a:lstStyle/>
          <a:p>
            <a:endParaRPr/>
          </a:p>
        </p:txBody>
      </p:sp>
      <p:sp>
        <p:nvSpPr>
          <p:cNvPr id="6" name="object 17"/>
          <p:cNvSpPr/>
          <p:nvPr/>
        </p:nvSpPr>
        <p:spPr>
          <a:xfrm>
            <a:off x="7668768" y="44196"/>
            <a:ext cx="1386840" cy="1257300"/>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858312" cy="642942"/>
          </a:xfrm>
        </p:spPr>
        <p:txBody>
          <a:bodyPr>
            <a:normAutofit/>
          </a:bodyPr>
          <a:lstStyle/>
          <a:p>
            <a:r>
              <a:rPr lang="en-US" sz="2800" b="1" dirty="0" smtClean="0"/>
              <a:t>Set Icon on Button on Design time</a:t>
            </a:r>
            <a:endParaRPr lang="en-IN" sz="2800" b="1" dirty="0"/>
          </a:p>
        </p:txBody>
      </p:sp>
      <p:sp>
        <p:nvSpPr>
          <p:cNvPr id="3" name="Content Placeholder 2"/>
          <p:cNvSpPr>
            <a:spLocks noGrp="1"/>
          </p:cNvSpPr>
          <p:nvPr>
            <p:ph sz="quarter" idx="1"/>
          </p:nvPr>
        </p:nvSpPr>
        <p:spPr>
          <a:xfrm>
            <a:off x="142844" y="928670"/>
            <a:ext cx="8858312" cy="5786478"/>
          </a:xfrm>
        </p:spPr>
        <p:txBody>
          <a:bodyPr/>
          <a:lstStyle/>
          <a:p>
            <a:pPr>
              <a:buNone/>
            </a:pPr>
            <a:endParaRPr lang="en-US" dirty="0" smtClean="0"/>
          </a:p>
          <a:p>
            <a:pPr>
              <a:buNone/>
            </a:pPr>
            <a:r>
              <a:rPr lang="en-US" dirty="0" smtClean="0"/>
              <a:t>5. Select an image then click on open.</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IN" dirty="0"/>
          </a:p>
        </p:txBody>
      </p:sp>
      <p:pic>
        <p:nvPicPr>
          <p:cNvPr id="4" name="Picture 3" descr="Capture28.PNG"/>
          <p:cNvPicPr>
            <a:picLocks noChangeAspect="1"/>
          </p:cNvPicPr>
          <p:nvPr/>
        </p:nvPicPr>
        <p:blipFill>
          <a:blip r:embed="rId2"/>
          <a:stretch>
            <a:fillRect/>
          </a:stretch>
        </p:blipFill>
        <p:spPr>
          <a:xfrm>
            <a:off x="1285852" y="2143116"/>
            <a:ext cx="6330161" cy="4071966"/>
          </a:xfrm>
          <a:prstGeom prst="rect">
            <a:avLst/>
          </a:prstGeom>
        </p:spPr>
      </p:pic>
      <p:sp>
        <p:nvSpPr>
          <p:cNvPr id="5" name="object 18"/>
          <p:cNvSpPr/>
          <p:nvPr/>
        </p:nvSpPr>
        <p:spPr>
          <a:xfrm>
            <a:off x="179832" y="188975"/>
            <a:ext cx="1171956" cy="1080515"/>
          </a:xfrm>
          <a:prstGeom prst="rect">
            <a:avLst/>
          </a:prstGeom>
          <a:blipFill>
            <a:blip r:embed="rId3" cstate="print"/>
            <a:stretch>
              <a:fillRect/>
            </a:stretch>
          </a:blipFill>
        </p:spPr>
        <p:txBody>
          <a:bodyPr wrap="square" lIns="0" tIns="0" rIns="0" bIns="0" rtlCol="0">
            <a:noAutofit/>
          </a:bodyPr>
          <a:lstStyle/>
          <a:p>
            <a:endParaRPr/>
          </a:p>
        </p:txBody>
      </p:sp>
      <p:sp>
        <p:nvSpPr>
          <p:cNvPr id="6" name="object 17"/>
          <p:cNvSpPr/>
          <p:nvPr/>
        </p:nvSpPr>
        <p:spPr>
          <a:xfrm>
            <a:off x="7668768" y="44196"/>
            <a:ext cx="1386840" cy="1257300"/>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858312" cy="714380"/>
          </a:xfrm>
        </p:spPr>
        <p:txBody>
          <a:bodyPr>
            <a:normAutofit/>
          </a:bodyPr>
          <a:lstStyle/>
          <a:p>
            <a:r>
              <a:rPr lang="en-US" sz="2800" b="1" dirty="0" smtClean="0"/>
              <a:t>Set Icon on Button on Design time</a:t>
            </a:r>
            <a:endParaRPr lang="en-IN" sz="2800" dirty="0"/>
          </a:p>
        </p:txBody>
      </p:sp>
      <p:sp>
        <p:nvSpPr>
          <p:cNvPr id="3" name="Content Placeholder 2"/>
          <p:cNvSpPr>
            <a:spLocks noGrp="1"/>
          </p:cNvSpPr>
          <p:nvPr>
            <p:ph sz="quarter" idx="1"/>
          </p:nvPr>
        </p:nvSpPr>
        <p:spPr>
          <a:xfrm>
            <a:off x="142844" y="1000108"/>
            <a:ext cx="8858312" cy="5715040"/>
          </a:xfrm>
        </p:spPr>
        <p:txBody>
          <a:bodyPr/>
          <a:lstStyle/>
          <a:p>
            <a:pPr>
              <a:buNone/>
            </a:pPr>
            <a:endParaRPr lang="en-IN" sz="2800" dirty="0" smtClean="0"/>
          </a:p>
          <a:p>
            <a:pPr>
              <a:buNone/>
            </a:pPr>
            <a:r>
              <a:rPr lang="en-IN" sz="2800" dirty="0" smtClean="0"/>
              <a:t>6. Click OK to close the icon property dialog box.</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7. </a:t>
            </a:r>
            <a:r>
              <a:rPr lang="en-US" b="1" u="sng" dirty="0" smtClean="0"/>
              <a:t>Output:</a:t>
            </a:r>
            <a:r>
              <a:rPr lang="en-US" dirty="0" smtClean="0"/>
              <a:t>  </a:t>
            </a:r>
            <a:endParaRPr lang="en-IN" dirty="0" smtClean="0"/>
          </a:p>
          <a:p>
            <a:pPr>
              <a:buNone/>
            </a:pPr>
            <a:endParaRPr lang="en-US" dirty="0" smtClean="0"/>
          </a:p>
        </p:txBody>
      </p:sp>
      <p:pic>
        <p:nvPicPr>
          <p:cNvPr id="5" name="Picture 4" descr="Capture29.PNG"/>
          <p:cNvPicPr>
            <a:picLocks noChangeAspect="1"/>
          </p:cNvPicPr>
          <p:nvPr/>
        </p:nvPicPr>
        <p:blipFill>
          <a:blip r:embed="rId2"/>
          <a:stretch>
            <a:fillRect/>
          </a:stretch>
        </p:blipFill>
        <p:spPr>
          <a:xfrm>
            <a:off x="1785918" y="2071678"/>
            <a:ext cx="4896534" cy="2214578"/>
          </a:xfrm>
          <a:prstGeom prst="rect">
            <a:avLst/>
          </a:prstGeom>
        </p:spPr>
      </p:pic>
      <p:pic>
        <p:nvPicPr>
          <p:cNvPr id="9" name="Picture 8" descr="Capture30.PNG"/>
          <p:cNvPicPr>
            <a:picLocks noChangeAspect="1"/>
          </p:cNvPicPr>
          <p:nvPr/>
        </p:nvPicPr>
        <p:blipFill>
          <a:blip r:embed="rId3"/>
          <a:stretch>
            <a:fillRect/>
          </a:stretch>
        </p:blipFill>
        <p:spPr>
          <a:xfrm>
            <a:off x="2500298" y="4643446"/>
            <a:ext cx="4229691" cy="2000264"/>
          </a:xfrm>
          <a:prstGeom prst="rect">
            <a:avLst/>
          </a:prstGeom>
        </p:spPr>
      </p:pic>
      <p:sp>
        <p:nvSpPr>
          <p:cNvPr id="6" name="object 18"/>
          <p:cNvSpPr/>
          <p:nvPr/>
        </p:nvSpPr>
        <p:spPr>
          <a:xfrm>
            <a:off x="179832" y="188975"/>
            <a:ext cx="1171956" cy="1080515"/>
          </a:xfrm>
          <a:prstGeom prst="rect">
            <a:avLst/>
          </a:prstGeom>
          <a:blipFill>
            <a:blip r:embed="rId4" cstate="print"/>
            <a:stretch>
              <a:fillRect/>
            </a:stretch>
          </a:blipFill>
        </p:spPr>
        <p:txBody>
          <a:bodyPr wrap="square" lIns="0" tIns="0" rIns="0" bIns="0" rtlCol="0">
            <a:noAutofit/>
          </a:bodyPr>
          <a:lstStyle/>
          <a:p>
            <a:endParaRPr/>
          </a:p>
        </p:txBody>
      </p:sp>
      <p:sp>
        <p:nvSpPr>
          <p:cNvPr id="7" name="object 17"/>
          <p:cNvSpPr/>
          <p:nvPr/>
        </p:nvSpPr>
        <p:spPr>
          <a:xfrm>
            <a:off x="7668768" y="44196"/>
            <a:ext cx="1386840" cy="1257300"/>
          </a:xfrm>
          <a:prstGeom prst="rect">
            <a:avLst/>
          </a:prstGeom>
          <a:blipFill>
            <a:blip r:embed="rId5" cstate="print"/>
            <a:stretch>
              <a:fillRect/>
            </a:stretch>
          </a:blipFill>
        </p:spPr>
        <p:txBody>
          <a:bodyPr wrap="square" lIns="0" tIns="0" rIns="0" bIns="0" rtlCol="0">
            <a:noAutofit/>
          </a:bodyPr>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858312" cy="714380"/>
          </a:xfrm>
        </p:spPr>
        <p:txBody>
          <a:bodyPr>
            <a:normAutofit/>
          </a:bodyPr>
          <a:lstStyle/>
          <a:p>
            <a:r>
              <a:rPr lang="en-US" sz="2800" b="1" dirty="0" smtClean="0"/>
              <a:t>How to setToolTipText(String)</a:t>
            </a:r>
            <a:endParaRPr lang="en-IN" sz="2800" b="1" dirty="0"/>
          </a:p>
        </p:txBody>
      </p:sp>
      <p:sp>
        <p:nvSpPr>
          <p:cNvPr id="3" name="Content Placeholder 2"/>
          <p:cNvSpPr>
            <a:spLocks noGrp="1"/>
          </p:cNvSpPr>
          <p:nvPr>
            <p:ph sz="quarter" idx="1"/>
          </p:nvPr>
        </p:nvSpPr>
        <p:spPr>
          <a:xfrm>
            <a:off x="142844" y="857232"/>
            <a:ext cx="8858312" cy="5572164"/>
          </a:xfrm>
        </p:spPr>
        <p:txBody>
          <a:bodyPr/>
          <a:lstStyle/>
          <a:p>
            <a:pPr marL="514350" indent="-514350">
              <a:buAutoNum type="arabicPeriod"/>
            </a:pPr>
            <a:endParaRPr lang="en-US" dirty="0" smtClean="0"/>
          </a:p>
          <a:p>
            <a:pPr marL="514350" indent="-514350">
              <a:buAutoNum type="arabicPeriod"/>
            </a:pPr>
            <a:endParaRPr lang="en-US" dirty="0" smtClean="0"/>
          </a:p>
          <a:p>
            <a:pPr marL="514350" indent="-514350">
              <a:buAutoNum type="arabicPeriod"/>
            </a:pPr>
            <a:r>
              <a:rPr lang="en-US" dirty="0" smtClean="0"/>
              <a:t>To set the setToolTipText select the button and  make a right click , then click on properties.</a:t>
            </a:r>
          </a:p>
          <a:p>
            <a:pPr marL="514350" indent="-514350">
              <a:buNone/>
            </a:pPr>
            <a:endParaRPr lang="en-US" dirty="0" smtClean="0"/>
          </a:p>
          <a:p>
            <a:pPr marL="514350" indent="-514350">
              <a:buNone/>
            </a:pPr>
            <a:endParaRPr lang="en-US" dirty="0" smtClean="0"/>
          </a:p>
          <a:p>
            <a:pPr marL="514350" indent="-514350">
              <a:buNone/>
            </a:pPr>
            <a:endParaRPr lang="en-IN" dirty="0"/>
          </a:p>
        </p:txBody>
      </p:sp>
      <p:pic>
        <p:nvPicPr>
          <p:cNvPr id="6" name="Picture 5" descr="Capture32.PNG"/>
          <p:cNvPicPr>
            <a:picLocks noChangeAspect="1"/>
          </p:cNvPicPr>
          <p:nvPr/>
        </p:nvPicPr>
        <p:blipFill>
          <a:blip r:embed="rId2"/>
          <a:stretch>
            <a:fillRect/>
          </a:stretch>
        </p:blipFill>
        <p:spPr>
          <a:xfrm>
            <a:off x="1214414" y="2857496"/>
            <a:ext cx="6015792" cy="3571900"/>
          </a:xfrm>
          <a:prstGeom prst="rect">
            <a:avLst/>
          </a:prstGeom>
        </p:spPr>
      </p:pic>
      <p:sp>
        <p:nvSpPr>
          <p:cNvPr id="5" name="object 18"/>
          <p:cNvSpPr/>
          <p:nvPr/>
        </p:nvSpPr>
        <p:spPr>
          <a:xfrm>
            <a:off x="179832" y="188975"/>
            <a:ext cx="1171956" cy="1080515"/>
          </a:xfrm>
          <a:prstGeom prst="rect">
            <a:avLst/>
          </a:prstGeom>
          <a:blipFill>
            <a:blip r:embed="rId3" cstate="print"/>
            <a:stretch>
              <a:fillRect/>
            </a:stretch>
          </a:blipFill>
        </p:spPr>
        <p:txBody>
          <a:bodyPr wrap="square" lIns="0" tIns="0" rIns="0" bIns="0" rtlCol="0">
            <a:noAutofit/>
          </a:bodyPr>
          <a:lstStyle/>
          <a:p>
            <a:endParaRPr/>
          </a:p>
        </p:txBody>
      </p:sp>
      <p:sp>
        <p:nvSpPr>
          <p:cNvPr id="7" name="object 17"/>
          <p:cNvSpPr/>
          <p:nvPr/>
        </p:nvSpPr>
        <p:spPr>
          <a:xfrm>
            <a:off x="7668768" y="44196"/>
            <a:ext cx="1386840" cy="1257300"/>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858312" cy="785818"/>
          </a:xfrm>
        </p:spPr>
        <p:txBody>
          <a:bodyPr>
            <a:normAutofit/>
          </a:bodyPr>
          <a:lstStyle/>
          <a:p>
            <a:r>
              <a:rPr lang="en-US" sz="2800" b="1" dirty="0" smtClean="0"/>
              <a:t>How to setToolTipText(String)</a:t>
            </a:r>
            <a:endParaRPr lang="en-IN" sz="2800" b="1" dirty="0"/>
          </a:p>
        </p:txBody>
      </p:sp>
      <p:sp>
        <p:nvSpPr>
          <p:cNvPr id="3" name="Content Placeholder 2"/>
          <p:cNvSpPr>
            <a:spLocks noGrp="1"/>
          </p:cNvSpPr>
          <p:nvPr>
            <p:ph sz="quarter" idx="1"/>
          </p:nvPr>
        </p:nvSpPr>
        <p:spPr>
          <a:xfrm>
            <a:off x="142844" y="928670"/>
            <a:ext cx="8858312" cy="5786478"/>
          </a:xfrm>
        </p:spPr>
        <p:txBody>
          <a:bodyPr/>
          <a:lstStyle/>
          <a:p>
            <a:pPr>
              <a:buNone/>
            </a:pPr>
            <a:endParaRPr lang="en-US" dirty="0" smtClean="0"/>
          </a:p>
          <a:p>
            <a:pPr>
              <a:buNone/>
            </a:pPr>
            <a:r>
              <a:rPr lang="en-US" dirty="0" smtClean="0"/>
              <a:t>2.</a:t>
            </a:r>
            <a:r>
              <a:rPr lang="en-IN" dirty="0" smtClean="0"/>
              <a:t> In the Properties window, click the Properties category and scroll to the toolTipText property.</a:t>
            </a:r>
            <a:r>
              <a:rPr lang="en-US" dirty="0" smtClean="0"/>
              <a:t> </a:t>
            </a:r>
          </a:p>
          <a:p>
            <a:pPr>
              <a:buNone/>
            </a:pPr>
            <a:endParaRPr lang="en-IN" dirty="0"/>
          </a:p>
        </p:txBody>
      </p:sp>
      <p:pic>
        <p:nvPicPr>
          <p:cNvPr id="4" name="Picture 3" descr="Capture33.PNG"/>
          <p:cNvPicPr>
            <a:picLocks noChangeAspect="1"/>
          </p:cNvPicPr>
          <p:nvPr/>
        </p:nvPicPr>
        <p:blipFill>
          <a:blip r:embed="rId2"/>
          <a:stretch>
            <a:fillRect/>
          </a:stretch>
        </p:blipFill>
        <p:spPr>
          <a:xfrm>
            <a:off x="2304733" y="2428868"/>
            <a:ext cx="4534533" cy="4000528"/>
          </a:xfrm>
          <a:prstGeom prst="rect">
            <a:avLst/>
          </a:prstGeom>
        </p:spPr>
      </p:pic>
      <p:sp>
        <p:nvSpPr>
          <p:cNvPr id="5" name="object 18"/>
          <p:cNvSpPr/>
          <p:nvPr/>
        </p:nvSpPr>
        <p:spPr>
          <a:xfrm>
            <a:off x="179832" y="188975"/>
            <a:ext cx="1171956" cy="1080515"/>
          </a:xfrm>
          <a:prstGeom prst="rect">
            <a:avLst/>
          </a:prstGeom>
          <a:blipFill>
            <a:blip r:embed="rId3" cstate="print"/>
            <a:stretch>
              <a:fillRect/>
            </a:stretch>
          </a:blipFill>
        </p:spPr>
        <p:txBody>
          <a:bodyPr wrap="square" lIns="0" tIns="0" rIns="0" bIns="0" rtlCol="0">
            <a:noAutofit/>
          </a:bodyPr>
          <a:lstStyle/>
          <a:p>
            <a:endParaRPr/>
          </a:p>
        </p:txBody>
      </p:sp>
      <p:sp>
        <p:nvSpPr>
          <p:cNvPr id="6" name="object 17"/>
          <p:cNvSpPr/>
          <p:nvPr/>
        </p:nvSpPr>
        <p:spPr>
          <a:xfrm>
            <a:off x="7668768" y="44196"/>
            <a:ext cx="1386840" cy="1257300"/>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858312" cy="785818"/>
          </a:xfrm>
        </p:spPr>
        <p:txBody>
          <a:bodyPr>
            <a:noAutofit/>
          </a:bodyPr>
          <a:lstStyle/>
          <a:p>
            <a:r>
              <a:rPr lang="en-US" sz="2800" b="1" dirty="0" smtClean="0"/>
              <a:t>How to setToolTipText(String)</a:t>
            </a:r>
            <a:endParaRPr lang="en-IN" sz="2800" b="1" dirty="0"/>
          </a:p>
        </p:txBody>
      </p:sp>
      <p:sp>
        <p:nvSpPr>
          <p:cNvPr id="3" name="Content Placeholder 2"/>
          <p:cNvSpPr>
            <a:spLocks noGrp="1"/>
          </p:cNvSpPr>
          <p:nvPr>
            <p:ph sz="quarter" idx="1"/>
          </p:nvPr>
        </p:nvSpPr>
        <p:spPr>
          <a:xfrm>
            <a:off x="142844" y="857232"/>
            <a:ext cx="8858312" cy="5857916"/>
          </a:xfrm>
        </p:spPr>
        <p:txBody>
          <a:bodyPr/>
          <a:lstStyle/>
          <a:p>
            <a:pPr>
              <a:buNone/>
            </a:pPr>
            <a:endParaRPr lang="en-US" sz="2800" dirty="0" smtClean="0"/>
          </a:p>
          <a:p>
            <a:pPr>
              <a:buNone/>
            </a:pPr>
            <a:r>
              <a:rPr lang="en-US" sz="2800" dirty="0" smtClean="0"/>
              <a:t>3.</a:t>
            </a:r>
            <a:r>
              <a:rPr lang="en-IN" sz="2800" dirty="0" smtClean="0"/>
              <a:t> To add </a:t>
            </a:r>
            <a:r>
              <a:rPr lang="en-IN" sz="2800" b="1" dirty="0" smtClean="0">
                <a:solidFill>
                  <a:srgbClr val="FF0000"/>
                </a:solidFill>
              </a:rPr>
              <a:t>toolTipText</a:t>
            </a:r>
            <a:r>
              <a:rPr lang="en-IN" sz="2800" dirty="0" smtClean="0"/>
              <a:t> to button, you have to add only a text, which is in our case is </a:t>
            </a:r>
            <a:r>
              <a:rPr lang="en-IN" sz="2800" dirty="0" smtClean="0">
                <a:solidFill>
                  <a:srgbClr val="FF0000"/>
                </a:solidFill>
              </a:rPr>
              <a:t>“Click This Button To Change The Volume” </a:t>
            </a:r>
            <a:r>
              <a:rPr lang="en-IN" sz="2800" dirty="0" smtClean="0">
                <a:solidFill>
                  <a:schemeClr val="tx1">
                    <a:lumMod val="85000"/>
                    <a:lumOff val="15000"/>
                  </a:schemeClr>
                </a:solidFill>
              </a:rPr>
              <a:t>and then click on close.</a:t>
            </a:r>
          </a:p>
          <a:p>
            <a:pPr>
              <a:buNone/>
            </a:pPr>
            <a:endParaRPr lang="en-US" sz="2800" dirty="0" smtClean="0">
              <a:solidFill>
                <a:srgbClr val="FF0000"/>
              </a:solidFill>
            </a:endParaRPr>
          </a:p>
          <a:p>
            <a:pPr>
              <a:buNone/>
            </a:pPr>
            <a:endParaRPr lang="en-IN" dirty="0"/>
          </a:p>
        </p:txBody>
      </p:sp>
      <p:pic>
        <p:nvPicPr>
          <p:cNvPr id="5" name="Picture 4" descr="Capture34.PNG"/>
          <p:cNvPicPr>
            <a:picLocks noChangeAspect="1"/>
          </p:cNvPicPr>
          <p:nvPr/>
        </p:nvPicPr>
        <p:blipFill>
          <a:blip r:embed="rId2"/>
          <a:stretch>
            <a:fillRect/>
          </a:stretch>
        </p:blipFill>
        <p:spPr>
          <a:xfrm>
            <a:off x="1785918" y="2857496"/>
            <a:ext cx="6000793" cy="3724909"/>
          </a:xfrm>
          <a:prstGeom prst="rect">
            <a:avLst/>
          </a:prstGeom>
        </p:spPr>
      </p:pic>
      <p:sp>
        <p:nvSpPr>
          <p:cNvPr id="6" name="object 18"/>
          <p:cNvSpPr/>
          <p:nvPr/>
        </p:nvSpPr>
        <p:spPr>
          <a:xfrm>
            <a:off x="179832" y="188975"/>
            <a:ext cx="1171956" cy="1080515"/>
          </a:xfrm>
          <a:prstGeom prst="rect">
            <a:avLst/>
          </a:prstGeom>
          <a:blipFill>
            <a:blip r:embed="rId3" cstate="print"/>
            <a:stretch>
              <a:fillRect/>
            </a:stretch>
          </a:blipFill>
        </p:spPr>
        <p:txBody>
          <a:bodyPr wrap="square" lIns="0" tIns="0" rIns="0" bIns="0" rtlCol="0">
            <a:noAutofit/>
          </a:bodyPr>
          <a:lstStyle/>
          <a:p>
            <a:endParaRPr/>
          </a:p>
        </p:txBody>
      </p:sp>
      <p:sp>
        <p:nvSpPr>
          <p:cNvPr id="7" name="object 17"/>
          <p:cNvSpPr/>
          <p:nvPr/>
        </p:nvSpPr>
        <p:spPr>
          <a:xfrm>
            <a:off x="7668768" y="44196"/>
            <a:ext cx="1386840" cy="1257300"/>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52400" y="1392936"/>
            <a:ext cx="8839200" cy="4995672"/>
          </a:xfrm>
          <a:custGeom>
            <a:avLst/>
            <a:gdLst/>
            <a:ahLst/>
            <a:cxnLst/>
            <a:rect l="l" t="t" r="r" b="b"/>
            <a:pathLst>
              <a:path w="8839200" h="4995672">
                <a:moveTo>
                  <a:pt x="0" y="4995672"/>
                </a:moveTo>
                <a:lnTo>
                  <a:pt x="8839200" y="4995672"/>
                </a:lnTo>
                <a:lnTo>
                  <a:pt x="8839200" y="0"/>
                </a:lnTo>
                <a:lnTo>
                  <a:pt x="0" y="0"/>
                </a:lnTo>
                <a:lnTo>
                  <a:pt x="0" y="4995672"/>
                </a:lnTo>
                <a:close/>
              </a:path>
            </a:pathLst>
          </a:custGeom>
          <a:solidFill>
            <a:srgbClr val="C5D1D6"/>
          </a:solidFill>
        </p:spPr>
        <p:txBody>
          <a:bodyPr wrap="square" lIns="0" tIns="0" rIns="0" bIns="0" rtlCol="0">
            <a:noAutofit/>
          </a:bodyPr>
          <a:lstStyle/>
          <a:p>
            <a:endParaRPr/>
          </a:p>
        </p:txBody>
      </p:sp>
      <p:sp>
        <p:nvSpPr>
          <p:cNvPr id="6" name="object 6"/>
          <p:cNvSpPr/>
          <p:nvPr/>
        </p:nvSpPr>
        <p:spPr>
          <a:xfrm>
            <a:off x="152400" y="6697980"/>
            <a:ext cx="8839200" cy="7619"/>
          </a:xfrm>
          <a:custGeom>
            <a:avLst/>
            <a:gdLst/>
            <a:ahLst/>
            <a:cxnLst/>
            <a:rect l="l" t="t" r="r" b="b"/>
            <a:pathLst>
              <a:path w="8839200" h="7619">
                <a:moveTo>
                  <a:pt x="0" y="7619"/>
                </a:moveTo>
                <a:lnTo>
                  <a:pt x="8839200" y="7619"/>
                </a:lnTo>
                <a:lnTo>
                  <a:pt x="8839200" y="0"/>
                </a:lnTo>
                <a:lnTo>
                  <a:pt x="0" y="0"/>
                </a:lnTo>
                <a:lnTo>
                  <a:pt x="0" y="7619"/>
                </a:lnTo>
                <a:close/>
              </a:path>
            </a:pathLst>
          </a:custGeom>
          <a:solidFill>
            <a:srgbClr val="C5D1D6"/>
          </a:solidFill>
        </p:spPr>
        <p:txBody>
          <a:bodyPr wrap="square" lIns="0" tIns="0" rIns="0" bIns="0" rtlCol="0">
            <a:noAutofit/>
          </a:bodyPr>
          <a:lstStyle/>
          <a:p>
            <a:endParaRPr/>
          </a:p>
        </p:txBody>
      </p:sp>
      <p:sp>
        <p:nvSpPr>
          <p:cNvPr id="7" name="object 7"/>
          <p:cNvSpPr/>
          <p:nvPr/>
        </p:nvSpPr>
        <p:spPr>
          <a:xfrm>
            <a:off x="152400" y="6705599"/>
            <a:ext cx="8839200" cy="152398"/>
          </a:xfrm>
          <a:custGeom>
            <a:avLst/>
            <a:gdLst/>
            <a:ahLst/>
            <a:cxnLst/>
            <a:rect l="l" t="t" r="r" b="b"/>
            <a:pathLst>
              <a:path w="8839200" h="152398">
                <a:moveTo>
                  <a:pt x="0" y="152398"/>
                </a:moveTo>
                <a:lnTo>
                  <a:pt x="8839200" y="152398"/>
                </a:lnTo>
                <a:lnTo>
                  <a:pt x="8839200" y="0"/>
                </a:lnTo>
                <a:lnTo>
                  <a:pt x="0" y="0"/>
                </a:lnTo>
                <a:lnTo>
                  <a:pt x="0" y="152398"/>
                </a:lnTo>
                <a:close/>
              </a:path>
            </a:pathLst>
          </a:custGeom>
          <a:solidFill>
            <a:srgbClr val="FFFFFF"/>
          </a:solidFill>
        </p:spPr>
        <p:txBody>
          <a:bodyPr wrap="square" lIns="0" tIns="0" rIns="0" bIns="0" rtlCol="0">
            <a:noAutofit/>
          </a:bodyPr>
          <a:lstStyle/>
          <a:p>
            <a:endParaRPr/>
          </a:p>
        </p:txBody>
      </p:sp>
      <p:sp>
        <p:nvSpPr>
          <p:cNvPr id="8" name="object 8"/>
          <p:cNvSpPr/>
          <p:nvPr/>
        </p:nvSpPr>
        <p:spPr>
          <a:xfrm>
            <a:off x="152400" y="0"/>
            <a:ext cx="8839200" cy="1392936"/>
          </a:xfrm>
          <a:custGeom>
            <a:avLst/>
            <a:gdLst/>
            <a:ahLst/>
            <a:cxnLst/>
            <a:rect l="l" t="t" r="r" b="b"/>
            <a:pathLst>
              <a:path w="8839200" h="1392936">
                <a:moveTo>
                  <a:pt x="0" y="1392936"/>
                </a:moveTo>
                <a:lnTo>
                  <a:pt x="8839200" y="1392936"/>
                </a:lnTo>
                <a:lnTo>
                  <a:pt x="8839200" y="0"/>
                </a:lnTo>
                <a:lnTo>
                  <a:pt x="0" y="0"/>
                </a:lnTo>
                <a:lnTo>
                  <a:pt x="0" y="1392936"/>
                </a:lnTo>
                <a:close/>
              </a:path>
            </a:pathLst>
          </a:custGeom>
          <a:solidFill>
            <a:srgbClr val="FFFFFF"/>
          </a:solidFill>
        </p:spPr>
        <p:txBody>
          <a:bodyPr wrap="square" lIns="0" tIns="0" rIns="0" bIns="0" rtlCol="0">
            <a:noAutofit/>
          </a:bodyPr>
          <a:lstStyle/>
          <a:p>
            <a:endParaRPr/>
          </a:p>
        </p:txBody>
      </p:sp>
      <p:sp>
        <p:nvSpPr>
          <p:cNvPr id="9" name="object 9"/>
          <p:cNvSpPr/>
          <p:nvPr/>
        </p:nvSpPr>
        <p:spPr>
          <a:xfrm>
            <a:off x="0" y="0"/>
            <a:ext cx="152400" cy="6858000"/>
          </a:xfrm>
          <a:custGeom>
            <a:avLst/>
            <a:gdLst/>
            <a:ahLst/>
            <a:cxnLst/>
            <a:rect l="l" t="t" r="r" b="b"/>
            <a:pathLst>
              <a:path w="152400" h="6858000">
                <a:moveTo>
                  <a:pt x="152400" y="0"/>
                </a:moveTo>
                <a:lnTo>
                  <a:pt x="0" y="0"/>
                </a:lnTo>
                <a:lnTo>
                  <a:pt x="0" y="6857999"/>
                </a:lnTo>
                <a:lnTo>
                  <a:pt x="152400" y="6857999"/>
                </a:lnTo>
                <a:lnTo>
                  <a:pt x="152400" y="0"/>
                </a:lnTo>
                <a:close/>
              </a:path>
            </a:pathLst>
          </a:custGeom>
          <a:solidFill>
            <a:srgbClr val="FFFFFF"/>
          </a:solidFill>
        </p:spPr>
        <p:txBody>
          <a:bodyPr wrap="square" lIns="0" tIns="0" rIns="0" bIns="0" rtlCol="0">
            <a:noAutofit/>
          </a:bodyPr>
          <a:lstStyle/>
          <a:p>
            <a:endParaRPr/>
          </a:p>
        </p:txBody>
      </p:sp>
      <p:sp>
        <p:nvSpPr>
          <p:cNvPr id="10" name="object 10"/>
          <p:cNvSpPr/>
          <p:nvPr/>
        </p:nvSpPr>
        <p:spPr>
          <a:xfrm>
            <a:off x="8991600" y="0"/>
            <a:ext cx="152400" cy="6858000"/>
          </a:xfrm>
          <a:custGeom>
            <a:avLst/>
            <a:gdLst/>
            <a:ahLst/>
            <a:cxnLst/>
            <a:rect l="l" t="t" r="r" b="b"/>
            <a:pathLst>
              <a:path w="152400" h="6858000">
                <a:moveTo>
                  <a:pt x="152399" y="0"/>
                </a:moveTo>
                <a:lnTo>
                  <a:pt x="0" y="0"/>
                </a:lnTo>
                <a:lnTo>
                  <a:pt x="0" y="6857999"/>
                </a:lnTo>
                <a:lnTo>
                  <a:pt x="152399" y="6857999"/>
                </a:lnTo>
                <a:lnTo>
                  <a:pt x="152399" y="0"/>
                </a:lnTo>
                <a:close/>
              </a:path>
            </a:pathLst>
          </a:custGeom>
          <a:solidFill>
            <a:srgbClr val="FFFFFF"/>
          </a:solidFill>
        </p:spPr>
        <p:txBody>
          <a:bodyPr wrap="square" lIns="0" tIns="0" rIns="0" bIns="0" rtlCol="0">
            <a:noAutofit/>
          </a:bodyPr>
          <a:lstStyle/>
          <a:p>
            <a:endParaRPr/>
          </a:p>
        </p:txBody>
      </p:sp>
      <p:sp>
        <p:nvSpPr>
          <p:cNvPr id="11" name="object 11"/>
          <p:cNvSpPr/>
          <p:nvPr/>
        </p:nvSpPr>
        <p:spPr>
          <a:xfrm>
            <a:off x="149352" y="6388608"/>
            <a:ext cx="8833104" cy="309372"/>
          </a:xfrm>
          <a:custGeom>
            <a:avLst/>
            <a:gdLst/>
            <a:ahLst/>
            <a:cxnLst/>
            <a:rect l="l" t="t" r="r" b="b"/>
            <a:pathLst>
              <a:path w="8833104" h="309371">
                <a:moveTo>
                  <a:pt x="0" y="309371"/>
                </a:moveTo>
                <a:lnTo>
                  <a:pt x="8833104" y="309371"/>
                </a:lnTo>
                <a:lnTo>
                  <a:pt x="8833104" y="0"/>
                </a:lnTo>
                <a:lnTo>
                  <a:pt x="0" y="0"/>
                </a:lnTo>
                <a:lnTo>
                  <a:pt x="0" y="309371"/>
                </a:lnTo>
                <a:close/>
              </a:path>
            </a:pathLst>
          </a:custGeom>
          <a:solidFill>
            <a:srgbClr val="8BACAD"/>
          </a:solidFill>
        </p:spPr>
        <p:txBody>
          <a:bodyPr wrap="square" lIns="0" tIns="0" rIns="0" bIns="0" rtlCol="0">
            <a:noAutofit/>
          </a:bodyPr>
          <a:lstStyle/>
          <a:p>
            <a:endParaRPr/>
          </a:p>
        </p:txBody>
      </p:sp>
      <p:sp>
        <p:nvSpPr>
          <p:cNvPr id="12" name="object 12"/>
          <p:cNvSpPr/>
          <p:nvPr/>
        </p:nvSpPr>
        <p:spPr>
          <a:xfrm>
            <a:off x="152400" y="155448"/>
            <a:ext cx="8833104" cy="6547104"/>
          </a:xfrm>
          <a:custGeom>
            <a:avLst/>
            <a:gdLst/>
            <a:ahLst/>
            <a:cxnLst/>
            <a:rect l="l" t="t" r="r" b="b"/>
            <a:pathLst>
              <a:path w="8833104" h="6547104">
                <a:moveTo>
                  <a:pt x="0" y="6547104"/>
                </a:moveTo>
                <a:lnTo>
                  <a:pt x="8833104" y="6547104"/>
                </a:lnTo>
                <a:lnTo>
                  <a:pt x="8833104" y="0"/>
                </a:lnTo>
                <a:lnTo>
                  <a:pt x="0" y="0"/>
                </a:lnTo>
                <a:lnTo>
                  <a:pt x="0" y="6547104"/>
                </a:lnTo>
                <a:close/>
              </a:path>
            </a:pathLst>
          </a:custGeom>
          <a:ln w="9143">
            <a:solidFill>
              <a:srgbClr val="7A9799"/>
            </a:solidFill>
          </a:ln>
        </p:spPr>
        <p:txBody>
          <a:bodyPr wrap="square" lIns="0" tIns="0" rIns="0" bIns="0" rtlCol="0">
            <a:noAutofit/>
          </a:bodyPr>
          <a:lstStyle/>
          <a:p>
            <a:endParaRPr/>
          </a:p>
        </p:txBody>
      </p:sp>
      <p:sp>
        <p:nvSpPr>
          <p:cNvPr id="13" name="object 13"/>
          <p:cNvSpPr/>
          <p:nvPr/>
        </p:nvSpPr>
        <p:spPr>
          <a:xfrm>
            <a:off x="152400" y="1277112"/>
            <a:ext cx="8833104" cy="0"/>
          </a:xfrm>
          <a:custGeom>
            <a:avLst/>
            <a:gdLst/>
            <a:ahLst/>
            <a:cxnLst/>
            <a:rect l="l" t="t" r="r" b="b"/>
            <a:pathLst>
              <a:path w="8833104">
                <a:moveTo>
                  <a:pt x="0" y="0"/>
                </a:moveTo>
                <a:lnTo>
                  <a:pt x="8833104" y="0"/>
                </a:lnTo>
              </a:path>
            </a:pathLst>
          </a:custGeom>
          <a:ln w="9144">
            <a:solidFill>
              <a:srgbClr val="7A9799"/>
            </a:solidFill>
            <a:prstDash val="dash"/>
          </a:ln>
        </p:spPr>
        <p:txBody>
          <a:bodyPr wrap="square" lIns="0" tIns="0" rIns="0" bIns="0" rtlCol="0">
            <a:noAutofit/>
          </a:bodyPr>
          <a:lstStyle/>
          <a:p>
            <a:endParaRPr/>
          </a:p>
        </p:txBody>
      </p:sp>
      <p:sp>
        <p:nvSpPr>
          <p:cNvPr id="14" name="object 14"/>
          <p:cNvSpPr/>
          <p:nvPr/>
        </p:nvSpPr>
        <p:spPr>
          <a:xfrm>
            <a:off x="4267200" y="955548"/>
            <a:ext cx="609600" cy="609600"/>
          </a:xfrm>
          <a:custGeom>
            <a:avLst/>
            <a:gdLst/>
            <a:ahLst/>
            <a:cxnLst/>
            <a:rect l="l" t="t" r="r" b="b"/>
            <a:pathLst>
              <a:path w="609600" h="609600">
                <a:moveTo>
                  <a:pt x="0" y="304800"/>
                </a:moveTo>
                <a:lnTo>
                  <a:pt x="1010" y="329790"/>
                </a:lnTo>
                <a:lnTo>
                  <a:pt x="3990" y="354225"/>
                </a:lnTo>
                <a:lnTo>
                  <a:pt x="8861" y="378027"/>
                </a:lnTo>
                <a:lnTo>
                  <a:pt x="15544" y="401116"/>
                </a:lnTo>
                <a:lnTo>
                  <a:pt x="23961" y="423416"/>
                </a:lnTo>
                <a:lnTo>
                  <a:pt x="34032" y="444846"/>
                </a:lnTo>
                <a:lnTo>
                  <a:pt x="45680" y="465328"/>
                </a:lnTo>
                <a:lnTo>
                  <a:pt x="58826" y="484784"/>
                </a:lnTo>
                <a:lnTo>
                  <a:pt x="73391" y="503135"/>
                </a:lnTo>
                <a:lnTo>
                  <a:pt x="89296" y="520303"/>
                </a:lnTo>
                <a:lnTo>
                  <a:pt x="106464" y="536208"/>
                </a:lnTo>
                <a:lnTo>
                  <a:pt x="124815" y="550773"/>
                </a:lnTo>
                <a:lnTo>
                  <a:pt x="144271" y="563919"/>
                </a:lnTo>
                <a:lnTo>
                  <a:pt x="164753" y="575567"/>
                </a:lnTo>
                <a:lnTo>
                  <a:pt x="186183" y="585638"/>
                </a:lnTo>
                <a:lnTo>
                  <a:pt x="208483" y="594055"/>
                </a:lnTo>
                <a:lnTo>
                  <a:pt x="231572" y="600738"/>
                </a:lnTo>
                <a:lnTo>
                  <a:pt x="255374" y="605609"/>
                </a:lnTo>
                <a:lnTo>
                  <a:pt x="279809" y="608589"/>
                </a:lnTo>
                <a:lnTo>
                  <a:pt x="304800" y="609600"/>
                </a:lnTo>
                <a:lnTo>
                  <a:pt x="329790" y="608589"/>
                </a:lnTo>
                <a:lnTo>
                  <a:pt x="354225" y="605609"/>
                </a:lnTo>
                <a:lnTo>
                  <a:pt x="378027" y="600738"/>
                </a:lnTo>
                <a:lnTo>
                  <a:pt x="401116" y="594055"/>
                </a:lnTo>
                <a:lnTo>
                  <a:pt x="423416" y="585638"/>
                </a:lnTo>
                <a:lnTo>
                  <a:pt x="444846" y="575567"/>
                </a:lnTo>
                <a:lnTo>
                  <a:pt x="465328" y="563919"/>
                </a:lnTo>
                <a:lnTo>
                  <a:pt x="484784" y="550773"/>
                </a:lnTo>
                <a:lnTo>
                  <a:pt x="503135" y="536208"/>
                </a:lnTo>
                <a:lnTo>
                  <a:pt x="520303" y="520303"/>
                </a:lnTo>
                <a:lnTo>
                  <a:pt x="536208" y="503135"/>
                </a:lnTo>
                <a:lnTo>
                  <a:pt x="550773" y="484784"/>
                </a:lnTo>
                <a:lnTo>
                  <a:pt x="563919" y="465328"/>
                </a:lnTo>
                <a:lnTo>
                  <a:pt x="575567" y="444846"/>
                </a:lnTo>
                <a:lnTo>
                  <a:pt x="585638" y="423416"/>
                </a:lnTo>
                <a:lnTo>
                  <a:pt x="594055" y="401116"/>
                </a:lnTo>
                <a:lnTo>
                  <a:pt x="600738" y="378027"/>
                </a:lnTo>
                <a:lnTo>
                  <a:pt x="605609" y="354225"/>
                </a:lnTo>
                <a:lnTo>
                  <a:pt x="608589" y="329790"/>
                </a:lnTo>
                <a:lnTo>
                  <a:pt x="609600" y="304800"/>
                </a:lnTo>
                <a:lnTo>
                  <a:pt x="608589" y="279809"/>
                </a:lnTo>
                <a:lnTo>
                  <a:pt x="605609" y="255374"/>
                </a:lnTo>
                <a:lnTo>
                  <a:pt x="600738" y="231572"/>
                </a:lnTo>
                <a:lnTo>
                  <a:pt x="594055" y="208483"/>
                </a:lnTo>
                <a:lnTo>
                  <a:pt x="585638" y="186183"/>
                </a:lnTo>
                <a:lnTo>
                  <a:pt x="575567" y="164753"/>
                </a:lnTo>
                <a:lnTo>
                  <a:pt x="563919" y="144271"/>
                </a:lnTo>
                <a:lnTo>
                  <a:pt x="550773" y="124815"/>
                </a:lnTo>
                <a:lnTo>
                  <a:pt x="536208" y="106464"/>
                </a:lnTo>
                <a:lnTo>
                  <a:pt x="520303" y="89296"/>
                </a:lnTo>
                <a:lnTo>
                  <a:pt x="503135" y="73391"/>
                </a:lnTo>
                <a:lnTo>
                  <a:pt x="484784" y="58826"/>
                </a:lnTo>
                <a:lnTo>
                  <a:pt x="465328" y="45680"/>
                </a:lnTo>
                <a:lnTo>
                  <a:pt x="444846" y="34032"/>
                </a:lnTo>
                <a:lnTo>
                  <a:pt x="423416" y="23961"/>
                </a:lnTo>
                <a:lnTo>
                  <a:pt x="401116" y="15544"/>
                </a:lnTo>
                <a:lnTo>
                  <a:pt x="378027" y="8861"/>
                </a:lnTo>
                <a:lnTo>
                  <a:pt x="354225" y="3990"/>
                </a:lnTo>
                <a:lnTo>
                  <a:pt x="329790" y="1010"/>
                </a:lnTo>
                <a:lnTo>
                  <a:pt x="304800" y="0"/>
                </a:lnTo>
                <a:lnTo>
                  <a:pt x="279809" y="1010"/>
                </a:lnTo>
                <a:lnTo>
                  <a:pt x="255374" y="3990"/>
                </a:lnTo>
                <a:lnTo>
                  <a:pt x="231572" y="8861"/>
                </a:lnTo>
                <a:lnTo>
                  <a:pt x="208483" y="15544"/>
                </a:lnTo>
                <a:lnTo>
                  <a:pt x="186183" y="23961"/>
                </a:lnTo>
                <a:lnTo>
                  <a:pt x="164753" y="34032"/>
                </a:lnTo>
                <a:lnTo>
                  <a:pt x="144271" y="45680"/>
                </a:lnTo>
                <a:lnTo>
                  <a:pt x="124815" y="58826"/>
                </a:lnTo>
                <a:lnTo>
                  <a:pt x="106464" y="73391"/>
                </a:lnTo>
                <a:lnTo>
                  <a:pt x="89296" y="89296"/>
                </a:lnTo>
                <a:lnTo>
                  <a:pt x="73391" y="106464"/>
                </a:lnTo>
                <a:lnTo>
                  <a:pt x="58826" y="124815"/>
                </a:lnTo>
                <a:lnTo>
                  <a:pt x="45680" y="144271"/>
                </a:lnTo>
                <a:lnTo>
                  <a:pt x="34032" y="164753"/>
                </a:lnTo>
                <a:lnTo>
                  <a:pt x="23961" y="186183"/>
                </a:lnTo>
                <a:lnTo>
                  <a:pt x="15544" y="208483"/>
                </a:lnTo>
                <a:lnTo>
                  <a:pt x="8861" y="231572"/>
                </a:lnTo>
                <a:lnTo>
                  <a:pt x="3990" y="255374"/>
                </a:lnTo>
                <a:lnTo>
                  <a:pt x="1010" y="279809"/>
                </a:lnTo>
                <a:lnTo>
                  <a:pt x="0" y="304800"/>
                </a:lnTo>
                <a:close/>
              </a:path>
            </a:pathLst>
          </a:custGeom>
          <a:solidFill>
            <a:srgbClr val="FFFFFF"/>
          </a:solidFill>
        </p:spPr>
        <p:txBody>
          <a:bodyPr wrap="square" lIns="0" tIns="0" rIns="0" bIns="0" rtlCol="0">
            <a:noAutofit/>
          </a:bodyPr>
          <a:lstStyle/>
          <a:p>
            <a:endParaRPr/>
          </a:p>
        </p:txBody>
      </p:sp>
      <p:sp>
        <p:nvSpPr>
          <p:cNvPr id="15" name="object 15"/>
          <p:cNvSpPr/>
          <p:nvPr/>
        </p:nvSpPr>
        <p:spPr>
          <a:xfrm>
            <a:off x="4362450" y="1050798"/>
            <a:ext cx="420624" cy="420624"/>
          </a:xfrm>
          <a:custGeom>
            <a:avLst/>
            <a:gdLst/>
            <a:ahLst/>
            <a:cxnLst/>
            <a:rect l="l" t="t" r="r" b="b"/>
            <a:pathLst>
              <a:path w="420624" h="420624">
                <a:moveTo>
                  <a:pt x="0" y="210312"/>
                </a:moveTo>
                <a:lnTo>
                  <a:pt x="696" y="227568"/>
                </a:lnTo>
                <a:lnTo>
                  <a:pt x="2751" y="244438"/>
                </a:lnTo>
                <a:lnTo>
                  <a:pt x="6109" y="260869"/>
                </a:lnTo>
                <a:lnTo>
                  <a:pt x="10716" y="276807"/>
                </a:lnTo>
                <a:lnTo>
                  <a:pt x="16519" y="292197"/>
                </a:lnTo>
                <a:lnTo>
                  <a:pt x="23464" y="306985"/>
                </a:lnTo>
                <a:lnTo>
                  <a:pt x="31496" y="321118"/>
                </a:lnTo>
                <a:lnTo>
                  <a:pt x="40562" y="334542"/>
                </a:lnTo>
                <a:lnTo>
                  <a:pt x="50608" y="347202"/>
                </a:lnTo>
                <a:lnTo>
                  <a:pt x="61579" y="359044"/>
                </a:lnTo>
                <a:lnTo>
                  <a:pt x="73421" y="370015"/>
                </a:lnTo>
                <a:lnTo>
                  <a:pt x="86081" y="380061"/>
                </a:lnTo>
                <a:lnTo>
                  <a:pt x="99505" y="389127"/>
                </a:lnTo>
                <a:lnTo>
                  <a:pt x="113638" y="397159"/>
                </a:lnTo>
                <a:lnTo>
                  <a:pt x="128426" y="404104"/>
                </a:lnTo>
                <a:lnTo>
                  <a:pt x="143816" y="409907"/>
                </a:lnTo>
                <a:lnTo>
                  <a:pt x="159754" y="414514"/>
                </a:lnTo>
                <a:lnTo>
                  <a:pt x="176185" y="417872"/>
                </a:lnTo>
                <a:lnTo>
                  <a:pt x="193055" y="419927"/>
                </a:lnTo>
                <a:lnTo>
                  <a:pt x="210312" y="420624"/>
                </a:lnTo>
                <a:lnTo>
                  <a:pt x="227568" y="419927"/>
                </a:lnTo>
                <a:lnTo>
                  <a:pt x="244438" y="417872"/>
                </a:lnTo>
                <a:lnTo>
                  <a:pt x="260869" y="414514"/>
                </a:lnTo>
                <a:lnTo>
                  <a:pt x="276807" y="409907"/>
                </a:lnTo>
                <a:lnTo>
                  <a:pt x="292197" y="404104"/>
                </a:lnTo>
                <a:lnTo>
                  <a:pt x="306985" y="397159"/>
                </a:lnTo>
                <a:lnTo>
                  <a:pt x="321118" y="389127"/>
                </a:lnTo>
                <a:lnTo>
                  <a:pt x="334542" y="380061"/>
                </a:lnTo>
                <a:lnTo>
                  <a:pt x="347202" y="370015"/>
                </a:lnTo>
                <a:lnTo>
                  <a:pt x="359044" y="359044"/>
                </a:lnTo>
                <a:lnTo>
                  <a:pt x="370015" y="347202"/>
                </a:lnTo>
                <a:lnTo>
                  <a:pt x="380061" y="334542"/>
                </a:lnTo>
                <a:lnTo>
                  <a:pt x="389127" y="321118"/>
                </a:lnTo>
                <a:lnTo>
                  <a:pt x="397159" y="306985"/>
                </a:lnTo>
                <a:lnTo>
                  <a:pt x="404104" y="292197"/>
                </a:lnTo>
                <a:lnTo>
                  <a:pt x="409907" y="276807"/>
                </a:lnTo>
                <a:lnTo>
                  <a:pt x="414514" y="260869"/>
                </a:lnTo>
                <a:lnTo>
                  <a:pt x="417872" y="244438"/>
                </a:lnTo>
                <a:lnTo>
                  <a:pt x="419927" y="227568"/>
                </a:lnTo>
                <a:lnTo>
                  <a:pt x="420624" y="210312"/>
                </a:lnTo>
                <a:lnTo>
                  <a:pt x="419927" y="193055"/>
                </a:lnTo>
                <a:lnTo>
                  <a:pt x="417872" y="176185"/>
                </a:lnTo>
                <a:lnTo>
                  <a:pt x="414514" y="159754"/>
                </a:lnTo>
                <a:lnTo>
                  <a:pt x="409907" y="143816"/>
                </a:lnTo>
                <a:lnTo>
                  <a:pt x="404104" y="128426"/>
                </a:lnTo>
                <a:lnTo>
                  <a:pt x="397159" y="113638"/>
                </a:lnTo>
                <a:lnTo>
                  <a:pt x="389127" y="99505"/>
                </a:lnTo>
                <a:lnTo>
                  <a:pt x="380061" y="86081"/>
                </a:lnTo>
                <a:lnTo>
                  <a:pt x="370015" y="73421"/>
                </a:lnTo>
                <a:lnTo>
                  <a:pt x="359044" y="61579"/>
                </a:lnTo>
                <a:lnTo>
                  <a:pt x="347202" y="50608"/>
                </a:lnTo>
                <a:lnTo>
                  <a:pt x="334542" y="40562"/>
                </a:lnTo>
                <a:lnTo>
                  <a:pt x="321118" y="31496"/>
                </a:lnTo>
                <a:lnTo>
                  <a:pt x="306985" y="23464"/>
                </a:lnTo>
                <a:lnTo>
                  <a:pt x="292197" y="16519"/>
                </a:lnTo>
                <a:lnTo>
                  <a:pt x="276807" y="10716"/>
                </a:lnTo>
                <a:lnTo>
                  <a:pt x="260869" y="6109"/>
                </a:lnTo>
                <a:lnTo>
                  <a:pt x="244438" y="2751"/>
                </a:lnTo>
                <a:lnTo>
                  <a:pt x="227568" y="696"/>
                </a:lnTo>
                <a:lnTo>
                  <a:pt x="210312" y="0"/>
                </a:lnTo>
                <a:lnTo>
                  <a:pt x="193055" y="696"/>
                </a:lnTo>
                <a:lnTo>
                  <a:pt x="176185" y="2751"/>
                </a:lnTo>
                <a:lnTo>
                  <a:pt x="159754" y="6109"/>
                </a:lnTo>
                <a:lnTo>
                  <a:pt x="143816" y="10716"/>
                </a:lnTo>
                <a:lnTo>
                  <a:pt x="128426" y="16519"/>
                </a:lnTo>
                <a:lnTo>
                  <a:pt x="113638" y="23464"/>
                </a:lnTo>
                <a:lnTo>
                  <a:pt x="99505" y="31496"/>
                </a:lnTo>
                <a:lnTo>
                  <a:pt x="86081" y="40562"/>
                </a:lnTo>
                <a:lnTo>
                  <a:pt x="73421" y="50608"/>
                </a:lnTo>
                <a:lnTo>
                  <a:pt x="61579" y="61579"/>
                </a:lnTo>
                <a:lnTo>
                  <a:pt x="50608" y="73421"/>
                </a:lnTo>
                <a:lnTo>
                  <a:pt x="40562" y="86081"/>
                </a:lnTo>
                <a:lnTo>
                  <a:pt x="31496" y="99505"/>
                </a:lnTo>
                <a:lnTo>
                  <a:pt x="23464" y="113638"/>
                </a:lnTo>
                <a:lnTo>
                  <a:pt x="16519" y="128426"/>
                </a:lnTo>
                <a:lnTo>
                  <a:pt x="10716" y="143816"/>
                </a:lnTo>
                <a:lnTo>
                  <a:pt x="6109" y="159754"/>
                </a:lnTo>
                <a:lnTo>
                  <a:pt x="2751" y="176185"/>
                </a:lnTo>
                <a:lnTo>
                  <a:pt x="696" y="193055"/>
                </a:lnTo>
                <a:lnTo>
                  <a:pt x="0" y="210312"/>
                </a:lnTo>
                <a:close/>
              </a:path>
            </a:pathLst>
          </a:custGeom>
          <a:solidFill>
            <a:srgbClr val="FFFFFF"/>
          </a:solidFill>
        </p:spPr>
        <p:txBody>
          <a:bodyPr wrap="square" lIns="0" tIns="0" rIns="0" bIns="0" rtlCol="0">
            <a:noAutofit/>
          </a:bodyPr>
          <a:lstStyle/>
          <a:p>
            <a:endParaRPr/>
          </a:p>
        </p:txBody>
      </p:sp>
      <p:sp>
        <p:nvSpPr>
          <p:cNvPr id="16" name="object 16"/>
          <p:cNvSpPr/>
          <p:nvPr/>
        </p:nvSpPr>
        <p:spPr>
          <a:xfrm>
            <a:off x="4337304" y="1059179"/>
            <a:ext cx="437388" cy="437388"/>
          </a:xfrm>
          <a:custGeom>
            <a:avLst/>
            <a:gdLst/>
            <a:ahLst/>
            <a:cxnLst/>
            <a:rect l="l" t="t" r="r" b="b"/>
            <a:pathLst>
              <a:path w="437388" h="437388">
                <a:moveTo>
                  <a:pt x="91694" y="318770"/>
                </a:moveTo>
                <a:lnTo>
                  <a:pt x="81153" y="304546"/>
                </a:lnTo>
                <a:lnTo>
                  <a:pt x="72136" y="289179"/>
                </a:lnTo>
                <a:lnTo>
                  <a:pt x="64388" y="272923"/>
                </a:lnTo>
                <a:lnTo>
                  <a:pt x="67818" y="314579"/>
                </a:lnTo>
                <a:lnTo>
                  <a:pt x="79375" y="330073"/>
                </a:lnTo>
                <a:lnTo>
                  <a:pt x="92456" y="344550"/>
                </a:lnTo>
                <a:lnTo>
                  <a:pt x="106680" y="357505"/>
                </a:lnTo>
                <a:lnTo>
                  <a:pt x="122300" y="369189"/>
                </a:lnTo>
                <a:lnTo>
                  <a:pt x="138937" y="379349"/>
                </a:lnTo>
                <a:lnTo>
                  <a:pt x="156463" y="387858"/>
                </a:lnTo>
                <a:lnTo>
                  <a:pt x="175006" y="394716"/>
                </a:lnTo>
                <a:lnTo>
                  <a:pt x="194310" y="399669"/>
                </a:lnTo>
                <a:lnTo>
                  <a:pt x="214375" y="402844"/>
                </a:lnTo>
                <a:lnTo>
                  <a:pt x="235076" y="403860"/>
                </a:lnTo>
                <a:lnTo>
                  <a:pt x="255650" y="402971"/>
                </a:lnTo>
                <a:lnTo>
                  <a:pt x="275717" y="399796"/>
                </a:lnTo>
                <a:lnTo>
                  <a:pt x="295148" y="394970"/>
                </a:lnTo>
                <a:lnTo>
                  <a:pt x="313690" y="388239"/>
                </a:lnTo>
                <a:lnTo>
                  <a:pt x="331343" y="379730"/>
                </a:lnTo>
                <a:lnTo>
                  <a:pt x="348107" y="369570"/>
                </a:lnTo>
                <a:lnTo>
                  <a:pt x="363600" y="358013"/>
                </a:lnTo>
                <a:lnTo>
                  <a:pt x="378079" y="345059"/>
                </a:lnTo>
                <a:lnTo>
                  <a:pt x="391033" y="330708"/>
                </a:lnTo>
                <a:lnTo>
                  <a:pt x="402717" y="315214"/>
                </a:lnTo>
                <a:lnTo>
                  <a:pt x="412876" y="298577"/>
                </a:lnTo>
                <a:lnTo>
                  <a:pt x="421386" y="280924"/>
                </a:lnTo>
                <a:lnTo>
                  <a:pt x="428244" y="262382"/>
                </a:lnTo>
                <a:lnTo>
                  <a:pt x="433197" y="243078"/>
                </a:lnTo>
                <a:lnTo>
                  <a:pt x="436372" y="223012"/>
                </a:lnTo>
                <a:lnTo>
                  <a:pt x="437388" y="202311"/>
                </a:lnTo>
                <a:lnTo>
                  <a:pt x="436499" y="181737"/>
                </a:lnTo>
                <a:lnTo>
                  <a:pt x="433324" y="161671"/>
                </a:lnTo>
                <a:lnTo>
                  <a:pt x="428498" y="142367"/>
                </a:lnTo>
                <a:lnTo>
                  <a:pt x="421767" y="123698"/>
                </a:lnTo>
                <a:lnTo>
                  <a:pt x="413258" y="106045"/>
                </a:lnTo>
                <a:lnTo>
                  <a:pt x="403098" y="89408"/>
                </a:lnTo>
                <a:lnTo>
                  <a:pt x="391541" y="73787"/>
                </a:lnTo>
                <a:lnTo>
                  <a:pt x="378587" y="59436"/>
                </a:lnTo>
                <a:lnTo>
                  <a:pt x="364236" y="46355"/>
                </a:lnTo>
                <a:lnTo>
                  <a:pt x="348742" y="34671"/>
                </a:lnTo>
                <a:lnTo>
                  <a:pt x="332105" y="24637"/>
                </a:lnTo>
                <a:lnTo>
                  <a:pt x="314451" y="16002"/>
                </a:lnTo>
                <a:lnTo>
                  <a:pt x="295910" y="9144"/>
                </a:lnTo>
                <a:lnTo>
                  <a:pt x="276606" y="4191"/>
                </a:lnTo>
                <a:lnTo>
                  <a:pt x="256540" y="1016"/>
                </a:lnTo>
                <a:lnTo>
                  <a:pt x="235838" y="0"/>
                </a:lnTo>
                <a:lnTo>
                  <a:pt x="215265" y="889"/>
                </a:lnTo>
                <a:lnTo>
                  <a:pt x="195199" y="4064"/>
                </a:lnTo>
                <a:lnTo>
                  <a:pt x="175895" y="8890"/>
                </a:lnTo>
                <a:lnTo>
                  <a:pt x="157225" y="15748"/>
                </a:lnTo>
                <a:lnTo>
                  <a:pt x="139573" y="24257"/>
                </a:lnTo>
                <a:lnTo>
                  <a:pt x="122936" y="34290"/>
                </a:lnTo>
                <a:lnTo>
                  <a:pt x="107315" y="45847"/>
                </a:lnTo>
                <a:lnTo>
                  <a:pt x="92963" y="58928"/>
                </a:lnTo>
                <a:lnTo>
                  <a:pt x="79883" y="73152"/>
                </a:lnTo>
                <a:lnTo>
                  <a:pt x="68199" y="88773"/>
                </a:lnTo>
                <a:lnTo>
                  <a:pt x="58166" y="105410"/>
                </a:lnTo>
                <a:lnTo>
                  <a:pt x="49530" y="123062"/>
                </a:lnTo>
                <a:lnTo>
                  <a:pt x="42672" y="141478"/>
                </a:lnTo>
                <a:lnTo>
                  <a:pt x="37719" y="160782"/>
                </a:lnTo>
                <a:lnTo>
                  <a:pt x="34544" y="180848"/>
                </a:lnTo>
                <a:lnTo>
                  <a:pt x="33528" y="201549"/>
                </a:lnTo>
                <a:lnTo>
                  <a:pt x="34417" y="222123"/>
                </a:lnTo>
                <a:lnTo>
                  <a:pt x="37592" y="242189"/>
                </a:lnTo>
                <a:lnTo>
                  <a:pt x="42418" y="261620"/>
                </a:lnTo>
                <a:lnTo>
                  <a:pt x="49275" y="280162"/>
                </a:lnTo>
                <a:lnTo>
                  <a:pt x="50292" y="200660"/>
                </a:lnTo>
                <a:lnTo>
                  <a:pt x="51308" y="181610"/>
                </a:lnTo>
                <a:lnTo>
                  <a:pt x="54229" y="163449"/>
                </a:lnTo>
                <a:lnTo>
                  <a:pt x="58928" y="145669"/>
                </a:lnTo>
                <a:lnTo>
                  <a:pt x="65278" y="128778"/>
                </a:lnTo>
                <a:lnTo>
                  <a:pt x="73279" y="112649"/>
                </a:lnTo>
                <a:lnTo>
                  <a:pt x="82550" y="97409"/>
                </a:lnTo>
                <a:lnTo>
                  <a:pt x="93345" y="83185"/>
                </a:lnTo>
                <a:lnTo>
                  <a:pt x="105410" y="70231"/>
                </a:lnTo>
                <a:lnTo>
                  <a:pt x="118618" y="58166"/>
                </a:lnTo>
                <a:lnTo>
                  <a:pt x="132969" y="47625"/>
                </a:lnTo>
                <a:lnTo>
                  <a:pt x="148209" y="38608"/>
                </a:lnTo>
                <a:lnTo>
                  <a:pt x="164592" y="30861"/>
                </a:lnTo>
                <a:lnTo>
                  <a:pt x="181737" y="24637"/>
                </a:lnTo>
                <a:lnTo>
                  <a:pt x="199262" y="20320"/>
                </a:lnTo>
                <a:lnTo>
                  <a:pt x="217805" y="17525"/>
                </a:lnTo>
                <a:lnTo>
                  <a:pt x="236728" y="16764"/>
                </a:lnTo>
                <a:lnTo>
                  <a:pt x="255778" y="17780"/>
                </a:lnTo>
                <a:lnTo>
                  <a:pt x="273938" y="20700"/>
                </a:lnTo>
                <a:lnTo>
                  <a:pt x="291846" y="25400"/>
                </a:lnTo>
                <a:lnTo>
                  <a:pt x="308610" y="31750"/>
                </a:lnTo>
                <a:lnTo>
                  <a:pt x="324866" y="39750"/>
                </a:lnTo>
                <a:lnTo>
                  <a:pt x="340106" y="49022"/>
                </a:lnTo>
                <a:lnTo>
                  <a:pt x="354203" y="59817"/>
                </a:lnTo>
                <a:lnTo>
                  <a:pt x="367284" y="71882"/>
                </a:lnTo>
                <a:lnTo>
                  <a:pt x="379095" y="85090"/>
                </a:lnTo>
                <a:lnTo>
                  <a:pt x="389763" y="99441"/>
                </a:lnTo>
                <a:lnTo>
                  <a:pt x="398907" y="114808"/>
                </a:lnTo>
                <a:lnTo>
                  <a:pt x="406654" y="131064"/>
                </a:lnTo>
                <a:lnTo>
                  <a:pt x="412750" y="148082"/>
                </a:lnTo>
                <a:lnTo>
                  <a:pt x="417068" y="165735"/>
                </a:lnTo>
                <a:lnTo>
                  <a:pt x="419862" y="184277"/>
                </a:lnTo>
                <a:lnTo>
                  <a:pt x="420624" y="203200"/>
                </a:lnTo>
                <a:lnTo>
                  <a:pt x="419608" y="222250"/>
                </a:lnTo>
                <a:lnTo>
                  <a:pt x="416687" y="240411"/>
                </a:lnTo>
                <a:lnTo>
                  <a:pt x="411988" y="258318"/>
                </a:lnTo>
                <a:lnTo>
                  <a:pt x="405638" y="275209"/>
                </a:lnTo>
                <a:lnTo>
                  <a:pt x="397763" y="291338"/>
                </a:lnTo>
                <a:lnTo>
                  <a:pt x="388366" y="306450"/>
                </a:lnTo>
                <a:lnTo>
                  <a:pt x="377571" y="320675"/>
                </a:lnTo>
                <a:lnTo>
                  <a:pt x="365633" y="333883"/>
                </a:lnTo>
                <a:lnTo>
                  <a:pt x="352425" y="345567"/>
                </a:lnTo>
                <a:lnTo>
                  <a:pt x="338074" y="356235"/>
                </a:lnTo>
                <a:lnTo>
                  <a:pt x="322707" y="365379"/>
                </a:lnTo>
                <a:lnTo>
                  <a:pt x="306450" y="373125"/>
                </a:lnTo>
                <a:lnTo>
                  <a:pt x="289433" y="379222"/>
                </a:lnTo>
                <a:lnTo>
                  <a:pt x="271653" y="383540"/>
                </a:lnTo>
                <a:lnTo>
                  <a:pt x="253111" y="386334"/>
                </a:lnTo>
                <a:lnTo>
                  <a:pt x="234187" y="387096"/>
                </a:lnTo>
                <a:lnTo>
                  <a:pt x="215137" y="386080"/>
                </a:lnTo>
                <a:lnTo>
                  <a:pt x="196976" y="383159"/>
                </a:lnTo>
                <a:lnTo>
                  <a:pt x="179197" y="378460"/>
                </a:lnTo>
                <a:lnTo>
                  <a:pt x="162306" y="372110"/>
                </a:lnTo>
                <a:lnTo>
                  <a:pt x="146176" y="364236"/>
                </a:lnTo>
                <a:lnTo>
                  <a:pt x="131063" y="354838"/>
                </a:lnTo>
                <a:lnTo>
                  <a:pt x="116712" y="344043"/>
                </a:lnTo>
                <a:lnTo>
                  <a:pt x="103632" y="332105"/>
                </a:lnTo>
                <a:lnTo>
                  <a:pt x="91694" y="318770"/>
                </a:lnTo>
                <a:close/>
              </a:path>
              <a:path w="437388" h="437388">
                <a:moveTo>
                  <a:pt x="58166" y="255778"/>
                </a:moveTo>
                <a:lnTo>
                  <a:pt x="53848" y="238125"/>
                </a:lnTo>
                <a:lnTo>
                  <a:pt x="51054" y="219583"/>
                </a:lnTo>
                <a:lnTo>
                  <a:pt x="50292" y="200660"/>
                </a:lnTo>
                <a:lnTo>
                  <a:pt x="49275" y="280162"/>
                </a:lnTo>
                <a:lnTo>
                  <a:pt x="57785" y="297942"/>
                </a:lnTo>
                <a:lnTo>
                  <a:pt x="67818" y="314579"/>
                </a:lnTo>
                <a:lnTo>
                  <a:pt x="64388" y="272923"/>
                </a:lnTo>
                <a:lnTo>
                  <a:pt x="58166" y="255778"/>
                </a:lnTo>
                <a:close/>
              </a:path>
              <a:path w="437388" h="437388">
                <a:moveTo>
                  <a:pt x="54610" y="352679"/>
                </a:moveTo>
                <a:lnTo>
                  <a:pt x="69850" y="369316"/>
                </a:lnTo>
                <a:lnTo>
                  <a:pt x="86613" y="384429"/>
                </a:lnTo>
                <a:lnTo>
                  <a:pt x="104775" y="397764"/>
                </a:lnTo>
                <a:lnTo>
                  <a:pt x="124333" y="409575"/>
                </a:lnTo>
                <a:lnTo>
                  <a:pt x="145034" y="419354"/>
                </a:lnTo>
                <a:lnTo>
                  <a:pt x="166750" y="427228"/>
                </a:lnTo>
                <a:lnTo>
                  <a:pt x="189230" y="432816"/>
                </a:lnTo>
                <a:lnTo>
                  <a:pt x="212725" y="436372"/>
                </a:lnTo>
                <a:lnTo>
                  <a:pt x="236728" y="437388"/>
                </a:lnTo>
                <a:lnTo>
                  <a:pt x="260858" y="435991"/>
                </a:lnTo>
                <a:lnTo>
                  <a:pt x="284099" y="432308"/>
                </a:lnTo>
                <a:lnTo>
                  <a:pt x="306705" y="426466"/>
                </a:lnTo>
                <a:lnTo>
                  <a:pt x="328295" y="418465"/>
                </a:lnTo>
                <a:lnTo>
                  <a:pt x="348869" y="408432"/>
                </a:lnTo>
                <a:lnTo>
                  <a:pt x="368173" y="396494"/>
                </a:lnTo>
                <a:lnTo>
                  <a:pt x="386207" y="382905"/>
                </a:lnTo>
                <a:lnTo>
                  <a:pt x="402844" y="367538"/>
                </a:lnTo>
                <a:lnTo>
                  <a:pt x="417957" y="350774"/>
                </a:lnTo>
                <a:lnTo>
                  <a:pt x="431292" y="332613"/>
                </a:lnTo>
                <a:lnTo>
                  <a:pt x="443103" y="313182"/>
                </a:lnTo>
                <a:lnTo>
                  <a:pt x="452882" y="292481"/>
                </a:lnTo>
                <a:lnTo>
                  <a:pt x="460756" y="270764"/>
                </a:lnTo>
                <a:lnTo>
                  <a:pt x="466344" y="248158"/>
                </a:lnTo>
                <a:lnTo>
                  <a:pt x="469900" y="224662"/>
                </a:lnTo>
                <a:lnTo>
                  <a:pt x="470916" y="200660"/>
                </a:lnTo>
                <a:lnTo>
                  <a:pt x="469519" y="176530"/>
                </a:lnTo>
                <a:lnTo>
                  <a:pt x="465836" y="153289"/>
                </a:lnTo>
                <a:lnTo>
                  <a:pt x="459994" y="130810"/>
                </a:lnTo>
                <a:lnTo>
                  <a:pt x="451993" y="109220"/>
                </a:lnTo>
                <a:lnTo>
                  <a:pt x="441960" y="88646"/>
                </a:lnTo>
                <a:lnTo>
                  <a:pt x="430022" y="69342"/>
                </a:lnTo>
                <a:lnTo>
                  <a:pt x="416433" y="51308"/>
                </a:lnTo>
                <a:lnTo>
                  <a:pt x="401193" y="34671"/>
                </a:lnTo>
                <a:lnTo>
                  <a:pt x="384301" y="19431"/>
                </a:lnTo>
                <a:lnTo>
                  <a:pt x="366141" y="5969"/>
                </a:lnTo>
                <a:lnTo>
                  <a:pt x="346710" y="-5587"/>
                </a:lnTo>
                <a:lnTo>
                  <a:pt x="326136" y="-15366"/>
                </a:lnTo>
                <a:lnTo>
                  <a:pt x="304292" y="-23367"/>
                </a:lnTo>
                <a:lnTo>
                  <a:pt x="281686" y="-28955"/>
                </a:lnTo>
                <a:lnTo>
                  <a:pt x="258191" y="-32512"/>
                </a:lnTo>
                <a:lnTo>
                  <a:pt x="234187" y="-33527"/>
                </a:lnTo>
                <a:lnTo>
                  <a:pt x="210058" y="-32130"/>
                </a:lnTo>
                <a:lnTo>
                  <a:pt x="186817" y="-28447"/>
                </a:lnTo>
                <a:lnTo>
                  <a:pt x="164211" y="-22478"/>
                </a:lnTo>
                <a:lnTo>
                  <a:pt x="142748" y="-14477"/>
                </a:lnTo>
                <a:lnTo>
                  <a:pt x="122300" y="-4444"/>
                </a:lnTo>
                <a:lnTo>
                  <a:pt x="102870" y="7366"/>
                </a:lnTo>
                <a:lnTo>
                  <a:pt x="84836" y="21082"/>
                </a:lnTo>
                <a:lnTo>
                  <a:pt x="68199" y="36322"/>
                </a:lnTo>
                <a:lnTo>
                  <a:pt x="52959" y="53086"/>
                </a:lnTo>
                <a:lnTo>
                  <a:pt x="39497" y="71374"/>
                </a:lnTo>
                <a:lnTo>
                  <a:pt x="27940" y="90805"/>
                </a:lnTo>
                <a:lnTo>
                  <a:pt x="18161" y="111379"/>
                </a:lnTo>
                <a:lnTo>
                  <a:pt x="10160" y="133223"/>
                </a:lnTo>
                <a:lnTo>
                  <a:pt x="4572" y="155702"/>
                </a:lnTo>
                <a:lnTo>
                  <a:pt x="1016" y="179197"/>
                </a:lnTo>
                <a:lnTo>
                  <a:pt x="0" y="203200"/>
                </a:lnTo>
                <a:lnTo>
                  <a:pt x="1397" y="227330"/>
                </a:lnTo>
                <a:lnTo>
                  <a:pt x="5080" y="250571"/>
                </a:lnTo>
                <a:lnTo>
                  <a:pt x="11049" y="273177"/>
                </a:lnTo>
                <a:lnTo>
                  <a:pt x="16763" y="202311"/>
                </a:lnTo>
                <a:lnTo>
                  <a:pt x="17780" y="179959"/>
                </a:lnTo>
                <a:lnTo>
                  <a:pt x="21209" y="158242"/>
                </a:lnTo>
                <a:lnTo>
                  <a:pt x="26416" y="137414"/>
                </a:lnTo>
                <a:lnTo>
                  <a:pt x="33909" y="117221"/>
                </a:lnTo>
                <a:lnTo>
                  <a:pt x="43053" y="98044"/>
                </a:lnTo>
                <a:lnTo>
                  <a:pt x="53848" y="80010"/>
                </a:lnTo>
                <a:lnTo>
                  <a:pt x="66421" y="63119"/>
                </a:lnTo>
                <a:lnTo>
                  <a:pt x="80518" y="47625"/>
                </a:lnTo>
                <a:lnTo>
                  <a:pt x="96138" y="33400"/>
                </a:lnTo>
                <a:lnTo>
                  <a:pt x="112903" y="20828"/>
                </a:lnTo>
                <a:lnTo>
                  <a:pt x="130937" y="9906"/>
                </a:lnTo>
                <a:lnTo>
                  <a:pt x="149987" y="635"/>
                </a:lnTo>
                <a:lnTo>
                  <a:pt x="170053" y="-6857"/>
                </a:lnTo>
                <a:lnTo>
                  <a:pt x="191008" y="-12191"/>
                </a:lnTo>
                <a:lnTo>
                  <a:pt x="212598" y="-15620"/>
                </a:lnTo>
                <a:lnTo>
                  <a:pt x="235076" y="-16763"/>
                </a:lnTo>
                <a:lnTo>
                  <a:pt x="257429" y="-15747"/>
                </a:lnTo>
                <a:lnTo>
                  <a:pt x="279146" y="-12318"/>
                </a:lnTo>
                <a:lnTo>
                  <a:pt x="300100" y="-7112"/>
                </a:lnTo>
                <a:lnTo>
                  <a:pt x="320294" y="381"/>
                </a:lnTo>
                <a:lnTo>
                  <a:pt x="339344" y="9525"/>
                </a:lnTo>
                <a:lnTo>
                  <a:pt x="357378" y="20320"/>
                </a:lnTo>
                <a:lnTo>
                  <a:pt x="374269" y="32893"/>
                </a:lnTo>
                <a:lnTo>
                  <a:pt x="389890" y="46990"/>
                </a:lnTo>
                <a:lnTo>
                  <a:pt x="403987" y="62611"/>
                </a:lnTo>
                <a:lnTo>
                  <a:pt x="416560" y="79375"/>
                </a:lnTo>
                <a:lnTo>
                  <a:pt x="427609" y="97409"/>
                </a:lnTo>
                <a:lnTo>
                  <a:pt x="436880" y="116459"/>
                </a:lnTo>
                <a:lnTo>
                  <a:pt x="444246" y="136525"/>
                </a:lnTo>
                <a:lnTo>
                  <a:pt x="449580" y="157480"/>
                </a:lnTo>
                <a:lnTo>
                  <a:pt x="453009" y="179070"/>
                </a:lnTo>
                <a:lnTo>
                  <a:pt x="454151" y="201549"/>
                </a:lnTo>
                <a:lnTo>
                  <a:pt x="453136" y="223900"/>
                </a:lnTo>
                <a:lnTo>
                  <a:pt x="449707" y="245618"/>
                </a:lnTo>
                <a:lnTo>
                  <a:pt x="444500" y="266573"/>
                </a:lnTo>
                <a:lnTo>
                  <a:pt x="437134" y="286766"/>
                </a:lnTo>
                <a:lnTo>
                  <a:pt x="427990" y="305816"/>
                </a:lnTo>
                <a:lnTo>
                  <a:pt x="417068" y="323977"/>
                </a:lnTo>
                <a:lnTo>
                  <a:pt x="404495" y="340741"/>
                </a:lnTo>
                <a:lnTo>
                  <a:pt x="390398" y="356362"/>
                </a:lnTo>
                <a:lnTo>
                  <a:pt x="374904" y="370459"/>
                </a:lnTo>
                <a:lnTo>
                  <a:pt x="358140" y="383032"/>
                </a:lnTo>
                <a:lnTo>
                  <a:pt x="340106" y="394081"/>
                </a:lnTo>
                <a:lnTo>
                  <a:pt x="321056" y="403352"/>
                </a:lnTo>
                <a:lnTo>
                  <a:pt x="300863" y="410718"/>
                </a:lnTo>
                <a:lnTo>
                  <a:pt x="279908" y="416052"/>
                </a:lnTo>
                <a:lnTo>
                  <a:pt x="258318" y="419481"/>
                </a:lnTo>
                <a:lnTo>
                  <a:pt x="235838" y="420624"/>
                </a:lnTo>
                <a:lnTo>
                  <a:pt x="213487" y="419608"/>
                </a:lnTo>
                <a:lnTo>
                  <a:pt x="191770" y="416179"/>
                </a:lnTo>
                <a:lnTo>
                  <a:pt x="170942" y="410972"/>
                </a:lnTo>
                <a:lnTo>
                  <a:pt x="150749" y="403606"/>
                </a:lnTo>
                <a:lnTo>
                  <a:pt x="131572" y="394462"/>
                </a:lnTo>
                <a:lnTo>
                  <a:pt x="113537" y="383540"/>
                </a:lnTo>
                <a:lnTo>
                  <a:pt x="96647" y="370967"/>
                </a:lnTo>
                <a:lnTo>
                  <a:pt x="81153" y="356870"/>
                </a:lnTo>
                <a:lnTo>
                  <a:pt x="66929" y="341375"/>
                </a:lnTo>
                <a:lnTo>
                  <a:pt x="54356" y="324612"/>
                </a:lnTo>
                <a:lnTo>
                  <a:pt x="43434" y="306578"/>
                </a:lnTo>
                <a:lnTo>
                  <a:pt x="34162" y="287528"/>
                </a:lnTo>
                <a:lnTo>
                  <a:pt x="26670" y="267462"/>
                </a:lnTo>
                <a:lnTo>
                  <a:pt x="21336" y="246380"/>
                </a:lnTo>
                <a:lnTo>
                  <a:pt x="29083" y="315214"/>
                </a:lnTo>
                <a:lnTo>
                  <a:pt x="40894" y="334645"/>
                </a:lnTo>
                <a:lnTo>
                  <a:pt x="54610" y="352679"/>
                </a:lnTo>
                <a:close/>
              </a:path>
              <a:path w="437388" h="437388">
                <a:moveTo>
                  <a:pt x="19050" y="294767"/>
                </a:moveTo>
                <a:lnTo>
                  <a:pt x="29083" y="315214"/>
                </a:lnTo>
                <a:lnTo>
                  <a:pt x="21336" y="246380"/>
                </a:lnTo>
                <a:lnTo>
                  <a:pt x="17907" y="224790"/>
                </a:lnTo>
                <a:lnTo>
                  <a:pt x="16763" y="202311"/>
                </a:lnTo>
                <a:lnTo>
                  <a:pt x="11049" y="273177"/>
                </a:lnTo>
                <a:lnTo>
                  <a:pt x="19050" y="294767"/>
                </a:lnTo>
                <a:close/>
              </a:path>
            </a:pathLst>
          </a:custGeom>
          <a:solidFill>
            <a:srgbClr val="7A9799"/>
          </a:solidFill>
        </p:spPr>
        <p:txBody>
          <a:bodyPr wrap="square" lIns="0" tIns="0" rIns="0" bIns="0" rtlCol="0">
            <a:noAutofit/>
          </a:bodyPr>
          <a:lstStyle/>
          <a:p>
            <a:endParaRPr/>
          </a:p>
        </p:txBody>
      </p:sp>
      <p:sp>
        <p:nvSpPr>
          <p:cNvPr id="17" name="object 17"/>
          <p:cNvSpPr/>
          <p:nvPr/>
        </p:nvSpPr>
        <p:spPr>
          <a:xfrm>
            <a:off x="7668768" y="44196"/>
            <a:ext cx="1386840" cy="1257300"/>
          </a:xfrm>
          <a:prstGeom prst="rect">
            <a:avLst/>
          </a:prstGeom>
          <a:blipFill>
            <a:blip r:embed="rId2" cstate="print"/>
            <a:stretch>
              <a:fillRect/>
            </a:stretch>
          </a:blipFill>
        </p:spPr>
        <p:txBody>
          <a:bodyPr wrap="square" lIns="0" tIns="0" rIns="0" bIns="0" rtlCol="0">
            <a:noAutofit/>
          </a:bodyPr>
          <a:lstStyle/>
          <a:p>
            <a:endParaRPr/>
          </a:p>
        </p:txBody>
      </p:sp>
      <p:sp>
        <p:nvSpPr>
          <p:cNvPr id="18" name="object 18"/>
          <p:cNvSpPr/>
          <p:nvPr/>
        </p:nvSpPr>
        <p:spPr>
          <a:xfrm>
            <a:off x="179832" y="188975"/>
            <a:ext cx="1171956" cy="1080515"/>
          </a:xfrm>
          <a:prstGeom prst="rect">
            <a:avLst/>
          </a:prstGeom>
          <a:blipFill>
            <a:blip r:embed="rId3" cstate="print"/>
            <a:stretch>
              <a:fillRect/>
            </a:stretch>
          </a:blipFill>
        </p:spPr>
        <p:txBody>
          <a:bodyPr wrap="square" lIns="0" tIns="0" rIns="0" bIns="0" rtlCol="0">
            <a:noAutofit/>
          </a:bodyPr>
          <a:lstStyle/>
          <a:p>
            <a:endParaRPr/>
          </a:p>
        </p:txBody>
      </p:sp>
      <p:sp>
        <p:nvSpPr>
          <p:cNvPr id="5" name="object 5"/>
          <p:cNvSpPr txBox="1"/>
          <p:nvPr/>
        </p:nvSpPr>
        <p:spPr>
          <a:xfrm>
            <a:off x="152400" y="155448"/>
            <a:ext cx="8833866" cy="1121664"/>
          </a:xfrm>
          <a:prstGeom prst="rect">
            <a:avLst/>
          </a:prstGeom>
        </p:spPr>
        <p:txBody>
          <a:bodyPr wrap="square" lIns="0" tIns="0" rIns="0" bIns="0" rtlCol="0">
            <a:noAutofit/>
          </a:bodyPr>
          <a:lstStyle/>
          <a:p>
            <a:pPr>
              <a:lnSpc>
                <a:spcPts val="1000"/>
              </a:lnSpc>
            </a:pPr>
            <a:endParaRPr sz="1000"/>
          </a:p>
          <a:p>
            <a:pPr marL="2733802">
              <a:lnSpc>
                <a:spcPct val="94685"/>
              </a:lnSpc>
              <a:spcBef>
                <a:spcPts val="1399"/>
              </a:spcBef>
            </a:pPr>
            <a:r>
              <a:rPr sz="3300" b="1" spc="0" dirty="0" smtClean="0">
                <a:solidFill>
                  <a:srgbClr val="7A9799"/>
                </a:solidFill>
                <a:latin typeface="Georgia"/>
                <a:cs typeface="Georgia"/>
              </a:rPr>
              <a:t>Today’s Agenda</a:t>
            </a:r>
            <a:endParaRPr sz="3300">
              <a:latin typeface="Georgia"/>
              <a:cs typeface="Georgia"/>
            </a:endParaRPr>
          </a:p>
        </p:txBody>
      </p:sp>
      <p:sp>
        <p:nvSpPr>
          <p:cNvPr id="4" name="object 4"/>
          <p:cNvSpPr txBox="1"/>
          <p:nvPr/>
        </p:nvSpPr>
        <p:spPr>
          <a:xfrm>
            <a:off x="152400" y="1277112"/>
            <a:ext cx="8833866" cy="115824"/>
          </a:xfrm>
          <a:prstGeom prst="rect">
            <a:avLst/>
          </a:prstGeom>
        </p:spPr>
        <p:txBody>
          <a:bodyPr wrap="square" lIns="0" tIns="0" rIns="0" bIns="0" rtlCol="0">
            <a:noAutofit/>
          </a:bodyPr>
          <a:lstStyle/>
          <a:p>
            <a:pPr marL="25400">
              <a:lnSpc>
                <a:spcPts val="900"/>
              </a:lnSpc>
              <a:spcBef>
                <a:spcPts val="12"/>
              </a:spcBef>
            </a:pPr>
            <a:endParaRPr sz="900"/>
          </a:p>
        </p:txBody>
      </p:sp>
      <p:sp>
        <p:nvSpPr>
          <p:cNvPr id="3" name="object 3"/>
          <p:cNvSpPr txBox="1"/>
          <p:nvPr/>
        </p:nvSpPr>
        <p:spPr>
          <a:xfrm>
            <a:off x="152400" y="1392936"/>
            <a:ext cx="8833866" cy="4995672"/>
          </a:xfrm>
          <a:prstGeom prst="rect">
            <a:avLst/>
          </a:prstGeom>
        </p:spPr>
        <p:txBody>
          <a:bodyPr wrap="square" lIns="0" tIns="0" rIns="0" bIns="0" rtlCol="0">
            <a:noAutofit/>
          </a:bodyPr>
          <a:lstStyle/>
          <a:p>
            <a:pPr>
              <a:lnSpc>
                <a:spcPts val="1000"/>
              </a:lnSpc>
            </a:pPr>
            <a:endParaRPr sz="1000"/>
          </a:p>
          <a:p>
            <a:pPr marL="190500">
              <a:lnSpc>
                <a:spcPct val="95825"/>
              </a:lnSpc>
              <a:spcBef>
                <a:spcPts val="2287"/>
              </a:spcBef>
            </a:pPr>
            <a:r>
              <a:rPr sz="2600" spc="0" smtClean="0">
                <a:solidFill>
                  <a:srgbClr val="D16248"/>
                </a:solidFill>
                <a:latin typeface="Arial"/>
                <a:cs typeface="Arial"/>
              </a:rPr>
              <a:t>•</a:t>
            </a:r>
            <a:r>
              <a:rPr lang="en-US" sz="2600" spc="0" dirty="0" smtClean="0">
                <a:solidFill>
                  <a:srgbClr val="D16248"/>
                </a:solidFill>
                <a:latin typeface="Arial"/>
                <a:cs typeface="Arial"/>
              </a:rPr>
              <a:t> </a:t>
            </a:r>
            <a:r>
              <a:rPr lang="en-US" sz="2600" spc="0" dirty="0" smtClean="0">
                <a:latin typeface="Arial"/>
                <a:cs typeface="Arial"/>
              </a:rPr>
              <a:t>Centering The </a:t>
            </a:r>
            <a:r>
              <a:rPr lang="en-US" sz="2600" spc="0" dirty="0" smtClean="0">
                <a:solidFill>
                  <a:srgbClr val="FF0000"/>
                </a:solidFill>
                <a:latin typeface="Arial"/>
                <a:cs typeface="Arial"/>
              </a:rPr>
              <a:t>JFrame</a:t>
            </a:r>
          </a:p>
          <a:p>
            <a:pPr marL="190500">
              <a:lnSpc>
                <a:spcPct val="95825"/>
              </a:lnSpc>
              <a:spcBef>
                <a:spcPts val="2287"/>
              </a:spcBef>
            </a:pPr>
            <a:endParaRPr lang="en-US" sz="2600" spc="0" dirty="0" smtClean="0">
              <a:solidFill>
                <a:srgbClr val="FF0000"/>
              </a:solidFill>
              <a:latin typeface="Arial"/>
              <a:cs typeface="Arial"/>
            </a:endParaRPr>
          </a:p>
          <a:p>
            <a:pPr marL="190500">
              <a:lnSpc>
                <a:spcPct val="95825"/>
              </a:lnSpc>
              <a:spcBef>
                <a:spcPts val="2287"/>
              </a:spcBef>
              <a:buFont typeface="Arial" pitchFamily="34" charset="0"/>
              <a:buChar char="•"/>
            </a:pPr>
            <a:r>
              <a:rPr lang="en-US" sz="2600" dirty="0" smtClean="0">
                <a:solidFill>
                  <a:schemeClr val="accent1"/>
                </a:solidFill>
                <a:latin typeface="Arial"/>
                <a:cs typeface="Arial"/>
              </a:rPr>
              <a:t> </a:t>
            </a:r>
            <a:r>
              <a:rPr lang="en-US" sz="2600" dirty="0" smtClean="0">
                <a:latin typeface="Arial"/>
                <a:cs typeface="Arial"/>
              </a:rPr>
              <a:t>Changing Icons in </a:t>
            </a:r>
            <a:r>
              <a:rPr lang="en-US" sz="2600" dirty="0" smtClean="0">
                <a:solidFill>
                  <a:srgbClr val="FF0000"/>
                </a:solidFill>
                <a:latin typeface="Arial"/>
                <a:cs typeface="Arial"/>
              </a:rPr>
              <a:t>JFrame</a:t>
            </a:r>
          </a:p>
          <a:p>
            <a:pPr marL="190500">
              <a:lnSpc>
                <a:spcPct val="95825"/>
              </a:lnSpc>
              <a:spcBef>
                <a:spcPts val="2287"/>
              </a:spcBef>
              <a:buFont typeface="Arial" pitchFamily="34" charset="0"/>
              <a:buChar char="•"/>
            </a:pPr>
            <a:endParaRPr lang="en-US" sz="2600" dirty="0" smtClean="0">
              <a:solidFill>
                <a:srgbClr val="FF0000"/>
              </a:solidFill>
              <a:latin typeface="Arial"/>
              <a:cs typeface="Arial"/>
            </a:endParaRPr>
          </a:p>
          <a:p>
            <a:pPr marL="190500">
              <a:lnSpc>
                <a:spcPct val="95825"/>
              </a:lnSpc>
              <a:spcBef>
                <a:spcPts val="2287"/>
              </a:spcBef>
              <a:buFont typeface="Arial" pitchFamily="34" charset="0"/>
              <a:buChar char="•"/>
            </a:pPr>
            <a:r>
              <a:rPr lang="en-US" sz="2600" dirty="0" smtClean="0">
                <a:solidFill>
                  <a:schemeClr val="accent1"/>
                </a:solidFill>
                <a:latin typeface="Arial"/>
                <a:cs typeface="Arial"/>
              </a:rPr>
              <a:t> </a:t>
            </a:r>
            <a:r>
              <a:rPr lang="en-US" sz="2600" dirty="0" smtClean="0">
                <a:latin typeface="Arial"/>
                <a:cs typeface="Arial"/>
              </a:rPr>
              <a:t>Adding component to </a:t>
            </a:r>
            <a:r>
              <a:rPr lang="en-US" sz="2600" dirty="0" smtClean="0">
                <a:solidFill>
                  <a:srgbClr val="FF0000"/>
                </a:solidFill>
                <a:latin typeface="Arial"/>
                <a:cs typeface="Arial"/>
              </a:rPr>
              <a:t>JFrame</a:t>
            </a:r>
          </a:p>
          <a:p>
            <a:pPr marL="190500">
              <a:lnSpc>
                <a:spcPct val="95825"/>
              </a:lnSpc>
              <a:spcBef>
                <a:spcPts val="2287"/>
              </a:spcBef>
            </a:pPr>
            <a:endParaRPr lang="en-US" sz="2600" dirty="0" smtClean="0">
              <a:latin typeface="Arial"/>
              <a:cs typeface="Arial"/>
            </a:endParaRPr>
          </a:p>
          <a:p>
            <a:pPr marL="190500">
              <a:lnSpc>
                <a:spcPct val="95825"/>
              </a:lnSpc>
              <a:spcBef>
                <a:spcPts val="2287"/>
              </a:spcBef>
              <a:buFont typeface="Arial" pitchFamily="34" charset="0"/>
              <a:buChar char="•"/>
            </a:pPr>
            <a:r>
              <a:rPr lang="en-US" sz="2600" dirty="0" smtClean="0">
                <a:solidFill>
                  <a:schemeClr val="accent1"/>
                </a:solidFill>
                <a:latin typeface="Arial"/>
                <a:cs typeface="Arial"/>
              </a:rPr>
              <a:t> </a:t>
            </a:r>
            <a:r>
              <a:rPr lang="en-US" sz="2600" dirty="0" smtClean="0">
                <a:solidFill>
                  <a:srgbClr val="FF0000"/>
                </a:solidFill>
                <a:latin typeface="Arial"/>
                <a:cs typeface="Arial"/>
              </a:rPr>
              <a:t>Event Handling</a:t>
            </a:r>
            <a:r>
              <a:rPr lang="en-US" sz="2600" dirty="0" smtClean="0">
                <a:solidFill>
                  <a:schemeClr val="accent1"/>
                </a:solidFill>
                <a:latin typeface="Arial"/>
                <a:cs typeface="Arial"/>
              </a:rPr>
              <a:t> </a:t>
            </a:r>
            <a:r>
              <a:rPr lang="en-US" sz="2600" dirty="0" smtClean="0">
                <a:latin typeface="Arial"/>
                <a:cs typeface="Arial"/>
              </a:rPr>
              <a:t>in Netbeans</a:t>
            </a:r>
          </a:p>
          <a:p>
            <a:pPr marL="190500">
              <a:lnSpc>
                <a:spcPct val="95825"/>
              </a:lnSpc>
              <a:spcBef>
                <a:spcPts val="2287"/>
              </a:spcBef>
              <a:buFont typeface="Arial" pitchFamily="34" charset="0"/>
              <a:buChar char="•"/>
            </a:pPr>
            <a:endParaRPr lang="en-US" sz="2600" spc="0" dirty="0" smtClean="0">
              <a:latin typeface="Arial"/>
              <a:cs typeface="Arial"/>
            </a:endParaRPr>
          </a:p>
          <a:p>
            <a:pPr marL="190500">
              <a:lnSpc>
                <a:spcPct val="95825"/>
              </a:lnSpc>
              <a:spcBef>
                <a:spcPts val="2287"/>
              </a:spcBef>
            </a:pPr>
            <a:endParaRPr lang="en-US" sz="2600" spc="0" dirty="0" smtClean="0">
              <a:latin typeface="Arial"/>
              <a:cs typeface="Arial"/>
            </a:endParaRPr>
          </a:p>
          <a:p>
            <a:pPr marL="190500">
              <a:lnSpc>
                <a:spcPct val="95825"/>
              </a:lnSpc>
              <a:spcBef>
                <a:spcPts val="2287"/>
              </a:spcBef>
            </a:pPr>
            <a:endParaRPr lang="en-US" sz="2600" spc="0" dirty="0" smtClean="0">
              <a:latin typeface="Arial"/>
              <a:cs typeface="Arial"/>
            </a:endParaRPr>
          </a:p>
          <a:p>
            <a:pPr marL="190500">
              <a:lnSpc>
                <a:spcPct val="95825"/>
              </a:lnSpc>
              <a:spcBef>
                <a:spcPts val="2287"/>
              </a:spcBef>
            </a:pPr>
            <a:endParaRPr sz="2400">
              <a:latin typeface="Georgia"/>
              <a:cs typeface="Georgia"/>
            </a:endParaRPr>
          </a:p>
        </p:txBody>
      </p:sp>
      <p:sp>
        <p:nvSpPr>
          <p:cNvPr id="2" name="object 2"/>
          <p:cNvSpPr txBox="1"/>
          <p:nvPr/>
        </p:nvSpPr>
        <p:spPr>
          <a:xfrm>
            <a:off x="152400" y="6388608"/>
            <a:ext cx="8833866" cy="313943"/>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858312" cy="785818"/>
          </a:xfrm>
        </p:spPr>
        <p:txBody>
          <a:bodyPr>
            <a:normAutofit/>
          </a:bodyPr>
          <a:lstStyle/>
          <a:p>
            <a:r>
              <a:rPr lang="en-US" sz="2800" b="1" dirty="0" smtClean="0"/>
              <a:t>How to setToolTipText(String)</a:t>
            </a:r>
            <a:endParaRPr lang="en-IN" sz="2800" b="1" dirty="0"/>
          </a:p>
        </p:txBody>
      </p:sp>
      <p:sp>
        <p:nvSpPr>
          <p:cNvPr id="3" name="Content Placeholder 2"/>
          <p:cNvSpPr>
            <a:spLocks noGrp="1"/>
          </p:cNvSpPr>
          <p:nvPr>
            <p:ph sz="quarter" idx="1"/>
          </p:nvPr>
        </p:nvSpPr>
        <p:spPr>
          <a:xfrm>
            <a:off x="142844" y="928670"/>
            <a:ext cx="8858312" cy="5786478"/>
          </a:xfrm>
        </p:spPr>
        <p:txBody>
          <a:bodyPr/>
          <a:lstStyle/>
          <a:p>
            <a:pPr>
              <a:buNone/>
            </a:pPr>
            <a:endParaRPr lang="en-US" dirty="0" smtClean="0"/>
          </a:p>
          <a:p>
            <a:pPr>
              <a:buNone/>
            </a:pPr>
            <a:r>
              <a:rPr lang="en-US" dirty="0" smtClean="0"/>
              <a:t>4. </a:t>
            </a:r>
            <a:r>
              <a:rPr lang="en-IN" dirty="0" smtClean="0"/>
              <a:t>Here is the output of the tool tip that appears when the cursor pauses over the button.</a:t>
            </a:r>
            <a:endParaRPr lang="en-US" dirty="0" smtClean="0"/>
          </a:p>
          <a:p>
            <a:pPr>
              <a:buNone/>
            </a:pPr>
            <a:endParaRPr lang="en-IN" dirty="0"/>
          </a:p>
        </p:txBody>
      </p:sp>
      <p:pic>
        <p:nvPicPr>
          <p:cNvPr id="4" name="Picture 3" descr="Capture36.PNG"/>
          <p:cNvPicPr>
            <a:picLocks noChangeAspect="1"/>
          </p:cNvPicPr>
          <p:nvPr/>
        </p:nvPicPr>
        <p:blipFill>
          <a:blip r:embed="rId2"/>
          <a:stretch>
            <a:fillRect/>
          </a:stretch>
        </p:blipFill>
        <p:spPr>
          <a:xfrm>
            <a:off x="1500166" y="2428868"/>
            <a:ext cx="5929354" cy="4143404"/>
          </a:xfrm>
          <a:prstGeom prst="rect">
            <a:avLst/>
          </a:prstGeom>
        </p:spPr>
      </p:pic>
      <p:sp>
        <p:nvSpPr>
          <p:cNvPr id="5" name="object 18"/>
          <p:cNvSpPr/>
          <p:nvPr/>
        </p:nvSpPr>
        <p:spPr>
          <a:xfrm>
            <a:off x="179832" y="188975"/>
            <a:ext cx="1171956" cy="1080515"/>
          </a:xfrm>
          <a:prstGeom prst="rect">
            <a:avLst/>
          </a:prstGeom>
          <a:blipFill>
            <a:blip r:embed="rId3" cstate="print"/>
            <a:stretch>
              <a:fillRect/>
            </a:stretch>
          </a:blipFill>
        </p:spPr>
        <p:txBody>
          <a:bodyPr wrap="square" lIns="0" tIns="0" rIns="0" bIns="0" rtlCol="0">
            <a:noAutofit/>
          </a:bodyPr>
          <a:lstStyle/>
          <a:p>
            <a:endParaRPr/>
          </a:p>
        </p:txBody>
      </p:sp>
      <p:sp>
        <p:nvSpPr>
          <p:cNvPr id="6" name="object 17"/>
          <p:cNvSpPr/>
          <p:nvPr/>
        </p:nvSpPr>
        <p:spPr>
          <a:xfrm>
            <a:off x="7668768" y="44196"/>
            <a:ext cx="1386840" cy="1257300"/>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142852"/>
            <a:ext cx="6357982" cy="928694"/>
          </a:xfrm>
        </p:spPr>
        <p:txBody>
          <a:bodyPr>
            <a:noAutofit/>
          </a:bodyPr>
          <a:lstStyle/>
          <a:p>
            <a:r>
              <a:rPr lang="en-US" sz="3400" dirty="0" smtClean="0"/>
              <a:t> </a:t>
            </a:r>
            <a:r>
              <a:rPr lang="en-US" sz="3000" b="1" dirty="0" smtClean="0"/>
              <a:t>Set Icon on Button through Code Window</a:t>
            </a:r>
            <a:endParaRPr lang="en-IN" sz="3000" b="1" dirty="0"/>
          </a:p>
        </p:txBody>
      </p:sp>
      <p:sp>
        <p:nvSpPr>
          <p:cNvPr id="3" name="Content Placeholder 2"/>
          <p:cNvSpPr>
            <a:spLocks noGrp="1"/>
          </p:cNvSpPr>
          <p:nvPr>
            <p:ph sz="quarter" idx="1"/>
          </p:nvPr>
        </p:nvSpPr>
        <p:spPr>
          <a:xfrm>
            <a:off x="142844" y="928670"/>
            <a:ext cx="8858312" cy="5786478"/>
          </a:xfrm>
        </p:spPr>
        <p:txBody>
          <a:bodyPr/>
          <a:lstStyle/>
          <a:p>
            <a:pPr marL="514350" indent="-514350">
              <a:buAutoNum type="arabicPeriod"/>
            </a:pPr>
            <a:endParaRPr lang="en-US" sz="2800" dirty="0" smtClean="0"/>
          </a:p>
          <a:p>
            <a:pPr marL="514350" indent="-514350">
              <a:buAutoNum type="arabicPeriod"/>
            </a:pPr>
            <a:r>
              <a:rPr lang="en-US" sz="2800" dirty="0" smtClean="0"/>
              <a:t>Firstly remove the image icon by make a right click on button, then click on properties and scroll to the icon property.</a:t>
            </a:r>
          </a:p>
          <a:p>
            <a:pPr marL="514350" indent="-514350">
              <a:buNone/>
            </a:pPr>
            <a:endParaRPr lang="en-IN" dirty="0" smtClean="0"/>
          </a:p>
          <a:p>
            <a:pPr>
              <a:buNone/>
            </a:pPr>
            <a:endParaRPr lang="en-IN" dirty="0"/>
          </a:p>
        </p:txBody>
      </p:sp>
      <p:pic>
        <p:nvPicPr>
          <p:cNvPr id="4" name="Picture 3" descr="Capture37.PNG"/>
          <p:cNvPicPr>
            <a:picLocks noChangeAspect="1"/>
          </p:cNvPicPr>
          <p:nvPr/>
        </p:nvPicPr>
        <p:blipFill>
          <a:blip r:embed="rId2"/>
          <a:stretch>
            <a:fillRect/>
          </a:stretch>
        </p:blipFill>
        <p:spPr>
          <a:xfrm>
            <a:off x="2000232" y="2786058"/>
            <a:ext cx="5001380" cy="3929090"/>
          </a:xfrm>
          <a:prstGeom prst="rect">
            <a:avLst/>
          </a:prstGeom>
        </p:spPr>
      </p:pic>
      <p:sp>
        <p:nvSpPr>
          <p:cNvPr id="5" name="object 18"/>
          <p:cNvSpPr/>
          <p:nvPr/>
        </p:nvSpPr>
        <p:spPr>
          <a:xfrm>
            <a:off x="179832" y="188975"/>
            <a:ext cx="1171956" cy="1080515"/>
          </a:xfrm>
          <a:prstGeom prst="rect">
            <a:avLst/>
          </a:prstGeom>
          <a:blipFill>
            <a:blip r:embed="rId3" cstate="print"/>
            <a:stretch>
              <a:fillRect/>
            </a:stretch>
          </a:blipFill>
        </p:spPr>
        <p:txBody>
          <a:bodyPr wrap="square" lIns="0" tIns="0" rIns="0" bIns="0" rtlCol="0">
            <a:noAutofit/>
          </a:bodyPr>
          <a:lstStyle/>
          <a:p>
            <a:endParaRPr/>
          </a:p>
        </p:txBody>
      </p:sp>
      <p:sp>
        <p:nvSpPr>
          <p:cNvPr id="6" name="object 17"/>
          <p:cNvSpPr/>
          <p:nvPr/>
        </p:nvSpPr>
        <p:spPr>
          <a:xfrm>
            <a:off x="7668768" y="44196"/>
            <a:ext cx="1386840" cy="1257300"/>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858312" cy="714380"/>
          </a:xfrm>
        </p:spPr>
        <p:txBody>
          <a:bodyPr>
            <a:normAutofit/>
          </a:bodyPr>
          <a:lstStyle/>
          <a:p>
            <a:r>
              <a:rPr lang="en-US" sz="2400" dirty="0" smtClean="0"/>
              <a:t>  </a:t>
            </a:r>
            <a:r>
              <a:rPr lang="en-US" sz="2200" b="1" dirty="0" smtClean="0"/>
              <a:t>Set Icon on Button through Code Window</a:t>
            </a:r>
            <a:endParaRPr lang="en-IN" sz="2200" b="1" dirty="0"/>
          </a:p>
        </p:txBody>
      </p:sp>
      <p:sp>
        <p:nvSpPr>
          <p:cNvPr id="3" name="Content Placeholder 2"/>
          <p:cNvSpPr>
            <a:spLocks noGrp="1"/>
          </p:cNvSpPr>
          <p:nvPr>
            <p:ph sz="quarter" idx="1"/>
          </p:nvPr>
        </p:nvSpPr>
        <p:spPr>
          <a:xfrm>
            <a:off x="142844" y="857232"/>
            <a:ext cx="8858312" cy="5786478"/>
          </a:xfrm>
        </p:spPr>
        <p:txBody>
          <a:bodyPr/>
          <a:lstStyle/>
          <a:p>
            <a:pPr>
              <a:buNone/>
            </a:pPr>
            <a:endParaRPr lang="en-US" dirty="0" smtClean="0"/>
          </a:p>
          <a:p>
            <a:pPr>
              <a:buNone/>
            </a:pPr>
            <a:r>
              <a:rPr lang="en-US" dirty="0" smtClean="0"/>
              <a:t>2. Click on no image and then click on ok.</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IN" dirty="0"/>
          </a:p>
        </p:txBody>
      </p:sp>
      <p:pic>
        <p:nvPicPr>
          <p:cNvPr id="4" name="Picture 3" descr="Capture38.PNG"/>
          <p:cNvPicPr>
            <a:picLocks noChangeAspect="1"/>
          </p:cNvPicPr>
          <p:nvPr/>
        </p:nvPicPr>
        <p:blipFill>
          <a:blip r:embed="rId2"/>
          <a:stretch>
            <a:fillRect/>
          </a:stretch>
        </p:blipFill>
        <p:spPr>
          <a:xfrm>
            <a:off x="1500166" y="2000240"/>
            <a:ext cx="5286412" cy="4429156"/>
          </a:xfrm>
          <a:prstGeom prst="rect">
            <a:avLst/>
          </a:prstGeom>
        </p:spPr>
      </p:pic>
      <p:sp>
        <p:nvSpPr>
          <p:cNvPr id="5" name="object 18"/>
          <p:cNvSpPr/>
          <p:nvPr/>
        </p:nvSpPr>
        <p:spPr>
          <a:xfrm>
            <a:off x="179832" y="188975"/>
            <a:ext cx="1171956" cy="1080515"/>
          </a:xfrm>
          <a:prstGeom prst="rect">
            <a:avLst/>
          </a:prstGeom>
          <a:blipFill>
            <a:blip r:embed="rId3" cstate="print"/>
            <a:stretch>
              <a:fillRect/>
            </a:stretch>
          </a:blipFill>
        </p:spPr>
        <p:txBody>
          <a:bodyPr wrap="square" lIns="0" tIns="0" rIns="0" bIns="0" rtlCol="0">
            <a:noAutofit/>
          </a:bodyPr>
          <a:lstStyle/>
          <a:p>
            <a:endParaRPr/>
          </a:p>
        </p:txBody>
      </p:sp>
      <p:sp>
        <p:nvSpPr>
          <p:cNvPr id="6" name="object 17"/>
          <p:cNvSpPr/>
          <p:nvPr/>
        </p:nvSpPr>
        <p:spPr>
          <a:xfrm>
            <a:off x="7668768" y="44196"/>
            <a:ext cx="1386840" cy="1257300"/>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858312" cy="714380"/>
          </a:xfrm>
        </p:spPr>
        <p:txBody>
          <a:bodyPr>
            <a:normAutofit/>
          </a:bodyPr>
          <a:lstStyle/>
          <a:p>
            <a:r>
              <a:rPr lang="en-US" sz="2400" dirty="0" smtClean="0"/>
              <a:t> </a:t>
            </a:r>
            <a:r>
              <a:rPr lang="en-US" sz="2200" b="1" dirty="0" smtClean="0"/>
              <a:t>Set Icon on Button through Code Window</a:t>
            </a:r>
            <a:endParaRPr lang="en-IN" sz="2200" b="1" dirty="0"/>
          </a:p>
        </p:txBody>
      </p:sp>
      <p:sp>
        <p:nvSpPr>
          <p:cNvPr id="3" name="Content Placeholder 2"/>
          <p:cNvSpPr>
            <a:spLocks noGrp="1"/>
          </p:cNvSpPr>
          <p:nvPr>
            <p:ph sz="quarter" idx="1"/>
          </p:nvPr>
        </p:nvSpPr>
        <p:spPr>
          <a:xfrm>
            <a:off x="142844" y="928670"/>
            <a:ext cx="8858312" cy="5786478"/>
          </a:xfrm>
        </p:spPr>
        <p:txBody>
          <a:bodyPr/>
          <a:lstStyle/>
          <a:p>
            <a:pPr>
              <a:buNone/>
            </a:pPr>
            <a:endParaRPr lang="en-US" dirty="0" smtClean="0"/>
          </a:p>
          <a:p>
            <a:pPr>
              <a:buNone/>
            </a:pPr>
            <a:r>
              <a:rPr lang="en-US" dirty="0" smtClean="0"/>
              <a:t>3. </a:t>
            </a:r>
            <a:r>
              <a:rPr lang="en-IN" dirty="0" smtClean="0"/>
              <a:t>Here is the output,</a:t>
            </a:r>
            <a:r>
              <a:rPr lang="en-US" dirty="0" smtClean="0"/>
              <a:t>Image is removed.</a:t>
            </a:r>
          </a:p>
          <a:p>
            <a:pPr>
              <a:buNone/>
            </a:pPr>
            <a:endParaRPr lang="en-IN" dirty="0"/>
          </a:p>
        </p:txBody>
      </p:sp>
      <p:pic>
        <p:nvPicPr>
          <p:cNvPr id="4" name="Picture 3" descr="Capture40.PNG"/>
          <p:cNvPicPr>
            <a:picLocks noChangeAspect="1"/>
          </p:cNvPicPr>
          <p:nvPr/>
        </p:nvPicPr>
        <p:blipFill>
          <a:blip r:embed="rId2"/>
          <a:stretch>
            <a:fillRect/>
          </a:stretch>
        </p:blipFill>
        <p:spPr>
          <a:xfrm>
            <a:off x="1714481" y="2285992"/>
            <a:ext cx="4838996" cy="3571900"/>
          </a:xfrm>
          <a:prstGeom prst="rect">
            <a:avLst/>
          </a:prstGeom>
        </p:spPr>
      </p:pic>
      <p:sp>
        <p:nvSpPr>
          <p:cNvPr id="5" name="object 18"/>
          <p:cNvSpPr/>
          <p:nvPr/>
        </p:nvSpPr>
        <p:spPr>
          <a:xfrm>
            <a:off x="179832" y="188975"/>
            <a:ext cx="1171956" cy="1080515"/>
          </a:xfrm>
          <a:prstGeom prst="rect">
            <a:avLst/>
          </a:prstGeom>
          <a:blipFill>
            <a:blip r:embed="rId3" cstate="print"/>
            <a:stretch>
              <a:fillRect/>
            </a:stretch>
          </a:blipFill>
        </p:spPr>
        <p:txBody>
          <a:bodyPr wrap="square" lIns="0" tIns="0" rIns="0" bIns="0" rtlCol="0">
            <a:noAutofit/>
          </a:bodyPr>
          <a:lstStyle/>
          <a:p>
            <a:endParaRPr/>
          </a:p>
        </p:txBody>
      </p:sp>
      <p:sp>
        <p:nvSpPr>
          <p:cNvPr id="6" name="object 17"/>
          <p:cNvSpPr/>
          <p:nvPr/>
        </p:nvSpPr>
        <p:spPr>
          <a:xfrm>
            <a:off x="7668768" y="44196"/>
            <a:ext cx="1386840" cy="1257300"/>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858312" cy="642942"/>
          </a:xfrm>
        </p:spPr>
        <p:txBody>
          <a:bodyPr>
            <a:normAutofit/>
          </a:bodyPr>
          <a:lstStyle/>
          <a:p>
            <a:r>
              <a:rPr lang="en-US" sz="2200" b="1" dirty="0" smtClean="0"/>
              <a:t>Set Icon on Button through Code Window</a:t>
            </a:r>
            <a:endParaRPr lang="en-IN" sz="2200" b="1" dirty="0"/>
          </a:p>
        </p:txBody>
      </p:sp>
      <p:sp>
        <p:nvSpPr>
          <p:cNvPr id="3" name="Content Placeholder 2"/>
          <p:cNvSpPr>
            <a:spLocks noGrp="1"/>
          </p:cNvSpPr>
          <p:nvPr>
            <p:ph sz="quarter" idx="1"/>
          </p:nvPr>
        </p:nvSpPr>
        <p:spPr>
          <a:xfrm>
            <a:off x="142844" y="928670"/>
            <a:ext cx="8858312" cy="5786478"/>
          </a:xfrm>
        </p:spPr>
        <p:txBody>
          <a:bodyPr>
            <a:normAutofit fontScale="77500" lnSpcReduction="20000"/>
          </a:bodyPr>
          <a:lstStyle/>
          <a:p>
            <a:endParaRPr lang="en-US" b="1" u="sng" dirty="0" smtClean="0">
              <a:solidFill>
                <a:schemeClr val="tx1">
                  <a:lumMod val="95000"/>
                  <a:lumOff val="5000"/>
                </a:schemeClr>
              </a:solidFill>
            </a:endParaRPr>
          </a:p>
          <a:p>
            <a:endParaRPr lang="en-US" b="1" u="sng" dirty="0" smtClean="0">
              <a:solidFill>
                <a:schemeClr val="tx1">
                  <a:lumMod val="95000"/>
                  <a:lumOff val="5000"/>
                </a:schemeClr>
              </a:solidFill>
            </a:endParaRPr>
          </a:p>
          <a:p>
            <a:r>
              <a:rPr lang="en-US" b="1" u="sng" dirty="0" smtClean="0">
                <a:solidFill>
                  <a:schemeClr val="tx1">
                    <a:lumMod val="95000"/>
                    <a:lumOff val="5000"/>
                  </a:schemeClr>
                </a:solidFill>
              </a:rPr>
              <a:t>Example -</a:t>
            </a:r>
            <a:endParaRPr lang="en-IN" b="1" u="sng" dirty="0" smtClean="0">
              <a:solidFill>
                <a:schemeClr val="tx1">
                  <a:lumMod val="95000"/>
                  <a:lumOff val="5000"/>
                </a:schemeClr>
              </a:solidFill>
            </a:endParaRPr>
          </a:p>
          <a:p>
            <a:pPr>
              <a:buNone/>
            </a:pPr>
            <a:r>
              <a:rPr lang="en-IN" dirty="0" smtClean="0"/>
              <a:t>       </a:t>
            </a:r>
            <a:r>
              <a:rPr lang="en-IN" b="1" dirty="0" smtClean="0">
                <a:solidFill>
                  <a:schemeClr val="tx1">
                    <a:lumMod val="95000"/>
                    <a:lumOff val="5000"/>
                  </a:schemeClr>
                </a:solidFill>
              </a:rPr>
              <a:t>public MyJFrame() </a:t>
            </a:r>
          </a:p>
          <a:p>
            <a:pPr>
              <a:buNone/>
            </a:pPr>
            <a:r>
              <a:rPr lang="en-IN" dirty="0" smtClean="0"/>
              <a:t>  	   </a:t>
            </a:r>
            <a:r>
              <a:rPr lang="en-IN" dirty="0" smtClean="0">
                <a:solidFill>
                  <a:schemeClr val="tx1">
                    <a:lumMod val="75000"/>
                    <a:lumOff val="25000"/>
                  </a:schemeClr>
                </a:solidFill>
              </a:rPr>
              <a:t>{</a:t>
            </a:r>
          </a:p>
          <a:p>
            <a:pPr>
              <a:buNone/>
            </a:pPr>
            <a:r>
              <a:rPr lang="en-IN" dirty="0" smtClean="0">
                <a:solidFill>
                  <a:schemeClr val="tx1">
                    <a:lumMod val="75000"/>
                    <a:lumOff val="25000"/>
                  </a:schemeClr>
                </a:solidFill>
              </a:rPr>
              <a:t>        initComponents();</a:t>
            </a:r>
          </a:p>
          <a:p>
            <a:pPr>
              <a:buNone/>
            </a:pPr>
            <a:r>
              <a:rPr lang="en-IN" dirty="0" smtClean="0">
                <a:solidFill>
                  <a:schemeClr val="tx1">
                    <a:lumMod val="75000"/>
                    <a:lumOff val="25000"/>
                  </a:schemeClr>
                </a:solidFill>
              </a:rPr>
              <a:t>        this.setLocationRelativeTo(null);</a:t>
            </a:r>
          </a:p>
          <a:p>
            <a:pPr>
              <a:buNone/>
            </a:pPr>
            <a:r>
              <a:rPr lang="en-IN" dirty="0" smtClean="0">
                <a:solidFill>
                  <a:schemeClr val="tx1">
                    <a:lumMod val="75000"/>
                    <a:lumOff val="25000"/>
                  </a:schemeClr>
                </a:solidFill>
              </a:rPr>
              <a:t>        Toolkit t=Toolkit.getDefaultToolkit();</a:t>
            </a:r>
          </a:p>
          <a:p>
            <a:pPr>
              <a:buNone/>
            </a:pPr>
            <a:r>
              <a:rPr lang="en-IN" dirty="0" smtClean="0">
                <a:solidFill>
                  <a:schemeClr val="tx1">
                    <a:lumMod val="75000"/>
                    <a:lumOff val="25000"/>
                  </a:schemeClr>
                </a:solidFill>
              </a:rPr>
              <a:t>        Image img=t.getImage("C:/Users/Server/Desktop/Download/images.jpg");</a:t>
            </a:r>
          </a:p>
          <a:p>
            <a:pPr>
              <a:buNone/>
            </a:pPr>
            <a:r>
              <a:rPr lang="en-IN" dirty="0" smtClean="0">
                <a:solidFill>
                  <a:schemeClr val="tx1">
                    <a:lumMod val="75000"/>
                    <a:lumOff val="25000"/>
                  </a:schemeClr>
                </a:solidFill>
              </a:rPr>
              <a:t>        this.setIconImage(img);</a:t>
            </a:r>
          </a:p>
          <a:p>
            <a:pPr>
              <a:buNone/>
            </a:pPr>
            <a:r>
              <a:rPr lang="en-IN" dirty="0" smtClean="0">
                <a:solidFill>
                  <a:schemeClr val="tx1">
                    <a:lumMod val="75000"/>
                    <a:lumOff val="25000"/>
                  </a:schemeClr>
                </a:solidFill>
              </a:rPr>
              <a:t>        </a:t>
            </a:r>
            <a:r>
              <a:rPr lang="en-IN" b="1" dirty="0" smtClean="0">
                <a:solidFill>
                  <a:srgbClr val="FF0000"/>
                </a:solidFill>
              </a:rPr>
              <a:t>ImageIcon icon=new       ImageIcon("C:/Users/Server/Desktop/Download/image4.png");</a:t>
            </a:r>
          </a:p>
          <a:p>
            <a:pPr>
              <a:buNone/>
            </a:pPr>
            <a:r>
              <a:rPr lang="en-IN" b="1" dirty="0" smtClean="0">
                <a:solidFill>
                  <a:srgbClr val="FF0000"/>
                </a:solidFill>
              </a:rPr>
              <a:t>        btnColor.setIcon(icon);</a:t>
            </a:r>
          </a:p>
          <a:p>
            <a:pPr>
              <a:buNone/>
            </a:pPr>
            <a:r>
              <a:rPr lang="en-IN" dirty="0" smtClean="0">
                <a:solidFill>
                  <a:schemeClr val="tx1">
                    <a:lumMod val="75000"/>
                    <a:lumOff val="25000"/>
                  </a:schemeClr>
                </a:solidFill>
              </a:rPr>
              <a:t>        }  </a:t>
            </a:r>
          </a:p>
          <a:p>
            <a:pPr>
              <a:buNone/>
            </a:pPr>
            <a:r>
              <a:rPr lang="en-IN" b="1" dirty="0" smtClean="0">
                <a:solidFill>
                  <a:schemeClr val="accent3">
                    <a:lumMod val="75000"/>
                  </a:schemeClr>
                </a:solidFill>
              </a:rPr>
              <a:t>Note:- Java or netbeans recommends  name of button should be start with btn . </a:t>
            </a:r>
            <a:endParaRPr lang="en-IN" b="1" dirty="0">
              <a:solidFill>
                <a:schemeClr val="accent3">
                  <a:lumMod val="75000"/>
                </a:schemeClr>
              </a:solidFill>
            </a:endParaRPr>
          </a:p>
        </p:txBody>
      </p:sp>
      <p:sp>
        <p:nvSpPr>
          <p:cNvPr id="4" name="object 18"/>
          <p:cNvSpPr/>
          <p:nvPr/>
        </p:nvSpPr>
        <p:spPr>
          <a:xfrm>
            <a:off x="179832" y="188975"/>
            <a:ext cx="1171956" cy="1080515"/>
          </a:xfrm>
          <a:prstGeom prst="rect">
            <a:avLst/>
          </a:prstGeom>
          <a:blipFill>
            <a:blip r:embed="rId2" cstate="print"/>
            <a:stretch>
              <a:fillRect/>
            </a:stretch>
          </a:blipFill>
        </p:spPr>
        <p:txBody>
          <a:bodyPr wrap="square" lIns="0" tIns="0" rIns="0" bIns="0" rtlCol="0">
            <a:noAutofit/>
          </a:bodyPr>
          <a:lstStyle/>
          <a:p>
            <a:endParaRPr/>
          </a:p>
        </p:txBody>
      </p:sp>
      <p:sp>
        <p:nvSpPr>
          <p:cNvPr id="5" name="object 17"/>
          <p:cNvSpPr/>
          <p:nvPr/>
        </p:nvSpPr>
        <p:spPr>
          <a:xfrm>
            <a:off x="7668768" y="44196"/>
            <a:ext cx="1386840" cy="125730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858312" cy="571504"/>
          </a:xfrm>
        </p:spPr>
        <p:txBody>
          <a:bodyPr>
            <a:normAutofit/>
          </a:bodyPr>
          <a:lstStyle/>
          <a:p>
            <a:r>
              <a:rPr lang="en-US" sz="2800" b="1" dirty="0" smtClean="0"/>
              <a:t>Output</a:t>
            </a:r>
            <a:endParaRPr lang="en-IN" sz="2800" b="1" dirty="0"/>
          </a:p>
        </p:txBody>
      </p:sp>
      <p:sp>
        <p:nvSpPr>
          <p:cNvPr id="3" name="Content Placeholder 2"/>
          <p:cNvSpPr>
            <a:spLocks noGrp="1"/>
          </p:cNvSpPr>
          <p:nvPr>
            <p:ph sz="quarter" idx="1"/>
          </p:nvPr>
        </p:nvSpPr>
        <p:spPr>
          <a:xfrm>
            <a:off x="142844" y="857232"/>
            <a:ext cx="8858312" cy="5857916"/>
          </a:xfrm>
        </p:spPr>
        <p:txBody>
          <a:bodyPr/>
          <a:lstStyle/>
          <a:p>
            <a:endParaRPr lang="en-US" dirty="0" smtClean="0"/>
          </a:p>
          <a:p>
            <a:r>
              <a:rPr lang="en-US" dirty="0" smtClean="0"/>
              <a:t>Here is the output:</a:t>
            </a:r>
          </a:p>
          <a:p>
            <a:pPr>
              <a:buNone/>
            </a:pPr>
            <a:endParaRPr lang="en-IN" dirty="0"/>
          </a:p>
        </p:txBody>
      </p:sp>
      <p:pic>
        <p:nvPicPr>
          <p:cNvPr id="4" name="Picture 3" descr="Capture41.PNG"/>
          <p:cNvPicPr>
            <a:picLocks noChangeAspect="1"/>
          </p:cNvPicPr>
          <p:nvPr/>
        </p:nvPicPr>
        <p:blipFill>
          <a:blip r:embed="rId2"/>
          <a:stretch>
            <a:fillRect/>
          </a:stretch>
        </p:blipFill>
        <p:spPr>
          <a:xfrm>
            <a:off x="2071671" y="2143116"/>
            <a:ext cx="4481806" cy="3429024"/>
          </a:xfrm>
          <a:prstGeom prst="rect">
            <a:avLst/>
          </a:prstGeom>
        </p:spPr>
      </p:pic>
      <p:sp>
        <p:nvSpPr>
          <p:cNvPr id="5" name="object 18"/>
          <p:cNvSpPr/>
          <p:nvPr/>
        </p:nvSpPr>
        <p:spPr>
          <a:xfrm>
            <a:off x="179832" y="188975"/>
            <a:ext cx="1171956" cy="1080515"/>
          </a:xfrm>
          <a:prstGeom prst="rect">
            <a:avLst/>
          </a:prstGeom>
          <a:blipFill>
            <a:blip r:embed="rId3" cstate="print"/>
            <a:stretch>
              <a:fillRect/>
            </a:stretch>
          </a:blipFill>
        </p:spPr>
        <p:txBody>
          <a:bodyPr wrap="square" lIns="0" tIns="0" rIns="0" bIns="0" rtlCol="0">
            <a:noAutofit/>
          </a:bodyPr>
          <a:lstStyle/>
          <a:p>
            <a:endParaRPr/>
          </a:p>
        </p:txBody>
      </p:sp>
      <p:sp>
        <p:nvSpPr>
          <p:cNvPr id="6" name="object 17"/>
          <p:cNvSpPr/>
          <p:nvPr/>
        </p:nvSpPr>
        <p:spPr>
          <a:xfrm>
            <a:off x="7668768" y="44196"/>
            <a:ext cx="1386840" cy="1257300"/>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858312" cy="785818"/>
          </a:xfrm>
        </p:spPr>
        <p:txBody>
          <a:bodyPr>
            <a:noAutofit/>
          </a:bodyPr>
          <a:lstStyle/>
          <a:p>
            <a:r>
              <a:rPr lang="en-US" sz="2800" b="1" dirty="0" smtClean="0"/>
              <a:t>Handling Events in Netbeans</a:t>
            </a:r>
            <a:endParaRPr lang="en-IN" sz="2800" b="1" dirty="0"/>
          </a:p>
        </p:txBody>
      </p:sp>
      <p:sp>
        <p:nvSpPr>
          <p:cNvPr id="3" name="Content Placeholder 2"/>
          <p:cNvSpPr>
            <a:spLocks noGrp="1"/>
          </p:cNvSpPr>
          <p:nvPr>
            <p:ph sz="quarter" idx="1"/>
          </p:nvPr>
        </p:nvSpPr>
        <p:spPr>
          <a:xfrm>
            <a:off x="142844" y="785794"/>
            <a:ext cx="8858312" cy="5929354"/>
          </a:xfrm>
        </p:spPr>
        <p:txBody>
          <a:bodyPr>
            <a:normAutofit lnSpcReduction="10000"/>
          </a:bodyPr>
          <a:lstStyle/>
          <a:p>
            <a:endParaRPr lang="en-US" sz="2400" dirty="0" smtClean="0"/>
          </a:p>
          <a:p>
            <a:endParaRPr lang="en-US" sz="2400" dirty="0" smtClean="0"/>
          </a:p>
          <a:p>
            <a:r>
              <a:rPr lang="en-US" sz="2400" dirty="0" smtClean="0"/>
              <a:t>In netbeans </a:t>
            </a:r>
            <a:r>
              <a:rPr lang="en-US" sz="2400" b="1" dirty="0" smtClean="0">
                <a:solidFill>
                  <a:srgbClr val="FF0000"/>
                </a:solidFill>
              </a:rPr>
              <a:t>event handling </a:t>
            </a:r>
            <a:r>
              <a:rPr lang="en-US" sz="2400" dirty="0" smtClean="0"/>
              <a:t>requireds very minimum coding compare to normal approach of event handling. In netbeans we do not have to implement any event interface ourself, we do not have to overwrite specific methods like </a:t>
            </a:r>
            <a:r>
              <a:rPr lang="en-US" sz="2400" b="1" dirty="0" smtClean="0">
                <a:solidFill>
                  <a:srgbClr val="FF0000"/>
                </a:solidFill>
              </a:rPr>
              <a:t>actionPerformed </a:t>
            </a:r>
            <a:r>
              <a:rPr lang="en-US" sz="2400" dirty="0" smtClean="0"/>
              <a:t>or </a:t>
            </a:r>
            <a:r>
              <a:rPr lang="en-US" sz="2400" b="1" dirty="0" smtClean="0">
                <a:solidFill>
                  <a:srgbClr val="FF0000"/>
                </a:solidFill>
              </a:rPr>
              <a:t>mouse click </a:t>
            </a:r>
            <a:r>
              <a:rPr lang="en-US" sz="2400" dirty="0" smtClean="0"/>
              <a:t>and neither we have to perform registration of source or listener .</a:t>
            </a:r>
          </a:p>
          <a:p>
            <a:r>
              <a:rPr lang="en-US" sz="2400" dirty="0" smtClean="0"/>
              <a:t>We just have to do one thing which is provide our own logic for event method generated by netbeans.</a:t>
            </a:r>
          </a:p>
          <a:p>
            <a:r>
              <a:rPr lang="en-US" sz="2400" b="1" u="sng" dirty="0" smtClean="0"/>
              <a:t>For Example</a:t>
            </a:r>
            <a:r>
              <a:rPr lang="en-US" sz="2400" dirty="0" smtClean="0">
                <a:sym typeface="Wingdings" pitchFamily="2" charset="2"/>
              </a:rPr>
              <a:t> T</a:t>
            </a:r>
            <a:r>
              <a:rPr lang="en-US" sz="2400" dirty="0" smtClean="0"/>
              <a:t>o handle button click we take following steps:</a:t>
            </a:r>
          </a:p>
          <a:p>
            <a:pPr marL="457200" indent="-457200">
              <a:buFont typeface="+mj-lt"/>
              <a:buAutoNum type="arabicPeriod"/>
            </a:pPr>
            <a:r>
              <a:rPr lang="en-US" sz="2400" dirty="0" smtClean="0"/>
              <a:t>Right click the button</a:t>
            </a:r>
          </a:p>
          <a:p>
            <a:pPr marL="457200" indent="-457200">
              <a:buFont typeface="+mj-lt"/>
              <a:buAutoNum type="arabicPeriod"/>
            </a:pPr>
            <a:r>
              <a:rPr lang="en-US" sz="2400" dirty="0" smtClean="0"/>
              <a:t>Go to </a:t>
            </a:r>
            <a:r>
              <a:rPr lang="en-US" sz="2400" b="1" dirty="0" smtClean="0">
                <a:solidFill>
                  <a:srgbClr val="FF0000"/>
                </a:solidFill>
              </a:rPr>
              <a:t>Events</a:t>
            </a:r>
            <a:r>
              <a:rPr lang="en-US" sz="2400" dirty="0" smtClean="0"/>
              <a:t> option select </a:t>
            </a:r>
            <a:r>
              <a:rPr lang="en-US" sz="2400" b="1" dirty="0" smtClean="0">
                <a:solidFill>
                  <a:srgbClr val="FF0000"/>
                </a:solidFill>
              </a:rPr>
              <a:t>Action</a:t>
            </a:r>
            <a:r>
              <a:rPr lang="en-US" sz="2400" dirty="0" smtClean="0">
                <a:sym typeface="Wingdings" pitchFamily="2" charset="2"/>
              </a:rPr>
              <a:t></a:t>
            </a:r>
            <a:r>
              <a:rPr lang="en-US" sz="2400" b="1" dirty="0" smtClean="0">
                <a:solidFill>
                  <a:srgbClr val="FF0000"/>
                </a:solidFill>
                <a:sym typeface="Wingdings" pitchFamily="2" charset="2"/>
              </a:rPr>
              <a:t>actionPerformed</a:t>
            </a:r>
            <a:r>
              <a:rPr lang="en-US" sz="2400" dirty="0" smtClean="0">
                <a:solidFill>
                  <a:srgbClr val="FF0000"/>
                </a:solidFill>
                <a:sym typeface="Wingdings" pitchFamily="2" charset="2"/>
              </a:rPr>
              <a:t> </a:t>
            </a:r>
            <a:r>
              <a:rPr lang="en-US" sz="2400" dirty="0" smtClean="0">
                <a:sym typeface="Wingdings" pitchFamily="2" charset="2"/>
              </a:rPr>
              <a:t>and click so     that a blank skeleton gets generated.</a:t>
            </a:r>
          </a:p>
          <a:p>
            <a:pPr marL="457200" indent="-457200">
              <a:buFont typeface="+mj-lt"/>
              <a:buAutoNum type="arabicPeriod"/>
            </a:pPr>
            <a:r>
              <a:rPr lang="en-US" sz="2400" dirty="0" smtClean="0">
                <a:sym typeface="Wingdings" pitchFamily="2" charset="2"/>
              </a:rPr>
              <a:t>Finally we have to write our own code in the method.</a:t>
            </a:r>
            <a:endParaRPr lang="en-IN" sz="2400" dirty="0"/>
          </a:p>
        </p:txBody>
      </p:sp>
      <p:sp>
        <p:nvSpPr>
          <p:cNvPr id="4" name="object 18"/>
          <p:cNvSpPr/>
          <p:nvPr/>
        </p:nvSpPr>
        <p:spPr>
          <a:xfrm>
            <a:off x="179832" y="188975"/>
            <a:ext cx="1171956" cy="1080515"/>
          </a:xfrm>
          <a:prstGeom prst="rect">
            <a:avLst/>
          </a:prstGeom>
          <a:blipFill>
            <a:blip r:embed="rId2" cstate="print"/>
            <a:stretch>
              <a:fillRect/>
            </a:stretch>
          </a:blipFill>
        </p:spPr>
        <p:txBody>
          <a:bodyPr wrap="square" lIns="0" tIns="0" rIns="0" bIns="0" rtlCol="0">
            <a:noAutofit/>
          </a:bodyPr>
          <a:lstStyle/>
          <a:p>
            <a:endParaRPr/>
          </a:p>
        </p:txBody>
      </p:sp>
      <p:sp>
        <p:nvSpPr>
          <p:cNvPr id="5" name="object 17"/>
          <p:cNvSpPr/>
          <p:nvPr/>
        </p:nvSpPr>
        <p:spPr>
          <a:xfrm>
            <a:off x="7668768" y="44196"/>
            <a:ext cx="1386840" cy="125730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858312" cy="785818"/>
          </a:xfrm>
        </p:spPr>
        <p:txBody>
          <a:bodyPr>
            <a:noAutofit/>
          </a:bodyPr>
          <a:lstStyle/>
          <a:p>
            <a:r>
              <a:rPr lang="en-US" sz="2800" b="1" dirty="0" smtClean="0"/>
              <a:t>Handling Events in Netbeans</a:t>
            </a:r>
            <a:endParaRPr lang="en-IN" sz="2800" b="1" dirty="0"/>
          </a:p>
        </p:txBody>
      </p:sp>
      <p:pic>
        <p:nvPicPr>
          <p:cNvPr id="4" name="Content Placeholder 3" descr="Capture42.PNG"/>
          <p:cNvPicPr>
            <a:picLocks noGrp="1" noChangeAspect="1"/>
          </p:cNvPicPr>
          <p:nvPr>
            <p:ph sz="quarter" idx="1"/>
          </p:nvPr>
        </p:nvPicPr>
        <p:blipFill>
          <a:blip r:embed="rId2"/>
          <a:stretch>
            <a:fillRect/>
          </a:stretch>
        </p:blipFill>
        <p:spPr>
          <a:xfrm>
            <a:off x="714348" y="1643050"/>
            <a:ext cx="7878313" cy="4620346"/>
          </a:xfrm>
        </p:spPr>
      </p:pic>
      <p:sp>
        <p:nvSpPr>
          <p:cNvPr id="5" name="object 18"/>
          <p:cNvSpPr/>
          <p:nvPr/>
        </p:nvSpPr>
        <p:spPr>
          <a:xfrm>
            <a:off x="179832" y="188975"/>
            <a:ext cx="1171956" cy="1080515"/>
          </a:xfrm>
          <a:prstGeom prst="rect">
            <a:avLst/>
          </a:prstGeom>
          <a:blipFill>
            <a:blip r:embed="rId3" cstate="print"/>
            <a:stretch>
              <a:fillRect/>
            </a:stretch>
          </a:blipFill>
        </p:spPr>
        <p:txBody>
          <a:bodyPr wrap="square" lIns="0" tIns="0" rIns="0" bIns="0" rtlCol="0">
            <a:noAutofit/>
          </a:bodyPr>
          <a:lstStyle/>
          <a:p>
            <a:endParaRPr/>
          </a:p>
        </p:txBody>
      </p:sp>
      <p:sp>
        <p:nvSpPr>
          <p:cNvPr id="6" name="object 17"/>
          <p:cNvSpPr/>
          <p:nvPr/>
        </p:nvSpPr>
        <p:spPr>
          <a:xfrm>
            <a:off x="7668768" y="44196"/>
            <a:ext cx="1386840" cy="1257300"/>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858312" cy="714380"/>
          </a:xfrm>
        </p:spPr>
        <p:txBody>
          <a:bodyPr>
            <a:noAutofit/>
          </a:bodyPr>
          <a:lstStyle/>
          <a:p>
            <a:r>
              <a:rPr lang="en-US" sz="2800" b="1" dirty="0" smtClean="0"/>
              <a:t>Example</a:t>
            </a:r>
            <a:endParaRPr lang="en-IN" sz="2800" b="1" dirty="0"/>
          </a:p>
        </p:txBody>
      </p:sp>
      <p:sp>
        <p:nvSpPr>
          <p:cNvPr id="3" name="Content Placeholder 2"/>
          <p:cNvSpPr>
            <a:spLocks noGrp="1"/>
          </p:cNvSpPr>
          <p:nvPr>
            <p:ph sz="quarter" idx="1"/>
          </p:nvPr>
        </p:nvSpPr>
        <p:spPr>
          <a:xfrm>
            <a:off x="142844" y="714356"/>
            <a:ext cx="8786874" cy="6000792"/>
          </a:xfrm>
        </p:spPr>
        <p:txBody>
          <a:bodyPr/>
          <a:lstStyle/>
          <a:p>
            <a:endParaRPr lang="en-US" sz="2400" dirty="0" smtClean="0"/>
          </a:p>
          <a:p>
            <a:endParaRPr lang="en-US" sz="2400" dirty="0" smtClean="0"/>
          </a:p>
          <a:p>
            <a:r>
              <a:rPr lang="en-US" sz="2400" dirty="0" smtClean="0"/>
              <a:t>Change the background color on button click.</a:t>
            </a:r>
          </a:p>
          <a:p>
            <a:r>
              <a:rPr lang="en-US" sz="2400" b="1" u="sng" dirty="0" smtClean="0"/>
              <a:t>Solution:-</a:t>
            </a:r>
          </a:p>
          <a:p>
            <a:pPr>
              <a:buNone/>
            </a:pPr>
            <a:r>
              <a:rPr lang="en-US" sz="2400" dirty="0" smtClean="0"/>
              <a:t> 	private void </a:t>
            </a:r>
            <a:r>
              <a:rPr lang="en-US" sz="2400" b="1" u="sng" dirty="0" smtClean="0">
                <a:solidFill>
                  <a:schemeClr val="accent6">
                    <a:lumMod val="75000"/>
                  </a:schemeClr>
                </a:solidFill>
              </a:rPr>
              <a:t>btnColorActionPerformed</a:t>
            </a:r>
            <a:r>
              <a:rPr lang="en-US" sz="2400" dirty="0" smtClean="0"/>
              <a:t>(java.awt.event.ActionEvent evt)</a:t>
            </a:r>
          </a:p>
          <a:p>
            <a:pPr>
              <a:buNone/>
            </a:pPr>
            <a:r>
              <a:rPr lang="en-US" sz="2400" dirty="0" smtClean="0"/>
              <a:t>	 {                         </a:t>
            </a:r>
            <a:r>
              <a:rPr lang="en-US" sz="2400" dirty="0" smtClean="0">
                <a:solidFill>
                  <a:schemeClr val="accent3">
                    <a:lumMod val="75000"/>
                  </a:schemeClr>
                </a:solidFill>
              </a:rPr>
              <a:t>(Netbeans Method)</a:t>
            </a:r>
            <a:r>
              <a:rPr lang="en-US" sz="2400" dirty="0" smtClean="0"/>
              <a:t>       </a:t>
            </a:r>
          </a:p>
          <a:p>
            <a:pPr>
              <a:buNone/>
            </a:pPr>
            <a:r>
              <a:rPr lang="en-US" sz="2400" dirty="0" smtClean="0"/>
              <a:t>        jpMainPanel.setBackground(Color.ORANGE);</a:t>
            </a:r>
          </a:p>
          <a:p>
            <a:pPr>
              <a:buNone/>
            </a:pPr>
            <a:r>
              <a:rPr lang="en-US" sz="2400" dirty="0" smtClean="0"/>
              <a:t>    	 } </a:t>
            </a:r>
          </a:p>
          <a:p>
            <a:pPr>
              <a:buNone/>
            </a:pPr>
            <a:r>
              <a:rPr lang="en-US" sz="2400" b="1" u="sng" dirty="0" smtClean="0"/>
              <a:t>Output:- </a:t>
            </a:r>
            <a:endParaRPr lang="en-IN" sz="2400" b="1" u="sng" dirty="0"/>
          </a:p>
        </p:txBody>
      </p:sp>
      <p:pic>
        <p:nvPicPr>
          <p:cNvPr id="4" name="Picture 3" descr="Capture41.PNG"/>
          <p:cNvPicPr>
            <a:picLocks noChangeAspect="1"/>
          </p:cNvPicPr>
          <p:nvPr/>
        </p:nvPicPr>
        <p:blipFill>
          <a:blip r:embed="rId2"/>
          <a:stretch>
            <a:fillRect/>
          </a:stretch>
        </p:blipFill>
        <p:spPr>
          <a:xfrm>
            <a:off x="2357422" y="4572008"/>
            <a:ext cx="4071966" cy="2071702"/>
          </a:xfrm>
          <a:prstGeom prst="rect">
            <a:avLst/>
          </a:prstGeom>
        </p:spPr>
      </p:pic>
      <p:cxnSp>
        <p:nvCxnSpPr>
          <p:cNvPr id="8" name="Elbow Connector 7"/>
          <p:cNvCxnSpPr/>
          <p:nvPr/>
        </p:nvCxnSpPr>
        <p:spPr>
          <a:xfrm rot="16200000" flipH="1">
            <a:off x="2750331" y="2178835"/>
            <a:ext cx="428628" cy="21431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 name="object 18"/>
          <p:cNvSpPr/>
          <p:nvPr/>
        </p:nvSpPr>
        <p:spPr>
          <a:xfrm>
            <a:off x="179832" y="188975"/>
            <a:ext cx="1171956" cy="1080515"/>
          </a:xfrm>
          <a:prstGeom prst="rect">
            <a:avLst/>
          </a:prstGeom>
          <a:blipFill>
            <a:blip r:embed="rId3" cstate="print"/>
            <a:stretch>
              <a:fillRect/>
            </a:stretch>
          </a:blipFill>
        </p:spPr>
        <p:txBody>
          <a:bodyPr wrap="square" lIns="0" tIns="0" rIns="0" bIns="0" rtlCol="0">
            <a:noAutofit/>
          </a:bodyPr>
          <a:lstStyle/>
          <a:p>
            <a:endParaRPr/>
          </a:p>
        </p:txBody>
      </p:sp>
      <p:sp>
        <p:nvSpPr>
          <p:cNvPr id="7" name="object 17"/>
          <p:cNvSpPr/>
          <p:nvPr/>
        </p:nvSpPr>
        <p:spPr>
          <a:xfrm>
            <a:off x="7668768" y="44196"/>
            <a:ext cx="1386840" cy="1257300"/>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2844" y="142852"/>
            <a:ext cx="8858312" cy="785818"/>
          </a:xfrm>
        </p:spPr>
        <p:txBody>
          <a:bodyPr>
            <a:normAutofit/>
          </a:bodyPr>
          <a:lstStyle/>
          <a:p>
            <a:r>
              <a:rPr lang="en-US" sz="2800" b="1" dirty="0" smtClean="0"/>
              <a:t>Example</a:t>
            </a:r>
            <a:endParaRPr lang="en-IN" sz="2800" b="1" dirty="0"/>
          </a:p>
        </p:txBody>
      </p:sp>
      <p:sp>
        <p:nvSpPr>
          <p:cNvPr id="14" name="Content Placeholder 13"/>
          <p:cNvSpPr>
            <a:spLocks noGrp="1"/>
          </p:cNvSpPr>
          <p:nvPr>
            <p:ph sz="quarter" idx="1"/>
          </p:nvPr>
        </p:nvSpPr>
        <p:spPr>
          <a:xfrm>
            <a:off x="142844" y="857232"/>
            <a:ext cx="8858312" cy="5857916"/>
          </a:xfrm>
        </p:spPr>
        <p:txBody>
          <a:bodyPr>
            <a:normAutofit/>
          </a:bodyPr>
          <a:lstStyle/>
          <a:p>
            <a:endParaRPr lang="en-US" sz="2000" dirty="0" smtClean="0"/>
          </a:p>
          <a:p>
            <a:endParaRPr lang="en-US" sz="2000" dirty="0" smtClean="0"/>
          </a:p>
          <a:p>
            <a:r>
              <a:rPr lang="en-US" sz="2000" dirty="0" smtClean="0"/>
              <a:t>For multiple button multiple methods will be called.</a:t>
            </a:r>
          </a:p>
          <a:p>
            <a:r>
              <a:rPr lang="en-US" sz="2000" b="1" u="sng" dirty="0" smtClean="0"/>
              <a:t>For Example:- </a:t>
            </a:r>
          </a:p>
          <a:p>
            <a:pPr>
              <a:buNone/>
            </a:pPr>
            <a:r>
              <a:rPr lang="en-IN" sz="2000" dirty="0" smtClean="0"/>
              <a:t>    private void </a:t>
            </a:r>
            <a:r>
              <a:rPr lang="en-IN" sz="2000" b="1" dirty="0" smtClean="0">
                <a:solidFill>
                  <a:srgbClr val="FF0000"/>
                </a:solidFill>
              </a:rPr>
              <a:t>btnColorActionPerformed</a:t>
            </a:r>
            <a:r>
              <a:rPr lang="en-IN" sz="2000" dirty="0" smtClean="0"/>
              <a:t>(java.awt.event.ActionEvent evt) {                                         </a:t>
            </a:r>
          </a:p>
          <a:p>
            <a:pPr>
              <a:buNone/>
            </a:pPr>
            <a:r>
              <a:rPr lang="en-IN" sz="2000" b="1" dirty="0" smtClean="0">
                <a:solidFill>
                  <a:schemeClr val="accent6">
                    <a:lumMod val="75000"/>
                  </a:schemeClr>
                </a:solidFill>
              </a:rPr>
              <a:t>        </a:t>
            </a:r>
            <a:r>
              <a:rPr lang="en-IN" sz="2000" b="1" dirty="0" smtClean="0">
                <a:solidFill>
                  <a:srgbClr val="FF0000"/>
                </a:solidFill>
              </a:rPr>
              <a:t>jpMainPanel.setBackground(Color.ORANGE);</a:t>
            </a:r>
          </a:p>
          <a:p>
            <a:pPr>
              <a:buNone/>
            </a:pPr>
            <a:r>
              <a:rPr lang="en-IN" sz="2000" dirty="0" smtClean="0"/>
              <a:t>    }                                        </a:t>
            </a:r>
          </a:p>
          <a:p>
            <a:pPr>
              <a:buNone/>
            </a:pPr>
            <a:r>
              <a:rPr lang="en-IN" sz="2000" dirty="0" smtClean="0"/>
              <a:t>   private void </a:t>
            </a:r>
            <a:r>
              <a:rPr lang="en-IN" sz="2000" b="1" dirty="0" smtClean="0">
                <a:solidFill>
                  <a:srgbClr val="FF0000"/>
                </a:solidFill>
              </a:rPr>
              <a:t>jButton1ActionPerformed</a:t>
            </a:r>
            <a:r>
              <a:rPr lang="en-IN" sz="2000" dirty="0" smtClean="0"/>
              <a:t>(java.awt.event.ActionEvent evt) {                                         </a:t>
            </a:r>
          </a:p>
          <a:p>
            <a:pPr>
              <a:buNone/>
            </a:pPr>
            <a:r>
              <a:rPr lang="en-IN" sz="2000" b="1" dirty="0" smtClean="0">
                <a:solidFill>
                  <a:schemeClr val="accent6">
                    <a:lumMod val="75000"/>
                  </a:schemeClr>
                </a:solidFill>
              </a:rPr>
              <a:t>   </a:t>
            </a:r>
            <a:r>
              <a:rPr lang="en-IN" sz="2000" b="1" dirty="0" smtClean="0">
                <a:solidFill>
                  <a:srgbClr val="FF0000"/>
                </a:solidFill>
              </a:rPr>
              <a:t>jpMainPanel.setBackground(Color.pink);</a:t>
            </a:r>
          </a:p>
          <a:p>
            <a:pPr>
              <a:buNone/>
            </a:pPr>
            <a:r>
              <a:rPr lang="en-IN" sz="2000" dirty="0" smtClean="0"/>
              <a:t>    } </a:t>
            </a:r>
          </a:p>
          <a:p>
            <a:r>
              <a:rPr lang="en-US" sz="2000" b="1" u="sng" dirty="0" smtClean="0"/>
              <a:t>Output:-</a:t>
            </a:r>
            <a:endParaRPr lang="en-US" sz="2000" b="1" dirty="0" smtClean="0"/>
          </a:p>
          <a:p>
            <a:endParaRPr lang="en-IN" sz="2000" u="sng" dirty="0"/>
          </a:p>
        </p:txBody>
      </p:sp>
      <p:pic>
        <p:nvPicPr>
          <p:cNvPr id="4" name="Picture 3" descr="Capture43.PNG"/>
          <p:cNvPicPr>
            <a:picLocks noChangeAspect="1"/>
          </p:cNvPicPr>
          <p:nvPr/>
        </p:nvPicPr>
        <p:blipFill>
          <a:blip r:embed="rId2"/>
          <a:stretch>
            <a:fillRect/>
          </a:stretch>
        </p:blipFill>
        <p:spPr>
          <a:xfrm>
            <a:off x="2643174" y="4857760"/>
            <a:ext cx="3786214" cy="1805420"/>
          </a:xfrm>
          <a:prstGeom prst="rect">
            <a:avLst/>
          </a:prstGeom>
        </p:spPr>
      </p:pic>
      <p:sp>
        <p:nvSpPr>
          <p:cNvPr id="5" name="object 18"/>
          <p:cNvSpPr/>
          <p:nvPr/>
        </p:nvSpPr>
        <p:spPr>
          <a:xfrm>
            <a:off x="179832" y="188975"/>
            <a:ext cx="1171956" cy="1080515"/>
          </a:xfrm>
          <a:prstGeom prst="rect">
            <a:avLst/>
          </a:prstGeom>
          <a:blipFill>
            <a:blip r:embed="rId3" cstate="print"/>
            <a:stretch>
              <a:fillRect/>
            </a:stretch>
          </a:blipFill>
        </p:spPr>
        <p:txBody>
          <a:bodyPr wrap="square" lIns="0" tIns="0" rIns="0" bIns="0" rtlCol="0">
            <a:noAutofit/>
          </a:bodyPr>
          <a:lstStyle/>
          <a:p>
            <a:endParaRPr/>
          </a:p>
        </p:txBody>
      </p:sp>
      <p:sp>
        <p:nvSpPr>
          <p:cNvPr id="6" name="object 17"/>
          <p:cNvSpPr/>
          <p:nvPr/>
        </p:nvSpPr>
        <p:spPr>
          <a:xfrm>
            <a:off x="7668768" y="44196"/>
            <a:ext cx="1386840" cy="1257300"/>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214290"/>
            <a:ext cx="6572296" cy="928694"/>
          </a:xfrm>
        </p:spPr>
        <p:txBody>
          <a:bodyPr>
            <a:normAutofit fontScale="90000"/>
          </a:bodyPr>
          <a:lstStyle/>
          <a:p>
            <a:r>
              <a:rPr lang="en-US" sz="2800" b="1" dirty="0" smtClean="0"/>
              <a:t> </a:t>
            </a:r>
            <a:r>
              <a:rPr lang="en-US" b="1" dirty="0" smtClean="0"/>
              <a:t>Centering the JFrame on Desktop</a:t>
            </a:r>
            <a:endParaRPr lang="en-IN" b="1" dirty="0"/>
          </a:p>
        </p:txBody>
      </p:sp>
      <p:sp>
        <p:nvSpPr>
          <p:cNvPr id="3" name="Content Placeholder 2"/>
          <p:cNvSpPr>
            <a:spLocks noGrp="1"/>
          </p:cNvSpPr>
          <p:nvPr>
            <p:ph sz="quarter" idx="1"/>
          </p:nvPr>
        </p:nvSpPr>
        <p:spPr/>
        <p:txBody>
          <a:bodyPr>
            <a:normAutofit fontScale="92500" lnSpcReduction="20000"/>
          </a:bodyPr>
          <a:lstStyle/>
          <a:p>
            <a:r>
              <a:rPr lang="en-US" sz="2400" dirty="0" smtClean="0">
                <a:solidFill>
                  <a:schemeClr val="tx1">
                    <a:lumMod val="95000"/>
                    <a:lumOff val="5000"/>
                  </a:schemeClr>
                </a:solidFill>
              </a:rPr>
              <a:t>Almost every standard application opens its main window at the center of desktop. In our case if we observe the frame is opening on top left corner.</a:t>
            </a:r>
          </a:p>
          <a:p>
            <a:pPr>
              <a:buSzPct val="110000"/>
              <a:buFont typeface="Arial" pitchFamily="34" charset="0"/>
              <a:buChar char="•"/>
            </a:pPr>
            <a:r>
              <a:rPr lang="en-US" sz="2400" dirty="0" smtClean="0">
                <a:solidFill>
                  <a:schemeClr val="tx1">
                    <a:lumMod val="95000"/>
                    <a:lumOff val="5000"/>
                  </a:schemeClr>
                </a:solidFill>
              </a:rPr>
              <a:t> To change this behaviour and bring the frame at the center we must call the method setLocationRelativeTo passing it null as the argument.</a:t>
            </a:r>
          </a:p>
          <a:p>
            <a:pPr>
              <a:buSzPct val="110000"/>
              <a:buFont typeface="Arial" pitchFamily="34" charset="0"/>
              <a:buChar char="•"/>
            </a:pPr>
            <a:r>
              <a:rPr lang="en-IN" sz="2400" dirty="0" smtClean="0">
                <a:solidFill>
                  <a:schemeClr val="tx1">
                    <a:lumMod val="95000"/>
                    <a:lumOff val="5000"/>
                  </a:schemeClr>
                </a:solidFill>
              </a:rPr>
              <a:t> </a:t>
            </a:r>
            <a:r>
              <a:rPr lang="en-IN" sz="2400" b="1" u="sng" dirty="0" smtClean="0">
                <a:solidFill>
                  <a:schemeClr val="tx1">
                    <a:lumMod val="95000"/>
                    <a:lumOff val="5000"/>
                  </a:schemeClr>
                </a:solidFill>
              </a:rPr>
              <a:t>Example</a:t>
            </a:r>
            <a:r>
              <a:rPr lang="en-IN" sz="2400" b="1" dirty="0" smtClean="0">
                <a:solidFill>
                  <a:schemeClr val="tx1">
                    <a:lumMod val="95000"/>
                    <a:lumOff val="5000"/>
                  </a:schemeClr>
                </a:solidFill>
              </a:rPr>
              <a:t>- </a:t>
            </a:r>
          </a:p>
          <a:p>
            <a:pPr>
              <a:buNone/>
            </a:pPr>
            <a:r>
              <a:rPr lang="en-IN" sz="2400" dirty="0" smtClean="0">
                <a:solidFill>
                  <a:schemeClr val="tx1">
                    <a:lumMod val="95000"/>
                    <a:lumOff val="5000"/>
                  </a:schemeClr>
                </a:solidFill>
              </a:rPr>
              <a:t>	public MyJFrame() {</a:t>
            </a:r>
          </a:p>
          <a:p>
            <a:pPr>
              <a:buNone/>
            </a:pPr>
            <a:r>
              <a:rPr lang="en-IN" sz="2400" dirty="0" smtClean="0">
                <a:solidFill>
                  <a:schemeClr val="tx1">
                    <a:lumMod val="95000"/>
                    <a:lumOff val="5000"/>
                  </a:schemeClr>
                </a:solidFill>
              </a:rPr>
              <a:t>     initComponents();</a:t>
            </a:r>
          </a:p>
          <a:p>
            <a:pPr>
              <a:buNone/>
            </a:pPr>
            <a:r>
              <a:rPr lang="en-IN" sz="2400" dirty="0" smtClean="0">
                <a:solidFill>
                  <a:schemeClr val="tx1">
                    <a:lumMod val="95000"/>
                    <a:lumOff val="5000"/>
                  </a:schemeClr>
                </a:solidFill>
              </a:rPr>
              <a:t>     this.setLocationRelativeTo(null);</a:t>
            </a:r>
          </a:p>
          <a:p>
            <a:pPr>
              <a:buNone/>
            </a:pPr>
            <a:r>
              <a:rPr lang="en-IN" sz="2400" dirty="0" smtClean="0">
                <a:solidFill>
                  <a:schemeClr val="tx1">
                    <a:lumMod val="95000"/>
                    <a:lumOff val="5000"/>
                  </a:schemeClr>
                </a:solidFill>
              </a:rPr>
              <a:t>    }</a:t>
            </a:r>
          </a:p>
          <a:p>
            <a:endParaRPr lang="en-US" sz="2400" dirty="0" smtClean="0">
              <a:solidFill>
                <a:schemeClr val="tx1">
                  <a:lumMod val="95000"/>
                  <a:lumOff val="5000"/>
                </a:schemeClr>
              </a:solidFill>
            </a:endParaRPr>
          </a:p>
          <a:p>
            <a:r>
              <a:rPr lang="en-US" sz="2400" dirty="0" smtClean="0">
                <a:solidFill>
                  <a:schemeClr val="tx1">
                    <a:lumMod val="95000"/>
                    <a:lumOff val="5000"/>
                  </a:schemeClr>
                </a:solidFill>
              </a:rPr>
              <a:t>Now ,run the code  and you will get the output at the center of the desktop.</a:t>
            </a:r>
            <a:endParaRPr lang="en-IN" sz="2400" dirty="0" smtClean="0">
              <a:solidFill>
                <a:schemeClr val="tx1">
                  <a:lumMod val="95000"/>
                  <a:lumOff val="5000"/>
                </a:schemeClr>
              </a:solidFill>
            </a:endParaRPr>
          </a:p>
          <a:p>
            <a:endParaRPr lang="en-IN" dirty="0"/>
          </a:p>
        </p:txBody>
      </p:sp>
      <p:sp>
        <p:nvSpPr>
          <p:cNvPr id="4" name="object 18"/>
          <p:cNvSpPr/>
          <p:nvPr/>
        </p:nvSpPr>
        <p:spPr>
          <a:xfrm>
            <a:off x="179832" y="188975"/>
            <a:ext cx="1171956" cy="1080515"/>
          </a:xfrm>
          <a:prstGeom prst="rect">
            <a:avLst/>
          </a:prstGeom>
          <a:blipFill>
            <a:blip r:embed="rId2" cstate="print"/>
            <a:stretch>
              <a:fillRect/>
            </a:stretch>
          </a:blipFill>
        </p:spPr>
        <p:txBody>
          <a:bodyPr wrap="square" lIns="0" tIns="0" rIns="0" bIns="0" rtlCol="0">
            <a:noAutofit/>
          </a:bodyPr>
          <a:lstStyle/>
          <a:p>
            <a:endParaRPr/>
          </a:p>
        </p:txBody>
      </p:sp>
      <p:sp>
        <p:nvSpPr>
          <p:cNvPr id="5" name="object 17"/>
          <p:cNvSpPr/>
          <p:nvPr/>
        </p:nvSpPr>
        <p:spPr>
          <a:xfrm>
            <a:off x="7668768" y="44196"/>
            <a:ext cx="1386840" cy="125730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smtClean="0"/>
              <a:t>End Of Lecture 34</a:t>
            </a:r>
            <a:endParaRPr lang="en-IN" b="1" dirty="0"/>
          </a:p>
        </p:txBody>
      </p:sp>
      <p:sp>
        <p:nvSpPr>
          <p:cNvPr id="4" name="object 29"/>
          <p:cNvSpPr/>
          <p:nvPr/>
        </p:nvSpPr>
        <p:spPr>
          <a:xfrm>
            <a:off x="251460" y="188975"/>
            <a:ext cx="1368552" cy="1080515"/>
          </a:xfrm>
          <a:prstGeom prst="rect">
            <a:avLst/>
          </a:prstGeom>
          <a:blipFill>
            <a:blip r:embed="rId2" cstate="print"/>
            <a:stretch>
              <a:fillRect/>
            </a:stretch>
          </a:blipFill>
        </p:spPr>
        <p:txBody>
          <a:bodyPr wrap="square" lIns="0" tIns="0" rIns="0" bIns="0" rtlCol="0">
            <a:noAutofit/>
          </a:bodyPr>
          <a:lstStyle/>
          <a:p>
            <a:endParaRPr/>
          </a:p>
        </p:txBody>
      </p:sp>
      <p:sp>
        <p:nvSpPr>
          <p:cNvPr id="5" name="object 28"/>
          <p:cNvSpPr/>
          <p:nvPr/>
        </p:nvSpPr>
        <p:spPr>
          <a:xfrm>
            <a:off x="7092696" y="188975"/>
            <a:ext cx="1871472" cy="1080515"/>
          </a:xfrm>
          <a:prstGeom prst="rect">
            <a:avLst/>
          </a:prstGeom>
          <a:blipFill>
            <a:blip r:embed="rId3" cstate="print"/>
            <a:stretch>
              <a:fillRect/>
            </a:stretch>
          </a:blipFill>
        </p:spPr>
        <p:txBody>
          <a:bodyPr wrap="square" lIns="0" tIns="0" rIns="0" bIns="0" rtlCol="0">
            <a:noAutofit/>
          </a:bodyPr>
          <a:lstStyle/>
          <a:p>
            <a:endParaRPr/>
          </a:p>
        </p:txBody>
      </p:sp>
      <p:sp>
        <p:nvSpPr>
          <p:cNvPr id="12" name="object 26"/>
          <p:cNvSpPr/>
          <p:nvPr/>
        </p:nvSpPr>
        <p:spPr>
          <a:xfrm>
            <a:off x="143256" y="1427988"/>
            <a:ext cx="8857488" cy="2072639"/>
          </a:xfrm>
          <a:prstGeom prst="rect">
            <a:avLst/>
          </a:prstGeom>
          <a:blipFill>
            <a:blip r:embed="rId4" cstate="print"/>
            <a:stretch>
              <a:fillRect/>
            </a:stretch>
          </a:blipFill>
        </p:spPr>
        <p:txBody>
          <a:bodyPr wrap="square" lIns="0" tIns="0" rIns="0" bIns="0" rtlCol="0">
            <a:noAutofit/>
          </a:bodyPr>
          <a:lstStyle/>
          <a:p>
            <a:endParaRPr/>
          </a:p>
        </p:txBody>
      </p:sp>
      <p:sp>
        <p:nvSpPr>
          <p:cNvPr id="13" name="object 27"/>
          <p:cNvSpPr/>
          <p:nvPr/>
        </p:nvSpPr>
        <p:spPr>
          <a:xfrm>
            <a:off x="214884" y="3572255"/>
            <a:ext cx="8785860" cy="2122932"/>
          </a:xfrm>
          <a:custGeom>
            <a:avLst/>
            <a:gdLst/>
            <a:ahLst/>
            <a:cxnLst/>
            <a:rect l="l" t="t" r="r" b="b"/>
            <a:pathLst>
              <a:path w="8785860" h="2122932">
                <a:moveTo>
                  <a:pt x="0" y="2122932"/>
                </a:moveTo>
                <a:lnTo>
                  <a:pt x="8785860" y="2122932"/>
                </a:lnTo>
                <a:lnTo>
                  <a:pt x="8785860" y="0"/>
                </a:lnTo>
                <a:lnTo>
                  <a:pt x="0" y="0"/>
                </a:lnTo>
                <a:lnTo>
                  <a:pt x="0" y="2122932"/>
                </a:lnTo>
                <a:close/>
              </a:path>
            </a:pathLst>
          </a:custGeom>
          <a:solidFill>
            <a:srgbClr val="ACBDC5"/>
          </a:solidFill>
        </p:spPr>
        <p:txBody>
          <a:bodyPr wrap="square" lIns="0" tIns="0" rIns="0" bIns="0" rtlCol="0">
            <a:noAutofit/>
          </a:bodyPr>
          <a:lstStyle/>
          <a:p>
            <a:pPr marL="90830">
              <a:lnSpc>
                <a:spcPct val="94685"/>
              </a:lnSpc>
              <a:spcBef>
                <a:spcPts val="459"/>
              </a:spcBef>
            </a:pPr>
            <a:r>
              <a:rPr lang="en-IN" b="1" dirty="0" smtClean="0">
                <a:solidFill>
                  <a:srgbClr val="FF0000"/>
                </a:solidFill>
                <a:cs typeface="Georgia"/>
              </a:rPr>
              <a:t>For </a:t>
            </a:r>
            <a:r>
              <a:rPr lang="en-IN" b="1" spc="-4" dirty="0" smtClean="0">
                <a:solidFill>
                  <a:srgbClr val="FF0000"/>
                </a:solidFill>
                <a:cs typeface="Georgia"/>
              </a:rPr>
              <a:t>a</a:t>
            </a:r>
            <a:r>
              <a:rPr lang="en-IN" b="1" dirty="0" smtClean="0">
                <a:solidFill>
                  <a:srgbClr val="FF0000"/>
                </a:solidFill>
                <a:cs typeface="Georgia"/>
              </a:rPr>
              <a:t>ny qu</a:t>
            </a:r>
            <a:r>
              <a:rPr lang="en-IN" b="1" spc="-9" dirty="0" smtClean="0">
                <a:solidFill>
                  <a:srgbClr val="FF0000"/>
                </a:solidFill>
                <a:cs typeface="Georgia"/>
              </a:rPr>
              <a:t>e</a:t>
            </a:r>
            <a:r>
              <a:rPr lang="en-IN" b="1" dirty="0" smtClean="0">
                <a:solidFill>
                  <a:srgbClr val="FF0000"/>
                </a:solidFill>
                <a:cs typeface="Georgia"/>
              </a:rPr>
              <a:t>ries</a:t>
            </a:r>
            <a:r>
              <a:rPr lang="en-IN" b="1" spc="-14" dirty="0" smtClean="0">
                <a:solidFill>
                  <a:srgbClr val="FF0000"/>
                </a:solidFill>
                <a:cs typeface="Georgia"/>
              </a:rPr>
              <a:t> </a:t>
            </a:r>
            <a:r>
              <a:rPr lang="en-IN" b="1" dirty="0" smtClean="0">
                <a:solidFill>
                  <a:srgbClr val="260FB1"/>
                </a:solidFill>
                <a:cs typeface="Georgia"/>
                <a:hlinkClick r:id="rId5"/>
              </a:rPr>
              <a:t>mail us </a:t>
            </a:r>
            <a:r>
              <a:rPr lang="en-IN" b="1" spc="-9" dirty="0" smtClean="0">
                <a:solidFill>
                  <a:srgbClr val="260FB1"/>
                </a:solidFill>
                <a:cs typeface="Georgia"/>
                <a:hlinkClick r:id="rId5"/>
              </a:rPr>
              <a:t>@</a:t>
            </a:r>
            <a:r>
              <a:rPr lang="en-IN" b="1" dirty="0" smtClean="0">
                <a:solidFill>
                  <a:srgbClr val="260FB1"/>
                </a:solidFill>
                <a:cs typeface="Georgia"/>
                <a:hlinkClick r:id="rId5"/>
              </a:rPr>
              <a:t>:</a:t>
            </a:r>
            <a:r>
              <a:rPr lang="en-IN" b="1" dirty="0" smtClean="0">
                <a:solidFill>
                  <a:srgbClr val="260FB1"/>
                </a:solidFill>
                <a:cs typeface="Georgia"/>
              </a:rPr>
              <a:t> </a:t>
            </a:r>
            <a:r>
              <a:rPr lang="en-IN" b="1" spc="-480" dirty="0" smtClean="0">
                <a:solidFill>
                  <a:srgbClr val="260FB1"/>
                </a:solidFill>
                <a:cs typeface="Georgia"/>
              </a:rPr>
              <a:t> </a:t>
            </a:r>
            <a:r>
              <a:rPr lang="en-IN" b="1" u="heavy" dirty="0" smtClean="0">
                <a:solidFill>
                  <a:srgbClr val="260FB1"/>
                </a:solidFill>
                <a:cs typeface="Georgia"/>
                <a:hlinkClick r:id="rId6"/>
              </a:rPr>
              <a:t>s</a:t>
            </a:r>
            <a:r>
              <a:rPr lang="en-IN" b="1" u="heavy" spc="4" dirty="0" smtClean="0">
                <a:solidFill>
                  <a:srgbClr val="260FB1"/>
                </a:solidFill>
                <a:cs typeface="Georgia"/>
                <a:hlinkClick r:id="rId6"/>
              </a:rPr>
              <a:t>c</a:t>
            </a:r>
            <a:r>
              <a:rPr lang="en-IN" b="1" u="heavy" spc="-4" dirty="0" smtClean="0">
                <a:solidFill>
                  <a:srgbClr val="260FB1"/>
                </a:solidFill>
                <a:cs typeface="Georgia"/>
                <a:hlinkClick r:id="rId6"/>
              </a:rPr>
              <a:t>a</a:t>
            </a:r>
            <a:r>
              <a:rPr lang="en-IN" b="1" u="heavy" dirty="0" smtClean="0">
                <a:solidFill>
                  <a:srgbClr val="260FB1"/>
                </a:solidFill>
                <a:cs typeface="Georgia"/>
                <a:hlinkClick r:id="rId6"/>
              </a:rPr>
              <a:t>l</a:t>
            </a:r>
            <a:r>
              <a:rPr lang="en-IN" b="1" u="heavy" spc="-4" dirty="0" smtClean="0">
                <a:solidFill>
                  <a:srgbClr val="260FB1"/>
                </a:solidFill>
                <a:cs typeface="Georgia"/>
                <a:hlinkClick r:id="rId6"/>
              </a:rPr>
              <a:t>i</a:t>
            </a:r>
            <a:r>
              <a:rPr lang="en-IN" b="1" u="heavy" dirty="0" smtClean="0">
                <a:solidFill>
                  <a:srgbClr val="260FB1"/>
                </a:solidFill>
                <a:cs typeface="Georgia"/>
                <a:hlinkClick r:id="rId6"/>
              </a:rPr>
              <a:t>ve</a:t>
            </a:r>
            <a:r>
              <a:rPr lang="en-IN" b="1" u="heavy" spc="-9" dirty="0" smtClean="0">
                <a:solidFill>
                  <a:srgbClr val="260FB1"/>
                </a:solidFill>
                <a:cs typeface="Georgia"/>
                <a:hlinkClick r:id="rId6"/>
              </a:rPr>
              <a:t>4</a:t>
            </a:r>
            <a:r>
              <a:rPr lang="en-IN" b="1" u="heavy" dirty="0" smtClean="0">
                <a:solidFill>
                  <a:srgbClr val="260FB1"/>
                </a:solidFill>
                <a:cs typeface="Georgia"/>
                <a:hlinkClick r:id="rId6"/>
              </a:rPr>
              <a:t>u</a:t>
            </a:r>
            <a:r>
              <a:rPr lang="en-IN" b="1" u="heavy" spc="-4" dirty="0" smtClean="0">
                <a:solidFill>
                  <a:srgbClr val="260FB1"/>
                </a:solidFill>
                <a:cs typeface="Georgia"/>
                <a:hlinkClick r:id="rId6"/>
              </a:rPr>
              <a:t>@</a:t>
            </a:r>
            <a:r>
              <a:rPr lang="en-IN" b="1" u="heavy" dirty="0" smtClean="0">
                <a:solidFill>
                  <a:srgbClr val="260FB1"/>
                </a:solidFill>
                <a:cs typeface="Georgia"/>
                <a:hlinkClick r:id="rId6"/>
              </a:rPr>
              <a:t>gm</a:t>
            </a:r>
            <a:r>
              <a:rPr lang="en-IN" b="1" u="heavy" spc="-4" dirty="0" smtClean="0">
                <a:solidFill>
                  <a:srgbClr val="260FB1"/>
                </a:solidFill>
                <a:cs typeface="Georgia"/>
                <a:hlinkClick r:id="rId6"/>
              </a:rPr>
              <a:t>a</a:t>
            </a:r>
            <a:r>
              <a:rPr lang="en-IN" b="1" u="heavy" dirty="0" smtClean="0">
                <a:solidFill>
                  <a:srgbClr val="260FB1"/>
                </a:solidFill>
                <a:cs typeface="Georgia"/>
                <a:hlinkClick r:id="rId6"/>
              </a:rPr>
              <a:t>i</a:t>
            </a:r>
            <a:r>
              <a:rPr lang="en-IN" b="1" u="heavy" spc="-4" dirty="0" smtClean="0">
                <a:solidFill>
                  <a:srgbClr val="260FB1"/>
                </a:solidFill>
                <a:cs typeface="Georgia"/>
                <a:hlinkClick r:id="rId6"/>
              </a:rPr>
              <a:t>l</a:t>
            </a:r>
            <a:r>
              <a:rPr lang="en-IN" b="1" u="heavy" dirty="0" smtClean="0">
                <a:solidFill>
                  <a:srgbClr val="260FB1"/>
                </a:solidFill>
                <a:cs typeface="Georgia"/>
                <a:hlinkClick r:id="rId6"/>
              </a:rPr>
              <a:t>.</a:t>
            </a:r>
            <a:r>
              <a:rPr lang="en-IN" b="1" u="heavy" spc="4" dirty="0" smtClean="0">
                <a:solidFill>
                  <a:srgbClr val="260FB1"/>
                </a:solidFill>
                <a:cs typeface="Georgia"/>
                <a:hlinkClick r:id="rId6"/>
              </a:rPr>
              <a:t>c</a:t>
            </a:r>
            <a:r>
              <a:rPr lang="en-IN" b="1" u="heavy" dirty="0" smtClean="0">
                <a:solidFill>
                  <a:srgbClr val="260FB1"/>
                </a:solidFill>
                <a:cs typeface="Georgia"/>
                <a:hlinkClick r:id="rId6"/>
              </a:rPr>
              <a:t>om</a:t>
            </a:r>
            <a:endParaRPr lang="en-IN" dirty="0" smtClean="0">
              <a:solidFill>
                <a:srgbClr val="260FB1"/>
              </a:solidFill>
              <a:cs typeface="Georgia"/>
            </a:endParaRPr>
          </a:p>
          <a:p>
            <a:pPr marL="90830">
              <a:lnSpc>
                <a:spcPct val="94685"/>
              </a:lnSpc>
              <a:spcBef>
                <a:spcPts val="125"/>
              </a:spcBef>
            </a:pPr>
            <a:r>
              <a:rPr lang="en-IN" b="1" spc="-4" dirty="0" smtClean="0">
                <a:solidFill>
                  <a:srgbClr val="FF0000"/>
                </a:solidFill>
                <a:cs typeface="Georgia"/>
              </a:rPr>
              <a:t>Cal</a:t>
            </a:r>
            <a:r>
              <a:rPr lang="en-IN" b="1" dirty="0" smtClean="0">
                <a:solidFill>
                  <a:srgbClr val="FF0000"/>
                </a:solidFill>
                <a:cs typeface="Georgia"/>
              </a:rPr>
              <a:t>l us @</a:t>
            </a:r>
            <a:r>
              <a:rPr lang="en-IN" b="1" spc="-4" dirty="0" smtClean="0">
                <a:solidFill>
                  <a:srgbClr val="FF0000"/>
                </a:solidFill>
                <a:cs typeface="Georgia"/>
              </a:rPr>
              <a:t> </a:t>
            </a:r>
            <a:r>
              <a:rPr lang="en-IN" b="1" dirty="0" smtClean="0">
                <a:solidFill>
                  <a:srgbClr val="FF0000"/>
                </a:solidFill>
                <a:cs typeface="Georgia"/>
              </a:rPr>
              <a:t>:</a:t>
            </a:r>
            <a:r>
              <a:rPr lang="en-IN" b="1" spc="14" dirty="0" smtClean="0">
                <a:solidFill>
                  <a:srgbClr val="FF0000"/>
                </a:solidFill>
                <a:cs typeface="Georgia"/>
              </a:rPr>
              <a:t> </a:t>
            </a:r>
            <a:r>
              <a:rPr lang="en-IN" b="1" dirty="0" smtClean="0">
                <a:solidFill>
                  <a:srgbClr val="006FC0"/>
                </a:solidFill>
                <a:cs typeface="Georgia"/>
              </a:rPr>
              <a:t>075</a:t>
            </a:r>
            <a:r>
              <a:rPr lang="en-IN" b="1" spc="-4" dirty="0" smtClean="0">
                <a:solidFill>
                  <a:srgbClr val="006FC0"/>
                </a:solidFill>
                <a:cs typeface="Georgia"/>
              </a:rPr>
              <a:t>5-4</a:t>
            </a:r>
            <a:r>
              <a:rPr lang="en-IN" b="1" dirty="0" smtClean="0">
                <a:solidFill>
                  <a:srgbClr val="006FC0"/>
                </a:solidFill>
                <a:cs typeface="Georgia"/>
              </a:rPr>
              <a:t>2</a:t>
            </a:r>
            <a:r>
              <a:rPr lang="en-IN" b="1" spc="4" dirty="0" smtClean="0">
                <a:solidFill>
                  <a:srgbClr val="006FC0"/>
                </a:solidFill>
                <a:cs typeface="Georgia"/>
              </a:rPr>
              <a:t>7</a:t>
            </a:r>
            <a:r>
              <a:rPr lang="en-IN" b="1" dirty="0" smtClean="0">
                <a:solidFill>
                  <a:srgbClr val="006FC0"/>
                </a:solidFill>
                <a:cs typeface="Georgia"/>
              </a:rPr>
              <a:t>165</a:t>
            </a:r>
            <a:r>
              <a:rPr lang="en-IN" b="1" spc="-9" dirty="0" smtClean="0">
                <a:solidFill>
                  <a:srgbClr val="006FC0"/>
                </a:solidFill>
                <a:cs typeface="Georgia"/>
              </a:rPr>
              <a:t>9</a:t>
            </a:r>
            <a:r>
              <a:rPr lang="en-IN" b="1" dirty="0" smtClean="0">
                <a:solidFill>
                  <a:srgbClr val="006FC0"/>
                </a:solidFill>
                <a:cs typeface="Georgia"/>
              </a:rPr>
              <a:t>, 7879165</a:t>
            </a:r>
            <a:r>
              <a:rPr lang="en-IN" b="1" spc="-4" dirty="0" smtClean="0">
                <a:solidFill>
                  <a:srgbClr val="006FC0"/>
                </a:solidFill>
                <a:cs typeface="Georgia"/>
              </a:rPr>
              <a:t>5</a:t>
            </a:r>
            <a:r>
              <a:rPr lang="en-IN" b="1" dirty="0" smtClean="0">
                <a:solidFill>
                  <a:srgbClr val="006FC0"/>
                </a:solidFill>
                <a:cs typeface="Georgia"/>
              </a:rPr>
              <a:t>33</a:t>
            </a:r>
          </a:p>
          <a:p>
            <a:pPr marL="90830">
              <a:lnSpc>
                <a:spcPct val="94685"/>
              </a:lnSpc>
              <a:spcBef>
                <a:spcPts val="3536"/>
              </a:spcBef>
            </a:pPr>
            <a:r>
              <a:rPr lang="en-IN" sz="2800" b="1" u="heavy" dirty="0" smtClean="0">
                <a:solidFill>
                  <a:srgbClr val="006FC0"/>
                </a:solidFill>
                <a:cs typeface="Georgia"/>
              </a:rPr>
              <a:t>Agenda</a:t>
            </a:r>
            <a:r>
              <a:rPr lang="en-IN" sz="2800" b="1" u="heavy" spc="-92" dirty="0" smtClean="0">
                <a:solidFill>
                  <a:srgbClr val="006FC0"/>
                </a:solidFill>
                <a:cs typeface="Georgia"/>
              </a:rPr>
              <a:t> </a:t>
            </a:r>
            <a:r>
              <a:rPr lang="en-IN" sz="2800" b="1" u="heavy" dirty="0" smtClean="0">
                <a:solidFill>
                  <a:srgbClr val="006FC0"/>
                </a:solidFill>
                <a:cs typeface="Georgia"/>
              </a:rPr>
              <a:t>for</a:t>
            </a:r>
            <a:r>
              <a:rPr lang="en-IN" sz="2800" b="1" u="heavy" spc="-43" dirty="0" smtClean="0">
                <a:solidFill>
                  <a:srgbClr val="006FC0"/>
                </a:solidFill>
                <a:cs typeface="Georgia"/>
              </a:rPr>
              <a:t> </a:t>
            </a:r>
            <a:r>
              <a:rPr lang="en-IN" sz="2800" b="1" u="heavy" dirty="0" smtClean="0">
                <a:solidFill>
                  <a:srgbClr val="006FC0"/>
                </a:solidFill>
                <a:cs typeface="Georgia"/>
              </a:rPr>
              <a:t>Next</a:t>
            </a:r>
            <a:r>
              <a:rPr lang="en-IN" sz="2800" b="1" u="heavy" spc="-52" dirty="0" smtClean="0">
                <a:solidFill>
                  <a:srgbClr val="006FC0"/>
                </a:solidFill>
                <a:cs typeface="Georgia"/>
              </a:rPr>
              <a:t> </a:t>
            </a:r>
            <a:r>
              <a:rPr lang="en-IN" sz="2800" b="1" u="heavy" dirty="0" smtClean="0">
                <a:solidFill>
                  <a:srgbClr val="006FC0"/>
                </a:solidFill>
                <a:cs typeface="Georgia"/>
              </a:rPr>
              <a:t>Lect</a:t>
            </a:r>
            <a:r>
              <a:rPr lang="en-IN" sz="2800" b="1" u="heavy" spc="9" dirty="0" smtClean="0">
                <a:solidFill>
                  <a:srgbClr val="006FC0"/>
                </a:solidFill>
                <a:cs typeface="Georgia"/>
              </a:rPr>
              <a:t>u</a:t>
            </a:r>
            <a:r>
              <a:rPr lang="en-IN" sz="2800" b="1" u="heavy" dirty="0" smtClean="0">
                <a:solidFill>
                  <a:srgbClr val="006FC0"/>
                </a:solidFill>
                <a:cs typeface="Georgia"/>
              </a:rPr>
              <a:t>re:</a:t>
            </a:r>
            <a:endParaRPr lang="en-IN" sz="2800" dirty="0" smtClean="0">
              <a:cs typeface="Georgia"/>
            </a:endParaRPr>
          </a:p>
          <a:p>
            <a:pPr marL="90830">
              <a:lnSpc>
                <a:spcPct val="94685"/>
              </a:lnSpc>
              <a:spcBef>
                <a:spcPts val="125"/>
              </a:spcBef>
            </a:pPr>
            <a:r>
              <a:rPr lang="en-IN" b="1" dirty="0" smtClean="0"/>
              <a:t>1. Using JLabel.</a:t>
            </a:r>
          </a:p>
          <a:p>
            <a:pPr marL="90830">
              <a:lnSpc>
                <a:spcPct val="94685"/>
              </a:lnSpc>
              <a:spcBef>
                <a:spcPts val="125"/>
              </a:spcBef>
            </a:pPr>
            <a:r>
              <a:rPr lang="en-IN" b="1" dirty="0" smtClean="0"/>
              <a:t>2. JTextField, JOptionPane, JCheckbox</a:t>
            </a:r>
          </a:p>
          <a:p>
            <a:pPr marL="90830">
              <a:lnSpc>
                <a:spcPct val="94685"/>
              </a:lnSpc>
              <a:spcBef>
                <a:spcPts val="125"/>
              </a:spcBef>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228600"/>
            <a:ext cx="6357982" cy="914384"/>
          </a:xfrm>
        </p:spPr>
        <p:txBody>
          <a:bodyPr>
            <a:noAutofit/>
          </a:bodyPr>
          <a:lstStyle/>
          <a:p>
            <a:r>
              <a:rPr lang="en-US" sz="3000" b="1" dirty="0" smtClean="0"/>
              <a:t>Centering the JFrame on Desktop</a:t>
            </a:r>
            <a:endParaRPr lang="en-IN" sz="3000" b="1" dirty="0"/>
          </a:p>
        </p:txBody>
      </p:sp>
      <p:sp>
        <p:nvSpPr>
          <p:cNvPr id="3" name="Content Placeholder 2"/>
          <p:cNvSpPr>
            <a:spLocks noGrp="1"/>
          </p:cNvSpPr>
          <p:nvPr>
            <p:ph sz="quarter" idx="1"/>
          </p:nvPr>
        </p:nvSpPr>
        <p:spPr/>
        <p:txBody>
          <a:bodyPr>
            <a:normAutofit fontScale="77500" lnSpcReduction="20000"/>
          </a:bodyPr>
          <a:lstStyle/>
          <a:p>
            <a:pPr>
              <a:buFont typeface="Arial" pitchFamily="34" charset="0"/>
              <a:buChar char="•"/>
            </a:pPr>
            <a:r>
              <a:rPr lang="en-US" sz="2800" dirty="0" smtClean="0">
                <a:solidFill>
                  <a:schemeClr val="tx1">
                    <a:lumMod val="95000"/>
                    <a:lumOff val="5000"/>
                  </a:schemeClr>
                </a:solidFill>
              </a:rPr>
              <a:t>Almost every standard application opens its main window at the center of desktop. In our case if we observe the frame is opening on top left corner.</a:t>
            </a:r>
          </a:p>
          <a:p>
            <a:pPr>
              <a:buFont typeface="Arial" pitchFamily="34" charset="0"/>
              <a:buChar char="•"/>
            </a:pPr>
            <a:r>
              <a:rPr lang="en-US" sz="2800" dirty="0" smtClean="0">
                <a:solidFill>
                  <a:schemeClr val="tx1">
                    <a:lumMod val="95000"/>
                    <a:lumOff val="5000"/>
                  </a:schemeClr>
                </a:solidFill>
              </a:rPr>
              <a:t> To change this behavior and bring the frame at the center we must call the method setLocationRelativeTo passing it null as the argument.</a:t>
            </a:r>
          </a:p>
          <a:p>
            <a:pPr>
              <a:buFont typeface="Arial" pitchFamily="34" charset="0"/>
              <a:buChar char="•"/>
            </a:pPr>
            <a:r>
              <a:rPr lang="en-IN" sz="2800" dirty="0" smtClean="0">
                <a:solidFill>
                  <a:schemeClr val="tx1">
                    <a:lumMod val="95000"/>
                    <a:lumOff val="5000"/>
                  </a:schemeClr>
                </a:solidFill>
              </a:rPr>
              <a:t> </a:t>
            </a:r>
            <a:r>
              <a:rPr lang="en-IN" sz="2800" b="1" u="sng" dirty="0" smtClean="0">
                <a:solidFill>
                  <a:schemeClr val="tx1">
                    <a:lumMod val="95000"/>
                    <a:lumOff val="5000"/>
                  </a:schemeClr>
                </a:solidFill>
              </a:rPr>
              <a:t>Example:-</a:t>
            </a:r>
            <a:r>
              <a:rPr lang="en-IN" sz="2800" b="1" dirty="0" smtClean="0">
                <a:solidFill>
                  <a:schemeClr val="tx1">
                    <a:lumMod val="95000"/>
                    <a:lumOff val="5000"/>
                  </a:schemeClr>
                </a:solidFill>
              </a:rPr>
              <a:t> </a:t>
            </a:r>
          </a:p>
          <a:p>
            <a:pPr>
              <a:buNone/>
            </a:pPr>
            <a:r>
              <a:rPr lang="en-IN" sz="2800" dirty="0" smtClean="0">
                <a:solidFill>
                  <a:schemeClr val="tx1">
                    <a:lumMod val="95000"/>
                    <a:lumOff val="5000"/>
                  </a:schemeClr>
                </a:solidFill>
              </a:rPr>
              <a:t>	public MyJFrame() {</a:t>
            </a:r>
          </a:p>
          <a:p>
            <a:pPr>
              <a:buNone/>
            </a:pPr>
            <a:r>
              <a:rPr lang="en-IN" sz="2800" dirty="0" smtClean="0">
                <a:solidFill>
                  <a:schemeClr val="tx1">
                    <a:lumMod val="95000"/>
                    <a:lumOff val="5000"/>
                  </a:schemeClr>
                </a:solidFill>
              </a:rPr>
              <a:t>        initComponents();</a:t>
            </a:r>
          </a:p>
          <a:p>
            <a:pPr>
              <a:buNone/>
            </a:pPr>
            <a:r>
              <a:rPr lang="en-IN" sz="2800" dirty="0" smtClean="0">
                <a:solidFill>
                  <a:schemeClr val="tx1">
                    <a:lumMod val="95000"/>
                    <a:lumOff val="5000"/>
                  </a:schemeClr>
                </a:solidFill>
              </a:rPr>
              <a:t>        this.setLocationRelativeTo(null);</a:t>
            </a:r>
          </a:p>
          <a:p>
            <a:pPr>
              <a:buNone/>
            </a:pPr>
            <a:r>
              <a:rPr lang="en-IN" sz="2800" dirty="0" smtClean="0">
                <a:solidFill>
                  <a:schemeClr val="tx1">
                    <a:lumMod val="95000"/>
                    <a:lumOff val="5000"/>
                  </a:schemeClr>
                </a:solidFill>
              </a:rPr>
              <a:t>    }</a:t>
            </a:r>
          </a:p>
          <a:p>
            <a:endParaRPr lang="en-US" sz="2800" dirty="0" smtClean="0">
              <a:solidFill>
                <a:schemeClr val="tx1">
                  <a:lumMod val="95000"/>
                  <a:lumOff val="5000"/>
                </a:schemeClr>
              </a:solidFill>
            </a:endParaRPr>
          </a:p>
          <a:p>
            <a:r>
              <a:rPr lang="en-US" sz="2800" dirty="0" smtClean="0">
                <a:solidFill>
                  <a:schemeClr val="tx1">
                    <a:lumMod val="95000"/>
                    <a:lumOff val="5000"/>
                  </a:schemeClr>
                </a:solidFill>
              </a:rPr>
              <a:t>Now ,run the code  and you will get the output at the center of the desktop.</a:t>
            </a:r>
            <a:endParaRPr lang="en-IN" sz="2800" dirty="0" smtClean="0">
              <a:solidFill>
                <a:schemeClr val="tx1">
                  <a:lumMod val="95000"/>
                  <a:lumOff val="5000"/>
                </a:schemeClr>
              </a:solidFill>
            </a:endParaRPr>
          </a:p>
          <a:p>
            <a:endParaRPr lang="en-IN" dirty="0"/>
          </a:p>
        </p:txBody>
      </p:sp>
      <p:sp>
        <p:nvSpPr>
          <p:cNvPr id="4" name="object 18"/>
          <p:cNvSpPr/>
          <p:nvPr/>
        </p:nvSpPr>
        <p:spPr>
          <a:xfrm>
            <a:off x="179832" y="188975"/>
            <a:ext cx="1171956" cy="1080515"/>
          </a:xfrm>
          <a:prstGeom prst="rect">
            <a:avLst/>
          </a:prstGeom>
          <a:blipFill>
            <a:blip r:embed="rId2" cstate="print"/>
            <a:stretch>
              <a:fillRect/>
            </a:stretch>
          </a:blipFill>
        </p:spPr>
        <p:txBody>
          <a:bodyPr wrap="square" lIns="0" tIns="0" rIns="0" bIns="0" rtlCol="0">
            <a:noAutofit/>
          </a:bodyPr>
          <a:lstStyle/>
          <a:p>
            <a:endParaRPr/>
          </a:p>
        </p:txBody>
      </p:sp>
      <p:sp>
        <p:nvSpPr>
          <p:cNvPr id="5" name="object 17"/>
          <p:cNvSpPr/>
          <p:nvPr/>
        </p:nvSpPr>
        <p:spPr>
          <a:xfrm>
            <a:off x="7668768" y="44196"/>
            <a:ext cx="1386840" cy="125730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858312" cy="714380"/>
          </a:xfrm>
        </p:spPr>
        <p:txBody>
          <a:bodyPr>
            <a:normAutofit/>
          </a:bodyPr>
          <a:lstStyle/>
          <a:p>
            <a:r>
              <a:rPr lang="en-IN" sz="2800" b="1" dirty="0" smtClean="0"/>
              <a:t>CHANGING ICON IN JFRAME </a:t>
            </a:r>
            <a:endParaRPr lang="en-IN" sz="2800" b="1" dirty="0"/>
          </a:p>
        </p:txBody>
      </p:sp>
      <p:sp>
        <p:nvSpPr>
          <p:cNvPr id="3" name="Content Placeholder 2"/>
          <p:cNvSpPr>
            <a:spLocks noGrp="1"/>
          </p:cNvSpPr>
          <p:nvPr>
            <p:ph sz="quarter" idx="1"/>
          </p:nvPr>
        </p:nvSpPr>
        <p:spPr>
          <a:xfrm>
            <a:off x="142844" y="1285860"/>
            <a:ext cx="8858312" cy="5429288"/>
          </a:xfrm>
        </p:spPr>
        <p:txBody>
          <a:bodyPr>
            <a:normAutofit/>
          </a:bodyPr>
          <a:lstStyle/>
          <a:p>
            <a:endParaRPr lang="en-IN" dirty="0" smtClean="0"/>
          </a:p>
          <a:p>
            <a:endParaRPr lang="en-IN" dirty="0" smtClean="0"/>
          </a:p>
          <a:p>
            <a:r>
              <a:rPr lang="en-IN" dirty="0" smtClean="0"/>
              <a:t>To change the icon on JFrame we have to call the method </a:t>
            </a:r>
            <a:r>
              <a:rPr lang="en-IN" b="1" dirty="0" smtClean="0">
                <a:solidFill>
                  <a:srgbClr val="FF0000"/>
                </a:solidFill>
              </a:rPr>
              <a:t>setIconImage( )</a:t>
            </a:r>
            <a:r>
              <a:rPr lang="en-IN" b="1" dirty="0" smtClean="0"/>
              <a:t> </a:t>
            </a:r>
            <a:r>
              <a:rPr lang="en-IN" dirty="0" smtClean="0"/>
              <a:t>of JFrame class . The prototype of the method is: </a:t>
            </a:r>
          </a:p>
          <a:p>
            <a:pPr>
              <a:buNone/>
            </a:pPr>
            <a:r>
              <a:rPr lang="en-IN" dirty="0" smtClean="0"/>
              <a:t>	</a:t>
            </a:r>
            <a:r>
              <a:rPr lang="en-IN" b="1" dirty="0" smtClean="0">
                <a:solidFill>
                  <a:srgbClr val="FF0000"/>
                </a:solidFill>
              </a:rPr>
              <a:t>public void setIconImage(Image)</a:t>
            </a:r>
          </a:p>
          <a:p>
            <a:r>
              <a:rPr lang="en-IN" dirty="0" smtClean="0"/>
              <a:t>The argument passed to this method is an object of Image class which is available in java.awt package. But to create an object of Image class we have to use the Toolkit class. </a:t>
            </a:r>
          </a:p>
          <a:p>
            <a:pPr>
              <a:buNone/>
            </a:pPr>
            <a:endParaRPr lang="en-IN" dirty="0" smtClean="0"/>
          </a:p>
          <a:p>
            <a:pPr>
              <a:buNone/>
            </a:pPr>
            <a:endParaRPr lang="en-IN" dirty="0"/>
          </a:p>
        </p:txBody>
      </p:sp>
      <p:sp>
        <p:nvSpPr>
          <p:cNvPr id="4" name="object 18"/>
          <p:cNvSpPr/>
          <p:nvPr/>
        </p:nvSpPr>
        <p:spPr>
          <a:xfrm>
            <a:off x="179832" y="188975"/>
            <a:ext cx="1171956" cy="1080515"/>
          </a:xfrm>
          <a:prstGeom prst="rect">
            <a:avLst/>
          </a:prstGeom>
          <a:blipFill>
            <a:blip r:embed="rId2" cstate="print"/>
            <a:stretch>
              <a:fillRect/>
            </a:stretch>
          </a:blipFill>
        </p:spPr>
        <p:txBody>
          <a:bodyPr wrap="square" lIns="0" tIns="0" rIns="0" bIns="0" rtlCol="0">
            <a:noAutofit/>
          </a:bodyPr>
          <a:lstStyle/>
          <a:p>
            <a:endParaRPr/>
          </a:p>
        </p:txBody>
      </p:sp>
      <p:sp>
        <p:nvSpPr>
          <p:cNvPr id="5" name="object 17"/>
          <p:cNvSpPr/>
          <p:nvPr/>
        </p:nvSpPr>
        <p:spPr>
          <a:xfrm>
            <a:off x="7668768" y="44196"/>
            <a:ext cx="1386840" cy="125730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14290"/>
            <a:ext cx="8858312" cy="571504"/>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sz="quarter" idx="1"/>
          </p:nvPr>
        </p:nvSpPr>
        <p:spPr>
          <a:xfrm>
            <a:off x="142844" y="928670"/>
            <a:ext cx="8858312" cy="5786478"/>
          </a:xfrm>
        </p:spPr>
        <p:txBody>
          <a:bodyPr>
            <a:normAutofit/>
          </a:bodyPr>
          <a:lstStyle/>
          <a:p>
            <a:pPr>
              <a:buNone/>
            </a:pPr>
            <a:endParaRPr lang="en-IN" dirty="0" smtClean="0"/>
          </a:p>
          <a:p>
            <a:pPr>
              <a:buNone/>
            </a:pPr>
            <a:r>
              <a:rPr lang="en-IN" dirty="0" smtClean="0"/>
              <a:t>1. Create an object of Toolkit class by calling it's static method called </a:t>
            </a:r>
            <a:r>
              <a:rPr lang="en-IN" b="1" dirty="0" smtClean="0">
                <a:solidFill>
                  <a:srgbClr val="FF0000"/>
                </a:solidFill>
              </a:rPr>
              <a:t>getDefaultToolkit()</a:t>
            </a:r>
            <a:r>
              <a:rPr lang="en-IN" dirty="0" smtClean="0"/>
              <a:t>. It's prototype is:</a:t>
            </a:r>
          </a:p>
          <a:p>
            <a:pPr>
              <a:buNone/>
            </a:pPr>
            <a:r>
              <a:rPr lang="en-IN" b="1" dirty="0" smtClean="0">
                <a:solidFill>
                  <a:srgbClr val="FF0000"/>
                </a:solidFill>
              </a:rPr>
              <a:t>public static Toolkit getDefaultToolkit( )</a:t>
            </a:r>
          </a:p>
          <a:p>
            <a:pPr>
              <a:buNone/>
            </a:pPr>
            <a:r>
              <a:rPr lang="en-IN" dirty="0" smtClean="0"/>
              <a:t>2. Using the Toolkit object call it's method </a:t>
            </a:r>
            <a:r>
              <a:rPr lang="en-IN" b="1" dirty="0" smtClean="0">
                <a:solidFill>
                  <a:srgbClr val="FF0000"/>
                </a:solidFill>
              </a:rPr>
              <a:t>getImage() </a:t>
            </a:r>
            <a:r>
              <a:rPr lang="en-IN" dirty="0" smtClean="0"/>
              <a:t>which will return us an Image object. It's prototype is:</a:t>
            </a:r>
          </a:p>
          <a:p>
            <a:pPr>
              <a:buNone/>
            </a:pPr>
            <a:r>
              <a:rPr lang="en-IN" b="1" dirty="0" smtClean="0">
                <a:solidFill>
                  <a:srgbClr val="FF0000"/>
                </a:solidFill>
              </a:rPr>
              <a:t>public Image getImage(String imagepath)</a:t>
            </a:r>
          </a:p>
          <a:p>
            <a:pPr>
              <a:buNone/>
            </a:pPr>
            <a:r>
              <a:rPr lang="en-IN" dirty="0" smtClean="0"/>
              <a:t>3.Pass the Image object as argument to the method </a:t>
            </a:r>
            <a:r>
              <a:rPr lang="en-IN" b="1" dirty="0" smtClean="0">
                <a:solidFill>
                  <a:srgbClr val="FF0000"/>
                </a:solidFill>
              </a:rPr>
              <a:t>setIconImage( ) </a:t>
            </a:r>
            <a:r>
              <a:rPr lang="en-IN" dirty="0" smtClean="0"/>
              <a:t>of the class JFrame. It's prototype is:</a:t>
            </a:r>
          </a:p>
          <a:p>
            <a:pPr>
              <a:buNone/>
            </a:pPr>
            <a:r>
              <a:rPr lang="en-IN" b="1" dirty="0" smtClean="0">
                <a:solidFill>
                  <a:srgbClr val="FF0000"/>
                </a:solidFill>
              </a:rPr>
              <a:t>public void setIconImage(Image obj)</a:t>
            </a:r>
          </a:p>
          <a:p>
            <a:pPr>
              <a:buNone/>
            </a:pPr>
            <a:endParaRPr lang="en-IN" dirty="0"/>
          </a:p>
        </p:txBody>
      </p:sp>
      <p:sp>
        <p:nvSpPr>
          <p:cNvPr id="4" name="Rectangle 3"/>
          <p:cNvSpPr/>
          <p:nvPr/>
        </p:nvSpPr>
        <p:spPr>
          <a:xfrm>
            <a:off x="1357290" y="1"/>
            <a:ext cx="6643734" cy="1431161"/>
          </a:xfrm>
          <a:prstGeom prst="rect">
            <a:avLst/>
          </a:prstGeom>
        </p:spPr>
        <p:txBody>
          <a:bodyPr wrap="square">
            <a:spAutoFit/>
          </a:bodyPr>
          <a:lstStyle/>
          <a:p>
            <a:pPr algn="ctr"/>
            <a:r>
              <a:rPr lang="en-IN" sz="3300" dirty="0" smtClean="0">
                <a:solidFill>
                  <a:schemeClr val="bg2">
                    <a:lumMod val="75000"/>
                  </a:schemeClr>
                </a:solidFill>
              </a:rPr>
              <a:t>  </a:t>
            </a:r>
            <a:r>
              <a:rPr lang="en-IN" sz="3000" b="1" dirty="0" smtClean="0">
                <a:solidFill>
                  <a:schemeClr val="bg2">
                    <a:lumMod val="75000"/>
                  </a:schemeClr>
                </a:solidFill>
              </a:rPr>
              <a:t>Steps Needed To Change The Image</a:t>
            </a:r>
            <a:r>
              <a:rPr lang="en-IN" sz="2400" dirty="0" smtClean="0"/>
              <a:t/>
            </a:r>
            <a:br>
              <a:rPr lang="en-IN" sz="2400" dirty="0" smtClean="0"/>
            </a:br>
            <a:endParaRPr lang="en-IN" sz="2400" dirty="0"/>
          </a:p>
        </p:txBody>
      </p:sp>
      <p:sp>
        <p:nvSpPr>
          <p:cNvPr id="5" name="object 18"/>
          <p:cNvSpPr/>
          <p:nvPr/>
        </p:nvSpPr>
        <p:spPr>
          <a:xfrm>
            <a:off x="179832" y="188975"/>
            <a:ext cx="1171956" cy="1080515"/>
          </a:xfrm>
          <a:prstGeom prst="rect">
            <a:avLst/>
          </a:prstGeom>
          <a:blipFill>
            <a:blip r:embed="rId2" cstate="print"/>
            <a:stretch>
              <a:fillRect/>
            </a:stretch>
          </a:blipFill>
        </p:spPr>
        <p:txBody>
          <a:bodyPr wrap="square" lIns="0" tIns="0" rIns="0" bIns="0" rtlCol="0">
            <a:noAutofit/>
          </a:bodyPr>
          <a:lstStyle/>
          <a:p>
            <a:endParaRPr/>
          </a:p>
        </p:txBody>
      </p:sp>
      <p:sp>
        <p:nvSpPr>
          <p:cNvPr id="6" name="object 17"/>
          <p:cNvSpPr/>
          <p:nvPr/>
        </p:nvSpPr>
        <p:spPr>
          <a:xfrm>
            <a:off x="7668768" y="44196"/>
            <a:ext cx="1386840" cy="125730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858312" cy="642942"/>
          </a:xfrm>
        </p:spPr>
        <p:txBody>
          <a:bodyPr>
            <a:normAutofit/>
          </a:bodyPr>
          <a:lstStyle/>
          <a:p>
            <a:r>
              <a:rPr lang="en-US" sz="2800" b="1" dirty="0" smtClean="0"/>
              <a:t>Example</a:t>
            </a:r>
            <a:endParaRPr lang="en-IN" sz="2800" b="1" dirty="0"/>
          </a:p>
        </p:txBody>
      </p:sp>
      <p:sp>
        <p:nvSpPr>
          <p:cNvPr id="3" name="Content Placeholder 2"/>
          <p:cNvSpPr>
            <a:spLocks noGrp="1"/>
          </p:cNvSpPr>
          <p:nvPr>
            <p:ph sz="quarter" idx="1"/>
          </p:nvPr>
        </p:nvSpPr>
        <p:spPr>
          <a:xfrm>
            <a:off x="142844" y="928670"/>
            <a:ext cx="8858312" cy="5786478"/>
          </a:xfrm>
        </p:spPr>
        <p:txBody>
          <a:bodyPr>
            <a:normAutofit/>
          </a:bodyPr>
          <a:lstStyle/>
          <a:p>
            <a:pPr>
              <a:buNone/>
            </a:pPr>
            <a:endParaRPr lang="en-IN" sz="2000" dirty="0" smtClean="0"/>
          </a:p>
          <a:p>
            <a:pPr>
              <a:buNone/>
            </a:pPr>
            <a:endParaRPr lang="en-IN" sz="2000" dirty="0" smtClean="0"/>
          </a:p>
          <a:p>
            <a:pPr>
              <a:buNone/>
            </a:pPr>
            <a:r>
              <a:rPr lang="en-IN" sz="2000" dirty="0" smtClean="0"/>
              <a:t>public class MyJFrame extends javax.swing.Jframe</a:t>
            </a:r>
          </a:p>
          <a:p>
            <a:pPr>
              <a:buNone/>
            </a:pPr>
            <a:r>
              <a:rPr lang="en-IN" sz="2000" dirty="0" smtClean="0"/>
              <a:t> {</a:t>
            </a:r>
          </a:p>
          <a:p>
            <a:pPr>
              <a:buNone/>
            </a:pPr>
            <a:r>
              <a:rPr lang="en-IN" sz="2000" dirty="0" smtClean="0"/>
              <a:t>	   public MyJFrame() {</a:t>
            </a:r>
          </a:p>
          <a:p>
            <a:pPr>
              <a:buNone/>
            </a:pPr>
            <a:r>
              <a:rPr lang="en-IN" sz="2000" dirty="0" smtClean="0"/>
              <a:t>        initComponents();</a:t>
            </a:r>
          </a:p>
          <a:p>
            <a:pPr>
              <a:buNone/>
            </a:pPr>
            <a:r>
              <a:rPr lang="en-IN" sz="2000" dirty="0" smtClean="0"/>
              <a:t>        this.setLocationRelativeTo(null);</a:t>
            </a:r>
          </a:p>
          <a:p>
            <a:pPr>
              <a:buNone/>
            </a:pPr>
            <a:r>
              <a:rPr lang="en-IN" sz="2000" dirty="0" smtClean="0"/>
              <a:t>        Toolkit t=Toolkit.getDefaultToolkit();</a:t>
            </a:r>
          </a:p>
          <a:p>
            <a:pPr>
              <a:buNone/>
            </a:pPr>
            <a:r>
              <a:rPr lang="en-IN" sz="2000" dirty="0" smtClean="0"/>
              <a:t>  	</a:t>
            </a:r>
            <a:r>
              <a:rPr lang="en-IN" sz="2000" b="1" dirty="0" smtClean="0">
                <a:solidFill>
                  <a:srgbClr val="FF0000"/>
                </a:solidFill>
              </a:rPr>
              <a:t>Image img=t.getImage("C:/Users/Server/Desktop/Download/images.jpg“);</a:t>
            </a:r>
          </a:p>
          <a:p>
            <a:pPr>
              <a:buNone/>
            </a:pPr>
            <a:r>
              <a:rPr lang="en-IN" sz="2000" b="1" dirty="0" smtClean="0">
                <a:solidFill>
                  <a:srgbClr val="FF0000"/>
                </a:solidFill>
              </a:rPr>
              <a:t>        this.setIconImage(img);</a:t>
            </a:r>
          </a:p>
          <a:p>
            <a:pPr>
              <a:buNone/>
            </a:pPr>
            <a:r>
              <a:rPr lang="en-IN" sz="2000" dirty="0" smtClean="0"/>
              <a:t>    }</a:t>
            </a:r>
          </a:p>
          <a:p>
            <a:pPr>
              <a:buNone/>
            </a:pPr>
            <a:r>
              <a:rPr lang="en-US" sz="2000" u="sng" dirty="0" smtClean="0"/>
              <a:t>Output-</a:t>
            </a:r>
            <a:endParaRPr lang="en-IN" sz="2000" u="sng" dirty="0"/>
          </a:p>
        </p:txBody>
      </p:sp>
      <p:pic>
        <p:nvPicPr>
          <p:cNvPr id="8" name="Picture 7" descr="Capture21.PNG"/>
          <p:cNvPicPr>
            <a:picLocks noChangeAspect="1"/>
          </p:cNvPicPr>
          <p:nvPr/>
        </p:nvPicPr>
        <p:blipFill>
          <a:blip r:embed="rId2"/>
          <a:stretch>
            <a:fillRect/>
          </a:stretch>
        </p:blipFill>
        <p:spPr>
          <a:xfrm>
            <a:off x="3929058" y="4714884"/>
            <a:ext cx="4572032" cy="1857388"/>
          </a:xfrm>
          <a:prstGeom prst="rect">
            <a:avLst/>
          </a:prstGeom>
        </p:spPr>
      </p:pic>
      <p:sp>
        <p:nvSpPr>
          <p:cNvPr id="5" name="object 18"/>
          <p:cNvSpPr/>
          <p:nvPr/>
        </p:nvSpPr>
        <p:spPr>
          <a:xfrm>
            <a:off x="179832" y="188975"/>
            <a:ext cx="1171956" cy="1080515"/>
          </a:xfrm>
          <a:prstGeom prst="rect">
            <a:avLst/>
          </a:prstGeom>
          <a:blipFill>
            <a:blip r:embed="rId3" cstate="print"/>
            <a:stretch>
              <a:fillRect/>
            </a:stretch>
          </a:blipFill>
        </p:spPr>
        <p:txBody>
          <a:bodyPr wrap="square" lIns="0" tIns="0" rIns="0" bIns="0" rtlCol="0">
            <a:noAutofit/>
          </a:bodyPr>
          <a:lstStyle/>
          <a:p>
            <a:endParaRPr/>
          </a:p>
        </p:txBody>
      </p:sp>
      <p:sp>
        <p:nvSpPr>
          <p:cNvPr id="6" name="object 17"/>
          <p:cNvSpPr/>
          <p:nvPr/>
        </p:nvSpPr>
        <p:spPr>
          <a:xfrm>
            <a:off x="7668768" y="44196"/>
            <a:ext cx="1386840" cy="1257300"/>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858312" cy="714380"/>
          </a:xfrm>
        </p:spPr>
        <p:txBody>
          <a:bodyPr>
            <a:normAutofit/>
          </a:bodyPr>
          <a:lstStyle/>
          <a:p>
            <a:r>
              <a:rPr lang="en-US" sz="2800" b="1" dirty="0" smtClean="0"/>
              <a:t>Adding Components to JFrame</a:t>
            </a:r>
            <a:endParaRPr lang="en-IN" sz="2800" b="1" dirty="0"/>
          </a:p>
        </p:txBody>
      </p:sp>
      <p:sp>
        <p:nvSpPr>
          <p:cNvPr id="3" name="Content Placeholder 2"/>
          <p:cNvSpPr>
            <a:spLocks noGrp="1"/>
          </p:cNvSpPr>
          <p:nvPr>
            <p:ph sz="quarter" idx="1"/>
          </p:nvPr>
        </p:nvSpPr>
        <p:spPr>
          <a:xfrm>
            <a:off x="142844" y="1000108"/>
            <a:ext cx="8858312" cy="5715040"/>
          </a:xfrm>
        </p:spPr>
        <p:txBody>
          <a:bodyPr>
            <a:normAutofit fontScale="85000" lnSpcReduction="20000"/>
          </a:bodyPr>
          <a:lstStyle/>
          <a:p>
            <a:pPr>
              <a:buNone/>
            </a:pPr>
            <a:endParaRPr lang="en-US" b="1" u="sng" dirty="0" smtClean="0"/>
          </a:p>
          <a:p>
            <a:pPr>
              <a:buNone/>
            </a:pPr>
            <a:r>
              <a:rPr lang="en-US" b="1" u="sng" dirty="0" smtClean="0"/>
              <a:t>The “JButton” class:</a:t>
            </a:r>
          </a:p>
          <a:p>
            <a:pPr>
              <a:buNone/>
            </a:pPr>
            <a:r>
              <a:rPr lang="en-US" dirty="0" smtClean="0"/>
              <a:t>Properties Of "JButton" class</a:t>
            </a:r>
          </a:p>
          <a:p>
            <a:pPr>
              <a:buNone/>
            </a:pPr>
            <a:r>
              <a:rPr lang="en-US" dirty="0" smtClean="0"/>
              <a:t>1. text: For setting the text on JButton</a:t>
            </a:r>
          </a:p>
          <a:p>
            <a:pPr>
              <a:buNone/>
            </a:pPr>
            <a:r>
              <a:rPr lang="en-US" dirty="0" smtClean="0"/>
              <a:t>2. icon: For setting image on JButton</a:t>
            </a:r>
          </a:p>
          <a:p>
            <a:pPr>
              <a:buNone/>
            </a:pPr>
            <a:r>
              <a:rPr lang="en-US" dirty="0" smtClean="0"/>
              <a:t>3. font: For changing font of the JButton</a:t>
            </a:r>
          </a:p>
          <a:p>
            <a:pPr>
              <a:buNone/>
            </a:pPr>
            <a:r>
              <a:rPr lang="en-US" dirty="0" smtClean="0"/>
              <a:t>4. background: For changing the background color of JButton</a:t>
            </a:r>
          </a:p>
          <a:p>
            <a:pPr>
              <a:buNone/>
            </a:pPr>
            <a:r>
              <a:rPr lang="en-US" dirty="0" smtClean="0"/>
              <a:t>5. foreground: For changing the font color of JButton</a:t>
            </a:r>
          </a:p>
          <a:p>
            <a:pPr>
              <a:buNone/>
            </a:pPr>
            <a:endParaRPr lang="en-US" dirty="0" smtClean="0"/>
          </a:p>
          <a:p>
            <a:pPr>
              <a:buNone/>
            </a:pPr>
            <a:r>
              <a:rPr lang="en-US" b="1" u="sng" dirty="0" smtClean="0"/>
              <a:t>Methods  Of "JButton" class:</a:t>
            </a:r>
          </a:p>
          <a:p>
            <a:pPr>
              <a:buNone/>
            </a:pPr>
            <a:r>
              <a:rPr lang="en-US" dirty="0" smtClean="0"/>
              <a:t>1. public Icon getIcon ( )</a:t>
            </a:r>
          </a:p>
          <a:p>
            <a:pPr>
              <a:buNone/>
            </a:pPr>
            <a:r>
              <a:rPr lang="en-US" dirty="0" smtClean="0"/>
              <a:t>2. public void setIcon(Icon)</a:t>
            </a:r>
          </a:p>
          <a:p>
            <a:pPr>
              <a:buNone/>
            </a:pPr>
            <a:r>
              <a:rPr lang="en-US" dirty="0" smtClean="0"/>
              <a:t>3. public void setText(String)</a:t>
            </a:r>
          </a:p>
          <a:p>
            <a:pPr>
              <a:buNone/>
            </a:pPr>
            <a:r>
              <a:rPr lang="en-US" dirty="0" smtClean="0"/>
              <a:t>4. public String getText( )</a:t>
            </a:r>
          </a:p>
          <a:p>
            <a:pPr>
              <a:buNone/>
            </a:pPr>
            <a:r>
              <a:rPr lang="en-US" dirty="0" smtClean="0"/>
              <a:t>5. public void setToolTipText(String)</a:t>
            </a:r>
          </a:p>
          <a:p>
            <a:pPr>
              <a:buNone/>
            </a:pPr>
            <a:endParaRPr lang="en-US" u="sng" dirty="0" smtClean="0"/>
          </a:p>
          <a:p>
            <a:pPr>
              <a:buNone/>
            </a:pPr>
            <a:endParaRPr lang="en-IN" u="sng" dirty="0"/>
          </a:p>
        </p:txBody>
      </p:sp>
      <p:sp>
        <p:nvSpPr>
          <p:cNvPr id="4" name="object 18"/>
          <p:cNvSpPr/>
          <p:nvPr/>
        </p:nvSpPr>
        <p:spPr>
          <a:xfrm>
            <a:off x="179832" y="188975"/>
            <a:ext cx="1171956" cy="1080515"/>
          </a:xfrm>
          <a:prstGeom prst="rect">
            <a:avLst/>
          </a:prstGeom>
          <a:blipFill>
            <a:blip r:embed="rId2" cstate="print"/>
            <a:stretch>
              <a:fillRect/>
            </a:stretch>
          </a:blipFill>
        </p:spPr>
        <p:txBody>
          <a:bodyPr wrap="square" lIns="0" tIns="0" rIns="0" bIns="0" rtlCol="0">
            <a:noAutofit/>
          </a:bodyPr>
          <a:lstStyle/>
          <a:p>
            <a:endParaRPr/>
          </a:p>
        </p:txBody>
      </p:sp>
      <p:sp>
        <p:nvSpPr>
          <p:cNvPr id="5" name="object 17"/>
          <p:cNvSpPr/>
          <p:nvPr/>
        </p:nvSpPr>
        <p:spPr>
          <a:xfrm>
            <a:off x="7668768" y="44196"/>
            <a:ext cx="1386840" cy="125730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858312" cy="642942"/>
          </a:xfrm>
        </p:spPr>
        <p:txBody>
          <a:bodyPr>
            <a:normAutofit/>
          </a:bodyPr>
          <a:lstStyle/>
          <a:p>
            <a:r>
              <a:rPr lang="en-US" sz="2800" b="1" dirty="0" smtClean="0"/>
              <a:t>Adding Components to JFrame</a:t>
            </a:r>
            <a:endParaRPr lang="en-IN" sz="2800" b="1" dirty="0"/>
          </a:p>
        </p:txBody>
      </p:sp>
      <p:sp>
        <p:nvSpPr>
          <p:cNvPr id="3" name="Content Placeholder 2"/>
          <p:cNvSpPr>
            <a:spLocks noGrp="1"/>
          </p:cNvSpPr>
          <p:nvPr>
            <p:ph sz="quarter" idx="1"/>
          </p:nvPr>
        </p:nvSpPr>
        <p:spPr>
          <a:xfrm>
            <a:off x="142844" y="857232"/>
            <a:ext cx="8858312" cy="5857916"/>
          </a:xfrm>
        </p:spPr>
        <p:txBody>
          <a:bodyPr>
            <a:normAutofit/>
          </a:bodyPr>
          <a:lstStyle/>
          <a:p>
            <a:pPr>
              <a:buNone/>
            </a:pPr>
            <a:endParaRPr lang="en-IN" sz="2400" dirty="0" smtClean="0"/>
          </a:p>
          <a:p>
            <a:pPr>
              <a:buNone/>
            </a:pPr>
            <a:endParaRPr lang="en-IN" sz="2400" dirty="0" smtClean="0"/>
          </a:p>
          <a:p>
            <a:pPr>
              <a:buNone/>
            </a:pPr>
            <a:r>
              <a:rPr lang="en-IN" sz="2400" dirty="0" smtClean="0"/>
              <a:t>1. Start by selecting a Button from the Palette and drop it onto the JFrame.</a:t>
            </a:r>
          </a:p>
          <a:p>
            <a:pPr>
              <a:buNone/>
            </a:pPr>
            <a:endParaRPr lang="en-IN" dirty="0"/>
          </a:p>
        </p:txBody>
      </p:sp>
      <p:pic>
        <p:nvPicPr>
          <p:cNvPr id="4" name="Picture 3" descr="Capture23.PNG"/>
          <p:cNvPicPr>
            <a:picLocks noChangeAspect="1"/>
          </p:cNvPicPr>
          <p:nvPr/>
        </p:nvPicPr>
        <p:blipFill>
          <a:blip r:embed="rId2"/>
          <a:stretch>
            <a:fillRect/>
          </a:stretch>
        </p:blipFill>
        <p:spPr>
          <a:xfrm>
            <a:off x="857224" y="2643182"/>
            <a:ext cx="7715304" cy="3643338"/>
          </a:xfrm>
          <a:prstGeom prst="rect">
            <a:avLst/>
          </a:prstGeom>
        </p:spPr>
      </p:pic>
      <p:sp>
        <p:nvSpPr>
          <p:cNvPr id="5" name="object 18"/>
          <p:cNvSpPr/>
          <p:nvPr/>
        </p:nvSpPr>
        <p:spPr>
          <a:xfrm>
            <a:off x="179832" y="188975"/>
            <a:ext cx="1171956" cy="1080515"/>
          </a:xfrm>
          <a:prstGeom prst="rect">
            <a:avLst/>
          </a:prstGeom>
          <a:blipFill>
            <a:blip r:embed="rId3" cstate="print"/>
            <a:stretch>
              <a:fillRect/>
            </a:stretch>
          </a:blipFill>
        </p:spPr>
        <p:txBody>
          <a:bodyPr wrap="square" lIns="0" tIns="0" rIns="0" bIns="0" rtlCol="0">
            <a:noAutofit/>
          </a:bodyPr>
          <a:lstStyle/>
          <a:p>
            <a:endParaRPr/>
          </a:p>
        </p:txBody>
      </p:sp>
      <p:sp>
        <p:nvSpPr>
          <p:cNvPr id="6" name="object 17"/>
          <p:cNvSpPr/>
          <p:nvPr/>
        </p:nvSpPr>
        <p:spPr>
          <a:xfrm>
            <a:off x="7668768" y="44196"/>
            <a:ext cx="1386840" cy="1257300"/>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2685</TotalTime>
  <Words>1012</Words>
  <Application>Microsoft Office PowerPoint</Application>
  <PresentationFormat>On-screen Show (4:3)</PresentationFormat>
  <Paragraphs>212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Civic</vt:lpstr>
      <vt:lpstr>Slide 1</vt:lpstr>
      <vt:lpstr>Slide 2</vt:lpstr>
      <vt:lpstr> Centering the JFrame on Desktop</vt:lpstr>
      <vt:lpstr>Centering the JFrame on Desktop</vt:lpstr>
      <vt:lpstr>CHANGING ICON IN JFRAME </vt:lpstr>
      <vt:lpstr>       </vt:lpstr>
      <vt:lpstr>Example</vt:lpstr>
      <vt:lpstr>Adding Components to JFrame</vt:lpstr>
      <vt:lpstr>Adding Components to JFrame</vt:lpstr>
      <vt:lpstr>Adding Components to JFrame</vt:lpstr>
      <vt:lpstr>Set Icon on Button on Design time</vt:lpstr>
      <vt:lpstr>Set Icon on Button on Design time</vt:lpstr>
      <vt:lpstr>Set Icon on Button on Design time</vt:lpstr>
      <vt:lpstr>Set Icon on Button on Design time</vt:lpstr>
      <vt:lpstr>Set Icon on Button on Design time</vt:lpstr>
      <vt:lpstr>Set Icon on Button on Design time</vt:lpstr>
      <vt:lpstr>How to setToolTipText(String)</vt:lpstr>
      <vt:lpstr>How to setToolTipText(String)</vt:lpstr>
      <vt:lpstr>How to setToolTipText(String)</vt:lpstr>
      <vt:lpstr>How to setToolTipText(String)</vt:lpstr>
      <vt:lpstr> Set Icon on Button through Code Window</vt:lpstr>
      <vt:lpstr>  Set Icon on Button through Code Window</vt:lpstr>
      <vt:lpstr> Set Icon on Button through Code Window</vt:lpstr>
      <vt:lpstr>Set Icon on Button through Code Window</vt:lpstr>
      <vt:lpstr>Output</vt:lpstr>
      <vt:lpstr>Handling Events in Netbeans</vt:lpstr>
      <vt:lpstr>Handling Events in Netbeans</vt:lpstr>
      <vt:lpstr>Example</vt:lpstr>
      <vt:lpstr>Example</vt:lpstr>
      <vt:lpstr>End Of Lecture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Centering the Jframe on Desktop</dc:title>
  <dc:creator>Server</dc:creator>
  <cp:lastModifiedBy>Server</cp:lastModifiedBy>
  <cp:revision>263</cp:revision>
  <dcterms:created xsi:type="dcterms:W3CDTF">2018-01-17T09:41:08Z</dcterms:created>
  <dcterms:modified xsi:type="dcterms:W3CDTF">2019-05-11T20:12:51Z</dcterms:modified>
</cp:coreProperties>
</file>