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81" r:id="rId4"/>
    <p:sldId id="258" r:id="rId5"/>
    <p:sldId id="260" r:id="rId6"/>
    <p:sldId id="259" r:id="rId7"/>
    <p:sldId id="261" r:id="rId8"/>
    <p:sldId id="262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638C02-9773-4814-8AB7-EF798DC9FBFC}" type="datetimeFigureOut">
              <a:rPr lang="en-US" smtClean="0"/>
              <a:pPr/>
              <a:t>5/23/2019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18CB6D-689F-4BCE-8357-99ADE89033C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calive4u@gmail.com" TargetMode="External"/><Relationship Id="rId5" Type="http://schemas.openxmlformats.org/officeDocument/2006/relationships/hyperlink" Target="mailto:@: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4000" dirty="0" smtClean="0"/>
              <a:t>Java se</a:t>
            </a:r>
          </a:p>
          <a:p>
            <a:r>
              <a:rPr lang="en-US" sz="3000" dirty="0" smtClean="0"/>
              <a:t>(Core java)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Lecture-35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4" name="object 18"/>
          <p:cNvSpPr/>
          <p:nvPr/>
        </p:nvSpPr>
        <p:spPr>
          <a:xfrm>
            <a:off x="428596" y="357166"/>
            <a:ext cx="1643074" cy="1643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7000892" y="285728"/>
            <a:ext cx="1871472" cy="1872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Methods of JTextField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Methods of JTextField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Methods of JTextField:</a:t>
            </a:r>
          </a:p>
          <a:p>
            <a:r>
              <a:rPr lang="en-IN" dirty="0" smtClean="0"/>
              <a:t>1.public String getText( )</a:t>
            </a:r>
          </a:p>
          <a:p>
            <a:r>
              <a:rPr lang="en-IN" dirty="0" smtClean="0"/>
              <a:t>2.public void setText(String)</a:t>
            </a:r>
          </a:p>
          <a:p>
            <a:r>
              <a:rPr lang="en-IN" dirty="0" smtClean="0"/>
              <a:t>3.public void setEditable(boolean) </a:t>
            </a:r>
          </a:p>
          <a:p>
            <a:r>
              <a:rPr lang="en-IN" dirty="0" smtClean="0"/>
              <a:t>4. public void setFont(Font)</a:t>
            </a:r>
          </a:p>
          <a:p>
            <a:endParaRPr lang="en-IN" dirty="0"/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8858312" cy="5857916"/>
          </a:xfrm>
        </p:spPr>
        <p:txBody>
          <a:bodyPr/>
          <a:lstStyle/>
          <a:p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Develop a swing based GUI application which accepts km from user and provides three button with the following behavior: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sz="2000" dirty="0" smtClean="0"/>
              <a:t> Convert: This button should convert km into m and display the result in second TextField.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sz="2000" dirty="0" smtClean="0"/>
              <a:t> Clear: Should erase contents of  the all Textfields and bring focus to the first one.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sz="2000" dirty="0" smtClean="0"/>
              <a:t> Quit: Should terminate the application.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aptur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000504"/>
            <a:ext cx="4429156" cy="2500330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71868" y="357166"/>
            <a:ext cx="2071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Example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357298"/>
            <a:ext cx="8858312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 void jButton3ActionPerformed(java.awt.event.ActionEvent evt) {        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System.exit(0);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// For Quit Button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}                                        </a:t>
            </a:r>
          </a:p>
          <a:p>
            <a:pPr>
              <a:buNone/>
            </a:pP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private void jButton2ActionPerformed(java.awt.event.ActionEvent evt) {        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txtKm.setText("");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txtMeter.setText("");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//  For Clear Button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txtKm.requestFocus();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}                                        </a:t>
            </a:r>
          </a:p>
          <a:p>
            <a:pPr>
              <a:buNone/>
            </a:pP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private void jButton1ActionPerformed(java.awt.event.ActionEvent evt) {        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String km=txtKm.getText();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int kmnum=Integer.parseInt(km);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int mtr=kmnum*1000;		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// For Convert Button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txtMeter.setText(String.valueOf(mtr));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}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86116" y="2786058"/>
            <a:ext cx="714380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072066" y="4857760"/>
            <a:ext cx="571504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14612" y="428604"/>
            <a:ext cx="4000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Example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857256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JOptionPane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b="1" u="sng" dirty="0" smtClean="0"/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r>
              <a:rPr lang="en-IN" b="1" u="sng" dirty="0" smtClean="0"/>
              <a:t>The "JOptionPane"  class:</a:t>
            </a:r>
          </a:p>
          <a:p>
            <a:pPr>
              <a:buNone/>
            </a:pPr>
            <a:r>
              <a:rPr lang="en-IN" dirty="0" smtClean="0"/>
              <a:t>1. Message Dialog</a:t>
            </a:r>
          </a:p>
          <a:p>
            <a:pPr>
              <a:buNone/>
            </a:pPr>
            <a:r>
              <a:rPr lang="en-IN" dirty="0" smtClean="0"/>
              <a:t>2. Confirm Dialog</a:t>
            </a:r>
          </a:p>
          <a:p>
            <a:pPr>
              <a:buNone/>
            </a:pPr>
            <a:r>
              <a:rPr lang="en-IN" dirty="0" smtClean="0"/>
              <a:t>3. Input Dialog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u="sng" dirty="0" smtClean="0"/>
              <a:t>Generating "MessageDialog" :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public static void showMessageDialog(Component,Object)</a:t>
            </a:r>
          </a:p>
          <a:p>
            <a:pPr>
              <a:buNone/>
            </a:pP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public static void showMessageDialog(Component,Object,String,int)</a:t>
            </a:r>
          </a:p>
          <a:p>
            <a:pPr>
              <a:buNone/>
            </a:pP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public static void showMessageDialog(Component,Object,String,int,Icon)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429288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"int" argument represents the predefined icons we want to use on Dialog Box and java has provided following options for this: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 JOptionPane.ERROR_MESSAGE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2. JOptionPane.QUESTION_MESSAGE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3. JOptionPane.INFORMATION_MESSAGE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4. JOptionPane.PLAIN_MESSAGE</a:t>
            </a:r>
          </a:p>
          <a:p>
            <a:endParaRPr lang="en-IN" dirty="0" smtClean="0"/>
          </a:p>
          <a:p>
            <a:r>
              <a:rPr lang="en-IN" b="1" u="sng" dirty="0" smtClean="0"/>
              <a:t>The Code: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JOptionPane.showMessageDialog(null,"Please input digits only!","Error!",JOptionPane.ERROR_MESSAGE);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857488" y="357166"/>
            <a:ext cx="33575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300" b="1" dirty="0" smtClean="0">
                <a:solidFill>
                  <a:schemeClr val="accent3">
                    <a:lumMod val="75000"/>
                  </a:schemeClr>
                </a:solidFill>
              </a:rPr>
              <a:t>JOptionPane</a:t>
            </a:r>
            <a:endParaRPr lang="en-IN" sz="3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92869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Modified version of Convert </a:t>
            </a:r>
            <a:b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Button Code</a:t>
            </a:r>
            <a:endParaRPr lang="en-IN" sz="3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private void jButton1ActionPerformed(java.awt.event.ActionEvent evt)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{                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String km=txtKm.getText();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try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{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      int kmnum=Integer.parseInt(km);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   int mtr=kmnum*1000;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   txtMeter.setText(String.valueOf(mtr));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catch(NumberFormatException e)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  {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      JOptionPane.showMessageDialog(null,"Please input digits          	only!","Error Occurred",JOptionPane.ERROR_MESSAGE);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   }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6500858" cy="857256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Confirm Dialog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8858312" cy="58579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Confirm Dialog is mainly used for users choice before taking a particular action. To generate a confirm dialog java provides us a method called showConfirmDialog() having three overloaded versions: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Generating "ConfirmDialog"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1. public static int showConfirmDialog(Component,Object)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2. public static int showConfirmDialog(Component,Object,String,int)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public static int showConfirmDialog(Component,Object,String,int,int);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4. public static int showConfirmDialog(Component,Object,String,int,int,Icon);</a:t>
            </a: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8858312" cy="5857916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100" b="1" dirty="0" smtClean="0"/>
              <a:t>The first "int" argument represents the predefined buttons we want to use on Dialog Box and java has provided following options for this: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1. JOptionPane.YES_NO_OPTION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2. JOptionPane.OK_CANCEL_OPTION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3. JOptionPane.YES_NO_CANCEL_OPTION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4. JOptionPane.DEFAULT_OPTION</a:t>
            </a:r>
          </a:p>
          <a:p>
            <a:pPr>
              <a:buNone/>
            </a:pPr>
            <a:r>
              <a:rPr lang="en-IN" sz="2100" b="1" dirty="0" smtClean="0"/>
              <a:t>The return value  "int" represents the button user has pressed and it's values are: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1.JOptionPane.YES_OPTION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2.JOptionPane.NO_OPTION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3.JOptionPane.OK_OPTION</a:t>
            </a:r>
          </a:p>
          <a:p>
            <a:pPr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4.JOptionPane.CANCEL_OPTION</a:t>
            </a:r>
            <a:endParaRPr lang="en-IN" sz="2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28728" y="214290"/>
            <a:ext cx="64294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Using Confirm Dialog</a:t>
            </a:r>
            <a:endParaRPr lang="en-IN" sz="3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92869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The Modified Code For </a:t>
            </a:r>
            <a:b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“Quit” Button</a:t>
            </a:r>
            <a:endParaRPr lang="en-IN" sz="3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15040"/>
          </a:xfrm>
        </p:spPr>
        <p:txBody>
          <a:bodyPr>
            <a:normAutofit lnSpcReduction="10000"/>
          </a:bodyPr>
          <a:lstStyle/>
          <a:p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private void jButton3ActionPerformed(java.awt.event.ActionEvent evt) {                                         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      int ans;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      ans=JOptionPane.showConfirmDialog(null,"Are u sure?","Quitting!",JOptionPane.YES_NO_OPTION,JOptionPane.QUESTION_MESSAGE);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      if(ans==JOptionPane.YES_OPTION)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      System.exit(0);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  } 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Input Dialog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357298"/>
            <a:ext cx="8858312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Input dialogs are used in those cases where we want to accept some input also from the user at runtime. To generate an input dialog java provides us a method called showInputDialog belonging to the class JOptionPane. This method has same argument as message dialog but its return type is string.</a:t>
            </a:r>
          </a:p>
          <a:p>
            <a:pPr>
              <a:buNone/>
            </a:pPr>
            <a:r>
              <a:rPr lang="en-IN" sz="2400" b="1" u="sng" dirty="0" smtClean="0"/>
              <a:t>Generating "InputDialog" :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public static String showInputDialog(Object)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2. public static String showInputDialog(Component,Object)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3. public static String showInputDialog(Component,Object,String,int,Icon)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400" y="1392936"/>
            <a:ext cx="8839200" cy="4995672"/>
          </a:xfrm>
          <a:custGeom>
            <a:avLst/>
            <a:gdLst/>
            <a:ahLst/>
            <a:cxnLst/>
            <a:rect l="l" t="t" r="r" b="b"/>
            <a:pathLst>
              <a:path w="8839200" h="4995672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697980"/>
            <a:ext cx="8839200" cy="7619"/>
          </a:xfrm>
          <a:custGeom>
            <a:avLst/>
            <a:gdLst/>
            <a:ahLst/>
            <a:cxnLst/>
            <a:rect l="l" t="t" r="r" b="b"/>
            <a:pathLst>
              <a:path w="8839200" h="7619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6705599"/>
            <a:ext cx="8839200" cy="152398"/>
          </a:xfrm>
          <a:custGeom>
            <a:avLst/>
            <a:gdLst/>
            <a:ahLst/>
            <a:cxnLst/>
            <a:rect l="l" t="t" r="r" b="b"/>
            <a:pathLst>
              <a:path w="8839200" h="152398">
                <a:moveTo>
                  <a:pt x="0" y="152398"/>
                </a:moveTo>
                <a:lnTo>
                  <a:pt x="8839200" y="152398"/>
                </a:lnTo>
                <a:lnTo>
                  <a:pt x="8839200" y="0"/>
                </a:lnTo>
                <a:lnTo>
                  <a:pt x="0" y="0"/>
                </a:lnTo>
                <a:lnTo>
                  <a:pt x="0" y="15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0"/>
            <a:ext cx="8839200" cy="1392936"/>
          </a:xfrm>
          <a:custGeom>
            <a:avLst/>
            <a:gdLst/>
            <a:ahLst/>
            <a:cxnLst/>
            <a:rect l="l" t="t" r="r" b="b"/>
            <a:pathLst>
              <a:path w="8839200" h="1392936">
                <a:moveTo>
                  <a:pt x="0" y="1392936"/>
                </a:moveTo>
                <a:lnTo>
                  <a:pt x="8839200" y="1392936"/>
                </a:lnTo>
                <a:lnTo>
                  <a:pt x="8839200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7999"/>
                </a:lnTo>
                <a:lnTo>
                  <a:pt x="152400" y="68579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399" y="0"/>
                </a:moveTo>
                <a:lnTo>
                  <a:pt x="0" y="0"/>
                </a:lnTo>
                <a:lnTo>
                  <a:pt x="0" y="6857999"/>
                </a:lnTo>
                <a:lnTo>
                  <a:pt x="152399" y="6857999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52" y="6388608"/>
            <a:ext cx="8833104" cy="309372"/>
          </a:xfrm>
          <a:custGeom>
            <a:avLst/>
            <a:gdLst/>
            <a:ahLst/>
            <a:cxnLst/>
            <a:rect l="l" t="t" r="r" b="b"/>
            <a:pathLst>
              <a:path w="8833104" h="309371">
                <a:moveTo>
                  <a:pt x="0" y="309371"/>
                </a:moveTo>
                <a:lnTo>
                  <a:pt x="8833104" y="309371"/>
                </a:lnTo>
                <a:lnTo>
                  <a:pt x="8833104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155448"/>
            <a:ext cx="8833104" cy="6547104"/>
          </a:xfrm>
          <a:custGeom>
            <a:avLst/>
            <a:gdLst/>
            <a:ahLst/>
            <a:cxnLst/>
            <a:rect l="l" t="t" r="r" b="b"/>
            <a:pathLst>
              <a:path w="8833104" h="654710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1277112"/>
            <a:ext cx="8833104" cy="0"/>
          </a:xfrm>
          <a:custGeom>
            <a:avLst/>
            <a:gdLst/>
            <a:ahLst/>
            <a:cxnLst/>
            <a:rect l="l" t="t" r="r" b="b"/>
            <a:pathLst>
              <a:path w="8833104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144">
            <a:solidFill>
              <a:srgbClr val="7A9799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7200" y="95554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1010" y="329790"/>
                </a:lnTo>
                <a:lnTo>
                  <a:pt x="3990" y="354225"/>
                </a:lnTo>
                <a:lnTo>
                  <a:pt x="8861" y="378027"/>
                </a:lnTo>
                <a:lnTo>
                  <a:pt x="15544" y="401116"/>
                </a:lnTo>
                <a:lnTo>
                  <a:pt x="23961" y="423416"/>
                </a:lnTo>
                <a:lnTo>
                  <a:pt x="34032" y="444846"/>
                </a:lnTo>
                <a:lnTo>
                  <a:pt x="45680" y="465328"/>
                </a:lnTo>
                <a:lnTo>
                  <a:pt x="58826" y="484784"/>
                </a:lnTo>
                <a:lnTo>
                  <a:pt x="73391" y="503135"/>
                </a:lnTo>
                <a:lnTo>
                  <a:pt x="89296" y="520303"/>
                </a:lnTo>
                <a:lnTo>
                  <a:pt x="106464" y="536208"/>
                </a:lnTo>
                <a:lnTo>
                  <a:pt x="124815" y="550773"/>
                </a:lnTo>
                <a:lnTo>
                  <a:pt x="144271" y="563919"/>
                </a:lnTo>
                <a:lnTo>
                  <a:pt x="164753" y="575567"/>
                </a:lnTo>
                <a:lnTo>
                  <a:pt x="186183" y="585638"/>
                </a:lnTo>
                <a:lnTo>
                  <a:pt x="208483" y="594055"/>
                </a:lnTo>
                <a:lnTo>
                  <a:pt x="231572" y="600738"/>
                </a:lnTo>
                <a:lnTo>
                  <a:pt x="255374" y="605609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54225" y="605609"/>
                </a:lnTo>
                <a:lnTo>
                  <a:pt x="378027" y="600738"/>
                </a:lnTo>
                <a:lnTo>
                  <a:pt x="401116" y="594055"/>
                </a:lnTo>
                <a:lnTo>
                  <a:pt x="423416" y="585638"/>
                </a:lnTo>
                <a:lnTo>
                  <a:pt x="444846" y="575567"/>
                </a:lnTo>
                <a:lnTo>
                  <a:pt x="465328" y="563919"/>
                </a:lnTo>
                <a:lnTo>
                  <a:pt x="484784" y="550773"/>
                </a:lnTo>
                <a:lnTo>
                  <a:pt x="503135" y="536208"/>
                </a:lnTo>
                <a:lnTo>
                  <a:pt x="520303" y="520303"/>
                </a:lnTo>
                <a:lnTo>
                  <a:pt x="536208" y="503135"/>
                </a:lnTo>
                <a:lnTo>
                  <a:pt x="550773" y="484784"/>
                </a:lnTo>
                <a:lnTo>
                  <a:pt x="563919" y="465328"/>
                </a:lnTo>
                <a:lnTo>
                  <a:pt x="575567" y="444846"/>
                </a:lnTo>
                <a:lnTo>
                  <a:pt x="585638" y="423416"/>
                </a:lnTo>
                <a:lnTo>
                  <a:pt x="594055" y="401116"/>
                </a:lnTo>
                <a:lnTo>
                  <a:pt x="600738" y="378027"/>
                </a:lnTo>
                <a:lnTo>
                  <a:pt x="605609" y="354225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809"/>
                </a:lnTo>
                <a:lnTo>
                  <a:pt x="605609" y="255374"/>
                </a:lnTo>
                <a:lnTo>
                  <a:pt x="600738" y="231572"/>
                </a:lnTo>
                <a:lnTo>
                  <a:pt x="594055" y="208483"/>
                </a:lnTo>
                <a:lnTo>
                  <a:pt x="585638" y="186183"/>
                </a:lnTo>
                <a:lnTo>
                  <a:pt x="575567" y="164753"/>
                </a:lnTo>
                <a:lnTo>
                  <a:pt x="563919" y="144271"/>
                </a:lnTo>
                <a:lnTo>
                  <a:pt x="550773" y="124815"/>
                </a:lnTo>
                <a:lnTo>
                  <a:pt x="536208" y="106464"/>
                </a:lnTo>
                <a:lnTo>
                  <a:pt x="520303" y="89296"/>
                </a:lnTo>
                <a:lnTo>
                  <a:pt x="503135" y="73391"/>
                </a:lnTo>
                <a:lnTo>
                  <a:pt x="484784" y="58826"/>
                </a:lnTo>
                <a:lnTo>
                  <a:pt x="465328" y="45680"/>
                </a:lnTo>
                <a:lnTo>
                  <a:pt x="444846" y="34032"/>
                </a:lnTo>
                <a:lnTo>
                  <a:pt x="423416" y="23961"/>
                </a:lnTo>
                <a:lnTo>
                  <a:pt x="401116" y="15544"/>
                </a:lnTo>
                <a:lnTo>
                  <a:pt x="378027" y="8861"/>
                </a:lnTo>
                <a:lnTo>
                  <a:pt x="354225" y="3990"/>
                </a:lnTo>
                <a:lnTo>
                  <a:pt x="329790" y="1010"/>
                </a:lnTo>
                <a:lnTo>
                  <a:pt x="304800" y="0"/>
                </a:lnTo>
                <a:lnTo>
                  <a:pt x="279809" y="1010"/>
                </a:lnTo>
                <a:lnTo>
                  <a:pt x="255374" y="3990"/>
                </a:lnTo>
                <a:lnTo>
                  <a:pt x="231572" y="8861"/>
                </a:lnTo>
                <a:lnTo>
                  <a:pt x="208483" y="15544"/>
                </a:lnTo>
                <a:lnTo>
                  <a:pt x="186183" y="23961"/>
                </a:lnTo>
                <a:lnTo>
                  <a:pt x="164753" y="34032"/>
                </a:lnTo>
                <a:lnTo>
                  <a:pt x="144271" y="45680"/>
                </a:lnTo>
                <a:lnTo>
                  <a:pt x="124815" y="58826"/>
                </a:lnTo>
                <a:lnTo>
                  <a:pt x="106464" y="73391"/>
                </a:lnTo>
                <a:lnTo>
                  <a:pt x="89296" y="89296"/>
                </a:lnTo>
                <a:lnTo>
                  <a:pt x="73391" y="106464"/>
                </a:lnTo>
                <a:lnTo>
                  <a:pt x="58826" y="124815"/>
                </a:lnTo>
                <a:lnTo>
                  <a:pt x="45680" y="144271"/>
                </a:lnTo>
                <a:lnTo>
                  <a:pt x="34032" y="164753"/>
                </a:lnTo>
                <a:lnTo>
                  <a:pt x="23961" y="186183"/>
                </a:lnTo>
                <a:lnTo>
                  <a:pt x="15544" y="208483"/>
                </a:lnTo>
                <a:lnTo>
                  <a:pt x="8861" y="231572"/>
                </a:lnTo>
                <a:lnTo>
                  <a:pt x="3990" y="255374"/>
                </a:lnTo>
                <a:lnTo>
                  <a:pt x="1010" y="279809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2450" y="1050798"/>
            <a:ext cx="420624" cy="420624"/>
          </a:xfrm>
          <a:custGeom>
            <a:avLst/>
            <a:gdLst/>
            <a:ahLst/>
            <a:cxnLst/>
            <a:rect l="l" t="t" r="r" b="b"/>
            <a:pathLst>
              <a:path w="420624" h="420624">
                <a:moveTo>
                  <a:pt x="0" y="210312"/>
                </a:moveTo>
                <a:lnTo>
                  <a:pt x="696" y="227568"/>
                </a:lnTo>
                <a:lnTo>
                  <a:pt x="2751" y="244438"/>
                </a:lnTo>
                <a:lnTo>
                  <a:pt x="6109" y="260869"/>
                </a:lnTo>
                <a:lnTo>
                  <a:pt x="10716" y="276807"/>
                </a:lnTo>
                <a:lnTo>
                  <a:pt x="16519" y="292197"/>
                </a:lnTo>
                <a:lnTo>
                  <a:pt x="23464" y="306985"/>
                </a:lnTo>
                <a:lnTo>
                  <a:pt x="31496" y="321118"/>
                </a:lnTo>
                <a:lnTo>
                  <a:pt x="40562" y="334542"/>
                </a:lnTo>
                <a:lnTo>
                  <a:pt x="50608" y="347202"/>
                </a:lnTo>
                <a:lnTo>
                  <a:pt x="61579" y="359044"/>
                </a:lnTo>
                <a:lnTo>
                  <a:pt x="73421" y="370015"/>
                </a:lnTo>
                <a:lnTo>
                  <a:pt x="86081" y="380061"/>
                </a:lnTo>
                <a:lnTo>
                  <a:pt x="99505" y="389127"/>
                </a:lnTo>
                <a:lnTo>
                  <a:pt x="113638" y="397159"/>
                </a:lnTo>
                <a:lnTo>
                  <a:pt x="128426" y="404104"/>
                </a:lnTo>
                <a:lnTo>
                  <a:pt x="143816" y="409907"/>
                </a:lnTo>
                <a:lnTo>
                  <a:pt x="159754" y="414514"/>
                </a:lnTo>
                <a:lnTo>
                  <a:pt x="176185" y="417872"/>
                </a:lnTo>
                <a:lnTo>
                  <a:pt x="193055" y="419927"/>
                </a:lnTo>
                <a:lnTo>
                  <a:pt x="210312" y="420624"/>
                </a:lnTo>
                <a:lnTo>
                  <a:pt x="227568" y="419927"/>
                </a:lnTo>
                <a:lnTo>
                  <a:pt x="244438" y="417872"/>
                </a:lnTo>
                <a:lnTo>
                  <a:pt x="260869" y="414514"/>
                </a:lnTo>
                <a:lnTo>
                  <a:pt x="276807" y="409907"/>
                </a:lnTo>
                <a:lnTo>
                  <a:pt x="292197" y="404104"/>
                </a:lnTo>
                <a:lnTo>
                  <a:pt x="306985" y="397159"/>
                </a:lnTo>
                <a:lnTo>
                  <a:pt x="321118" y="389127"/>
                </a:lnTo>
                <a:lnTo>
                  <a:pt x="334542" y="380061"/>
                </a:lnTo>
                <a:lnTo>
                  <a:pt x="347202" y="370015"/>
                </a:lnTo>
                <a:lnTo>
                  <a:pt x="359044" y="359044"/>
                </a:lnTo>
                <a:lnTo>
                  <a:pt x="370015" y="347202"/>
                </a:lnTo>
                <a:lnTo>
                  <a:pt x="380061" y="334542"/>
                </a:lnTo>
                <a:lnTo>
                  <a:pt x="389127" y="321118"/>
                </a:lnTo>
                <a:lnTo>
                  <a:pt x="397159" y="306985"/>
                </a:lnTo>
                <a:lnTo>
                  <a:pt x="404104" y="292197"/>
                </a:lnTo>
                <a:lnTo>
                  <a:pt x="409907" y="276807"/>
                </a:lnTo>
                <a:lnTo>
                  <a:pt x="414514" y="260869"/>
                </a:lnTo>
                <a:lnTo>
                  <a:pt x="417872" y="244438"/>
                </a:lnTo>
                <a:lnTo>
                  <a:pt x="419927" y="227568"/>
                </a:lnTo>
                <a:lnTo>
                  <a:pt x="420624" y="210312"/>
                </a:lnTo>
                <a:lnTo>
                  <a:pt x="419927" y="193055"/>
                </a:lnTo>
                <a:lnTo>
                  <a:pt x="417872" y="176185"/>
                </a:lnTo>
                <a:lnTo>
                  <a:pt x="414514" y="159754"/>
                </a:lnTo>
                <a:lnTo>
                  <a:pt x="409907" y="143816"/>
                </a:lnTo>
                <a:lnTo>
                  <a:pt x="404104" y="128426"/>
                </a:lnTo>
                <a:lnTo>
                  <a:pt x="397159" y="113638"/>
                </a:lnTo>
                <a:lnTo>
                  <a:pt x="389127" y="99505"/>
                </a:lnTo>
                <a:lnTo>
                  <a:pt x="380061" y="86081"/>
                </a:lnTo>
                <a:lnTo>
                  <a:pt x="370015" y="73421"/>
                </a:lnTo>
                <a:lnTo>
                  <a:pt x="359044" y="61579"/>
                </a:lnTo>
                <a:lnTo>
                  <a:pt x="347202" y="50608"/>
                </a:lnTo>
                <a:lnTo>
                  <a:pt x="334542" y="40562"/>
                </a:lnTo>
                <a:lnTo>
                  <a:pt x="321118" y="31496"/>
                </a:lnTo>
                <a:lnTo>
                  <a:pt x="306985" y="23464"/>
                </a:lnTo>
                <a:lnTo>
                  <a:pt x="292197" y="16519"/>
                </a:lnTo>
                <a:lnTo>
                  <a:pt x="276807" y="10716"/>
                </a:lnTo>
                <a:lnTo>
                  <a:pt x="260869" y="6109"/>
                </a:lnTo>
                <a:lnTo>
                  <a:pt x="244438" y="2751"/>
                </a:lnTo>
                <a:lnTo>
                  <a:pt x="227568" y="696"/>
                </a:lnTo>
                <a:lnTo>
                  <a:pt x="210312" y="0"/>
                </a:lnTo>
                <a:lnTo>
                  <a:pt x="193055" y="696"/>
                </a:lnTo>
                <a:lnTo>
                  <a:pt x="176185" y="2751"/>
                </a:lnTo>
                <a:lnTo>
                  <a:pt x="159754" y="6109"/>
                </a:lnTo>
                <a:lnTo>
                  <a:pt x="143816" y="10716"/>
                </a:lnTo>
                <a:lnTo>
                  <a:pt x="128426" y="16519"/>
                </a:lnTo>
                <a:lnTo>
                  <a:pt x="113638" y="23464"/>
                </a:lnTo>
                <a:lnTo>
                  <a:pt x="99505" y="31496"/>
                </a:lnTo>
                <a:lnTo>
                  <a:pt x="86081" y="40562"/>
                </a:lnTo>
                <a:lnTo>
                  <a:pt x="73421" y="50608"/>
                </a:lnTo>
                <a:lnTo>
                  <a:pt x="61579" y="61579"/>
                </a:lnTo>
                <a:lnTo>
                  <a:pt x="50608" y="73421"/>
                </a:lnTo>
                <a:lnTo>
                  <a:pt x="40562" y="86081"/>
                </a:lnTo>
                <a:lnTo>
                  <a:pt x="31496" y="99505"/>
                </a:lnTo>
                <a:lnTo>
                  <a:pt x="23464" y="113638"/>
                </a:lnTo>
                <a:lnTo>
                  <a:pt x="16519" y="128426"/>
                </a:lnTo>
                <a:lnTo>
                  <a:pt x="10716" y="143816"/>
                </a:lnTo>
                <a:lnTo>
                  <a:pt x="6109" y="159754"/>
                </a:lnTo>
                <a:lnTo>
                  <a:pt x="2751" y="176185"/>
                </a:lnTo>
                <a:lnTo>
                  <a:pt x="696" y="193055"/>
                </a:lnTo>
                <a:lnTo>
                  <a:pt x="0" y="210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7304" y="1059179"/>
            <a:ext cx="437388" cy="437388"/>
          </a:xfrm>
          <a:custGeom>
            <a:avLst/>
            <a:gdLst/>
            <a:ahLst/>
            <a:cxnLst/>
            <a:rect l="l" t="t" r="r" b="b"/>
            <a:pathLst>
              <a:path w="437388" h="437388">
                <a:moveTo>
                  <a:pt x="91694" y="318770"/>
                </a:moveTo>
                <a:lnTo>
                  <a:pt x="81153" y="304546"/>
                </a:lnTo>
                <a:lnTo>
                  <a:pt x="72136" y="289179"/>
                </a:lnTo>
                <a:lnTo>
                  <a:pt x="64388" y="272923"/>
                </a:lnTo>
                <a:lnTo>
                  <a:pt x="67818" y="314579"/>
                </a:lnTo>
                <a:lnTo>
                  <a:pt x="79375" y="330073"/>
                </a:lnTo>
                <a:lnTo>
                  <a:pt x="92456" y="344550"/>
                </a:lnTo>
                <a:lnTo>
                  <a:pt x="106680" y="357505"/>
                </a:lnTo>
                <a:lnTo>
                  <a:pt x="122300" y="369189"/>
                </a:lnTo>
                <a:lnTo>
                  <a:pt x="138937" y="379349"/>
                </a:lnTo>
                <a:lnTo>
                  <a:pt x="156463" y="387858"/>
                </a:lnTo>
                <a:lnTo>
                  <a:pt x="175006" y="394716"/>
                </a:lnTo>
                <a:lnTo>
                  <a:pt x="194310" y="399669"/>
                </a:lnTo>
                <a:lnTo>
                  <a:pt x="214375" y="402844"/>
                </a:lnTo>
                <a:lnTo>
                  <a:pt x="235076" y="403860"/>
                </a:lnTo>
                <a:lnTo>
                  <a:pt x="255650" y="402971"/>
                </a:lnTo>
                <a:lnTo>
                  <a:pt x="275717" y="399796"/>
                </a:lnTo>
                <a:lnTo>
                  <a:pt x="295148" y="394970"/>
                </a:lnTo>
                <a:lnTo>
                  <a:pt x="313690" y="388239"/>
                </a:lnTo>
                <a:lnTo>
                  <a:pt x="331343" y="379730"/>
                </a:lnTo>
                <a:lnTo>
                  <a:pt x="348107" y="369570"/>
                </a:lnTo>
                <a:lnTo>
                  <a:pt x="363600" y="358013"/>
                </a:lnTo>
                <a:lnTo>
                  <a:pt x="378079" y="345059"/>
                </a:lnTo>
                <a:lnTo>
                  <a:pt x="391033" y="330708"/>
                </a:lnTo>
                <a:lnTo>
                  <a:pt x="402717" y="315214"/>
                </a:lnTo>
                <a:lnTo>
                  <a:pt x="412876" y="298577"/>
                </a:lnTo>
                <a:lnTo>
                  <a:pt x="421386" y="280924"/>
                </a:lnTo>
                <a:lnTo>
                  <a:pt x="428244" y="262382"/>
                </a:lnTo>
                <a:lnTo>
                  <a:pt x="433197" y="243078"/>
                </a:lnTo>
                <a:lnTo>
                  <a:pt x="436372" y="223012"/>
                </a:lnTo>
                <a:lnTo>
                  <a:pt x="437388" y="202311"/>
                </a:lnTo>
                <a:lnTo>
                  <a:pt x="436499" y="181737"/>
                </a:lnTo>
                <a:lnTo>
                  <a:pt x="433324" y="161671"/>
                </a:lnTo>
                <a:lnTo>
                  <a:pt x="428498" y="142367"/>
                </a:lnTo>
                <a:lnTo>
                  <a:pt x="421767" y="123698"/>
                </a:lnTo>
                <a:lnTo>
                  <a:pt x="413258" y="106045"/>
                </a:lnTo>
                <a:lnTo>
                  <a:pt x="403098" y="89408"/>
                </a:lnTo>
                <a:lnTo>
                  <a:pt x="391541" y="73787"/>
                </a:lnTo>
                <a:lnTo>
                  <a:pt x="378587" y="59436"/>
                </a:lnTo>
                <a:lnTo>
                  <a:pt x="364236" y="46355"/>
                </a:lnTo>
                <a:lnTo>
                  <a:pt x="348742" y="34671"/>
                </a:lnTo>
                <a:lnTo>
                  <a:pt x="332105" y="24637"/>
                </a:lnTo>
                <a:lnTo>
                  <a:pt x="314451" y="16002"/>
                </a:lnTo>
                <a:lnTo>
                  <a:pt x="295910" y="9144"/>
                </a:lnTo>
                <a:lnTo>
                  <a:pt x="276606" y="4191"/>
                </a:lnTo>
                <a:lnTo>
                  <a:pt x="256540" y="1016"/>
                </a:lnTo>
                <a:lnTo>
                  <a:pt x="235838" y="0"/>
                </a:lnTo>
                <a:lnTo>
                  <a:pt x="215265" y="889"/>
                </a:lnTo>
                <a:lnTo>
                  <a:pt x="195199" y="4064"/>
                </a:lnTo>
                <a:lnTo>
                  <a:pt x="175895" y="8890"/>
                </a:lnTo>
                <a:lnTo>
                  <a:pt x="157225" y="15748"/>
                </a:lnTo>
                <a:lnTo>
                  <a:pt x="139573" y="24257"/>
                </a:lnTo>
                <a:lnTo>
                  <a:pt x="122936" y="34290"/>
                </a:lnTo>
                <a:lnTo>
                  <a:pt x="107315" y="45847"/>
                </a:lnTo>
                <a:lnTo>
                  <a:pt x="92963" y="58928"/>
                </a:lnTo>
                <a:lnTo>
                  <a:pt x="79883" y="73152"/>
                </a:lnTo>
                <a:lnTo>
                  <a:pt x="68199" y="88773"/>
                </a:lnTo>
                <a:lnTo>
                  <a:pt x="58166" y="105410"/>
                </a:lnTo>
                <a:lnTo>
                  <a:pt x="49530" y="123062"/>
                </a:lnTo>
                <a:lnTo>
                  <a:pt x="42672" y="141478"/>
                </a:lnTo>
                <a:lnTo>
                  <a:pt x="37719" y="160782"/>
                </a:lnTo>
                <a:lnTo>
                  <a:pt x="34544" y="180848"/>
                </a:lnTo>
                <a:lnTo>
                  <a:pt x="33528" y="201549"/>
                </a:lnTo>
                <a:lnTo>
                  <a:pt x="34417" y="222123"/>
                </a:lnTo>
                <a:lnTo>
                  <a:pt x="37592" y="242189"/>
                </a:lnTo>
                <a:lnTo>
                  <a:pt x="42418" y="261620"/>
                </a:lnTo>
                <a:lnTo>
                  <a:pt x="49275" y="280162"/>
                </a:lnTo>
                <a:lnTo>
                  <a:pt x="50292" y="200660"/>
                </a:lnTo>
                <a:lnTo>
                  <a:pt x="51308" y="181610"/>
                </a:lnTo>
                <a:lnTo>
                  <a:pt x="54229" y="163449"/>
                </a:lnTo>
                <a:lnTo>
                  <a:pt x="58928" y="145669"/>
                </a:lnTo>
                <a:lnTo>
                  <a:pt x="65278" y="128778"/>
                </a:lnTo>
                <a:lnTo>
                  <a:pt x="73279" y="112649"/>
                </a:lnTo>
                <a:lnTo>
                  <a:pt x="82550" y="97409"/>
                </a:lnTo>
                <a:lnTo>
                  <a:pt x="93345" y="83185"/>
                </a:lnTo>
                <a:lnTo>
                  <a:pt x="105410" y="70231"/>
                </a:lnTo>
                <a:lnTo>
                  <a:pt x="118618" y="58166"/>
                </a:lnTo>
                <a:lnTo>
                  <a:pt x="132969" y="47625"/>
                </a:lnTo>
                <a:lnTo>
                  <a:pt x="148209" y="38608"/>
                </a:lnTo>
                <a:lnTo>
                  <a:pt x="164592" y="30861"/>
                </a:lnTo>
                <a:lnTo>
                  <a:pt x="181737" y="24637"/>
                </a:lnTo>
                <a:lnTo>
                  <a:pt x="199262" y="20320"/>
                </a:lnTo>
                <a:lnTo>
                  <a:pt x="217805" y="17525"/>
                </a:lnTo>
                <a:lnTo>
                  <a:pt x="236728" y="16764"/>
                </a:lnTo>
                <a:lnTo>
                  <a:pt x="255778" y="17780"/>
                </a:lnTo>
                <a:lnTo>
                  <a:pt x="273938" y="20700"/>
                </a:lnTo>
                <a:lnTo>
                  <a:pt x="291846" y="25400"/>
                </a:lnTo>
                <a:lnTo>
                  <a:pt x="308610" y="31750"/>
                </a:lnTo>
                <a:lnTo>
                  <a:pt x="324866" y="39750"/>
                </a:lnTo>
                <a:lnTo>
                  <a:pt x="340106" y="49022"/>
                </a:lnTo>
                <a:lnTo>
                  <a:pt x="354203" y="59817"/>
                </a:lnTo>
                <a:lnTo>
                  <a:pt x="367284" y="71882"/>
                </a:lnTo>
                <a:lnTo>
                  <a:pt x="379095" y="85090"/>
                </a:lnTo>
                <a:lnTo>
                  <a:pt x="389763" y="99441"/>
                </a:lnTo>
                <a:lnTo>
                  <a:pt x="398907" y="114808"/>
                </a:lnTo>
                <a:lnTo>
                  <a:pt x="406654" y="131064"/>
                </a:lnTo>
                <a:lnTo>
                  <a:pt x="412750" y="148082"/>
                </a:lnTo>
                <a:lnTo>
                  <a:pt x="417068" y="165735"/>
                </a:lnTo>
                <a:lnTo>
                  <a:pt x="419862" y="184277"/>
                </a:lnTo>
                <a:lnTo>
                  <a:pt x="420624" y="203200"/>
                </a:lnTo>
                <a:lnTo>
                  <a:pt x="419608" y="222250"/>
                </a:lnTo>
                <a:lnTo>
                  <a:pt x="416687" y="240411"/>
                </a:lnTo>
                <a:lnTo>
                  <a:pt x="411988" y="258318"/>
                </a:lnTo>
                <a:lnTo>
                  <a:pt x="405638" y="275209"/>
                </a:lnTo>
                <a:lnTo>
                  <a:pt x="397763" y="291338"/>
                </a:lnTo>
                <a:lnTo>
                  <a:pt x="388366" y="306450"/>
                </a:lnTo>
                <a:lnTo>
                  <a:pt x="377571" y="320675"/>
                </a:lnTo>
                <a:lnTo>
                  <a:pt x="365633" y="333883"/>
                </a:lnTo>
                <a:lnTo>
                  <a:pt x="352425" y="345567"/>
                </a:lnTo>
                <a:lnTo>
                  <a:pt x="338074" y="356235"/>
                </a:lnTo>
                <a:lnTo>
                  <a:pt x="322707" y="365379"/>
                </a:lnTo>
                <a:lnTo>
                  <a:pt x="306450" y="373125"/>
                </a:lnTo>
                <a:lnTo>
                  <a:pt x="289433" y="379222"/>
                </a:lnTo>
                <a:lnTo>
                  <a:pt x="271653" y="383540"/>
                </a:lnTo>
                <a:lnTo>
                  <a:pt x="253111" y="386334"/>
                </a:lnTo>
                <a:lnTo>
                  <a:pt x="234187" y="387096"/>
                </a:lnTo>
                <a:lnTo>
                  <a:pt x="215137" y="386080"/>
                </a:lnTo>
                <a:lnTo>
                  <a:pt x="196976" y="383159"/>
                </a:lnTo>
                <a:lnTo>
                  <a:pt x="179197" y="378460"/>
                </a:lnTo>
                <a:lnTo>
                  <a:pt x="162306" y="372110"/>
                </a:lnTo>
                <a:lnTo>
                  <a:pt x="146176" y="364236"/>
                </a:lnTo>
                <a:lnTo>
                  <a:pt x="131063" y="354838"/>
                </a:lnTo>
                <a:lnTo>
                  <a:pt x="116712" y="344043"/>
                </a:lnTo>
                <a:lnTo>
                  <a:pt x="103632" y="332105"/>
                </a:lnTo>
                <a:lnTo>
                  <a:pt x="91694" y="318770"/>
                </a:lnTo>
                <a:close/>
              </a:path>
              <a:path w="437388" h="437388">
                <a:moveTo>
                  <a:pt x="58166" y="255778"/>
                </a:moveTo>
                <a:lnTo>
                  <a:pt x="53848" y="238125"/>
                </a:lnTo>
                <a:lnTo>
                  <a:pt x="51054" y="219583"/>
                </a:lnTo>
                <a:lnTo>
                  <a:pt x="50292" y="200660"/>
                </a:lnTo>
                <a:lnTo>
                  <a:pt x="49275" y="280162"/>
                </a:lnTo>
                <a:lnTo>
                  <a:pt x="57785" y="297942"/>
                </a:lnTo>
                <a:lnTo>
                  <a:pt x="67818" y="314579"/>
                </a:lnTo>
                <a:lnTo>
                  <a:pt x="64388" y="272923"/>
                </a:lnTo>
                <a:lnTo>
                  <a:pt x="58166" y="255778"/>
                </a:lnTo>
                <a:close/>
              </a:path>
              <a:path w="437388" h="437388">
                <a:moveTo>
                  <a:pt x="54610" y="352679"/>
                </a:moveTo>
                <a:lnTo>
                  <a:pt x="69850" y="369316"/>
                </a:lnTo>
                <a:lnTo>
                  <a:pt x="86613" y="384429"/>
                </a:lnTo>
                <a:lnTo>
                  <a:pt x="104775" y="397764"/>
                </a:lnTo>
                <a:lnTo>
                  <a:pt x="124333" y="409575"/>
                </a:lnTo>
                <a:lnTo>
                  <a:pt x="145034" y="419354"/>
                </a:lnTo>
                <a:lnTo>
                  <a:pt x="166750" y="427228"/>
                </a:lnTo>
                <a:lnTo>
                  <a:pt x="189230" y="432816"/>
                </a:lnTo>
                <a:lnTo>
                  <a:pt x="212725" y="436372"/>
                </a:lnTo>
                <a:lnTo>
                  <a:pt x="236728" y="437388"/>
                </a:lnTo>
                <a:lnTo>
                  <a:pt x="260858" y="435991"/>
                </a:lnTo>
                <a:lnTo>
                  <a:pt x="284099" y="432308"/>
                </a:lnTo>
                <a:lnTo>
                  <a:pt x="306705" y="426466"/>
                </a:lnTo>
                <a:lnTo>
                  <a:pt x="328295" y="418465"/>
                </a:lnTo>
                <a:lnTo>
                  <a:pt x="348869" y="408432"/>
                </a:lnTo>
                <a:lnTo>
                  <a:pt x="368173" y="396494"/>
                </a:lnTo>
                <a:lnTo>
                  <a:pt x="386207" y="382905"/>
                </a:lnTo>
                <a:lnTo>
                  <a:pt x="402844" y="367538"/>
                </a:lnTo>
                <a:lnTo>
                  <a:pt x="417957" y="350774"/>
                </a:lnTo>
                <a:lnTo>
                  <a:pt x="431292" y="332613"/>
                </a:lnTo>
                <a:lnTo>
                  <a:pt x="443103" y="313182"/>
                </a:lnTo>
                <a:lnTo>
                  <a:pt x="452882" y="292481"/>
                </a:lnTo>
                <a:lnTo>
                  <a:pt x="460756" y="270764"/>
                </a:lnTo>
                <a:lnTo>
                  <a:pt x="466344" y="248158"/>
                </a:lnTo>
                <a:lnTo>
                  <a:pt x="469900" y="224662"/>
                </a:lnTo>
                <a:lnTo>
                  <a:pt x="470916" y="200660"/>
                </a:lnTo>
                <a:lnTo>
                  <a:pt x="469519" y="176530"/>
                </a:lnTo>
                <a:lnTo>
                  <a:pt x="465836" y="153289"/>
                </a:lnTo>
                <a:lnTo>
                  <a:pt x="459994" y="130810"/>
                </a:lnTo>
                <a:lnTo>
                  <a:pt x="451993" y="109220"/>
                </a:lnTo>
                <a:lnTo>
                  <a:pt x="441960" y="88646"/>
                </a:lnTo>
                <a:lnTo>
                  <a:pt x="430022" y="69342"/>
                </a:lnTo>
                <a:lnTo>
                  <a:pt x="416433" y="51308"/>
                </a:lnTo>
                <a:lnTo>
                  <a:pt x="401193" y="34671"/>
                </a:lnTo>
                <a:lnTo>
                  <a:pt x="384301" y="19431"/>
                </a:lnTo>
                <a:lnTo>
                  <a:pt x="366141" y="5969"/>
                </a:lnTo>
                <a:lnTo>
                  <a:pt x="346710" y="-5587"/>
                </a:lnTo>
                <a:lnTo>
                  <a:pt x="326136" y="-15366"/>
                </a:lnTo>
                <a:lnTo>
                  <a:pt x="304292" y="-23367"/>
                </a:lnTo>
                <a:lnTo>
                  <a:pt x="281686" y="-28955"/>
                </a:lnTo>
                <a:lnTo>
                  <a:pt x="258191" y="-32512"/>
                </a:lnTo>
                <a:lnTo>
                  <a:pt x="234187" y="-33527"/>
                </a:lnTo>
                <a:lnTo>
                  <a:pt x="210058" y="-32130"/>
                </a:lnTo>
                <a:lnTo>
                  <a:pt x="186817" y="-28447"/>
                </a:lnTo>
                <a:lnTo>
                  <a:pt x="164211" y="-22478"/>
                </a:lnTo>
                <a:lnTo>
                  <a:pt x="142748" y="-14477"/>
                </a:lnTo>
                <a:lnTo>
                  <a:pt x="122300" y="-4444"/>
                </a:lnTo>
                <a:lnTo>
                  <a:pt x="102870" y="7366"/>
                </a:lnTo>
                <a:lnTo>
                  <a:pt x="84836" y="21082"/>
                </a:lnTo>
                <a:lnTo>
                  <a:pt x="68199" y="36322"/>
                </a:lnTo>
                <a:lnTo>
                  <a:pt x="52959" y="53086"/>
                </a:lnTo>
                <a:lnTo>
                  <a:pt x="39497" y="71374"/>
                </a:lnTo>
                <a:lnTo>
                  <a:pt x="27940" y="90805"/>
                </a:lnTo>
                <a:lnTo>
                  <a:pt x="18161" y="111379"/>
                </a:lnTo>
                <a:lnTo>
                  <a:pt x="10160" y="133223"/>
                </a:lnTo>
                <a:lnTo>
                  <a:pt x="4572" y="155702"/>
                </a:lnTo>
                <a:lnTo>
                  <a:pt x="1016" y="179197"/>
                </a:lnTo>
                <a:lnTo>
                  <a:pt x="0" y="203200"/>
                </a:lnTo>
                <a:lnTo>
                  <a:pt x="1397" y="227330"/>
                </a:lnTo>
                <a:lnTo>
                  <a:pt x="5080" y="250571"/>
                </a:lnTo>
                <a:lnTo>
                  <a:pt x="11049" y="273177"/>
                </a:lnTo>
                <a:lnTo>
                  <a:pt x="16763" y="202311"/>
                </a:lnTo>
                <a:lnTo>
                  <a:pt x="17780" y="179959"/>
                </a:lnTo>
                <a:lnTo>
                  <a:pt x="21209" y="158242"/>
                </a:lnTo>
                <a:lnTo>
                  <a:pt x="26416" y="137414"/>
                </a:lnTo>
                <a:lnTo>
                  <a:pt x="33909" y="117221"/>
                </a:lnTo>
                <a:lnTo>
                  <a:pt x="43053" y="98044"/>
                </a:lnTo>
                <a:lnTo>
                  <a:pt x="53848" y="80010"/>
                </a:lnTo>
                <a:lnTo>
                  <a:pt x="66421" y="63119"/>
                </a:lnTo>
                <a:lnTo>
                  <a:pt x="80518" y="47625"/>
                </a:lnTo>
                <a:lnTo>
                  <a:pt x="96138" y="33400"/>
                </a:lnTo>
                <a:lnTo>
                  <a:pt x="112903" y="20828"/>
                </a:lnTo>
                <a:lnTo>
                  <a:pt x="130937" y="9906"/>
                </a:lnTo>
                <a:lnTo>
                  <a:pt x="149987" y="635"/>
                </a:lnTo>
                <a:lnTo>
                  <a:pt x="170053" y="-6857"/>
                </a:lnTo>
                <a:lnTo>
                  <a:pt x="191008" y="-12191"/>
                </a:lnTo>
                <a:lnTo>
                  <a:pt x="212598" y="-15620"/>
                </a:lnTo>
                <a:lnTo>
                  <a:pt x="235076" y="-16763"/>
                </a:lnTo>
                <a:lnTo>
                  <a:pt x="257429" y="-15747"/>
                </a:lnTo>
                <a:lnTo>
                  <a:pt x="279146" y="-12318"/>
                </a:lnTo>
                <a:lnTo>
                  <a:pt x="300100" y="-7112"/>
                </a:lnTo>
                <a:lnTo>
                  <a:pt x="320294" y="381"/>
                </a:lnTo>
                <a:lnTo>
                  <a:pt x="339344" y="9525"/>
                </a:lnTo>
                <a:lnTo>
                  <a:pt x="357378" y="20320"/>
                </a:lnTo>
                <a:lnTo>
                  <a:pt x="374269" y="32893"/>
                </a:lnTo>
                <a:lnTo>
                  <a:pt x="389890" y="46990"/>
                </a:lnTo>
                <a:lnTo>
                  <a:pt x="403987" y="62611"/>
                </a:lnTo>
                <a:lnTo>
                  <a:pt x="416560" y="79375"/>
                </a:lnTo>
                <a:lnTo>
                  <a:pt x="427609" y="97409"/>
                </a:lnTo>
                <a:lnTo>
                  <a:pt x="436880" y="116459"/>
                </a:lnTo>
                <a:lnTo>
                  <a:pt x="444246" y="136525"/>
                </a:lnTo>
                <a:lnTo>
                  <a:pt x="449580" y="157480"/>
                </a:lnTo>
                <a:lnTo>
                  <a:pt x="453009" y="179070"/>
                </a:lnTo>
                <a:lnTo>
                  <a:pt x="454151" y="201549"/>
                </a:lnTo>
                <a:lnTo>
                  <a:pt x="453136" y="223900"/>
                </a:lnTo>
                <a:lnTo>
                  <a:pt x="449707" y="245618"/>
                </a:lnTo>
                <a:lnTo>
                  <a:pt x="444500" y="266573"/>
                </a:lnTo>
                <a:lnTo>
                  <a:pt x="437134" y="286766"/>
                </a:lnTo>
                <a:lnTo>
                  <a:pt x="427990" y="305816"/>
                </a:lnTo>
                <a:lnTo>
                  <a:pt x="417068" y="323977"/>
                </a:lnTo>
                <a:lnTo>
                  <a:pt x="404495" y="340741"/>
                </a:lnTo>
                <a:lnTo>
                  <a:pt x="390398" y="356362"/>
                </a:lnTo>
                <a:lnTo>
                  <a:pt x="374904" y="370459"/>
                </a:lnTo>
                <a:lnTo>
                  <a:pt x="358140" y="383032"/>
                </a:lnTo>
                <a:lnTo>
                  <a:pt x="340106" y="394081"/>
                </a:lnTo>
                <a:lnTo>
                  <a:pt x="321056" y="403352"/>
                </a:lnTo>
                <a:lnTo>
                  <a:pt x="300863" y="410718"/>
                </a:lnTo>
                <a:lnTo>
                  <a:pt x="279908" y="416052"/>
                </a:lnTo>
                <a:lnTo>
                  <a:pt x="258318" y="419481"/>
                </a:lnTo>
                <a:lnTo>
                  <a:pt x="235838" y="420624"/>
                </a:lnTo>
                <a:lnTo>
                  <a:pt x="213487" y="419608"/>
                </a:lnTo>
                <a:lnTo>
                  <a:pt x="191770" y="416179"/>
                </a:lnTo>
                <a:lnTo>
                  <a:pt x="170942" y="410972"/>
                </a:lnTo>
                <a:lnTo>
                  <a:pt x="150749" y="403606"/>
                </a:lnTo>
                <a:lnTo>
                  <a:pt x="131572" y="394462"/>
                </a:lnTo>
                <a:lnTo>
                  <a:pt x="113537" y="383540"/>
                </a:lnTo>
                <a:lnTo>
                  <a:pt x="96647" y="370967"/>
                </a:lnTo>
                <a:lnTo>
                  <a:pt x="81153" y="356870"/>
                </a:lnTo>
                <a:lnTo>
                  <a:pt x="66929" y="341375"/>
                </a:lnTo>
                <a:lnTo>
                  <a:pt x="54356" y="324612"/>
                </a:lnTo>
                <a:lnTo>
                  <a:pt x="43434" y="306578"/>
                </a:lnTo>
                <a:lnTo>
                  <a:pt x="34162" y="287528"/>
                </a:lnTo>
                <a:lnTo>
                  <a:pt x="26670" y="267462"/>
                </a:lnTo>
                <a:lnTo>
                  <a:pt x="21336" y="246380"/>
                </a:lnTo>
                <a:lnTo>
                  <a:pt x="29083" y="315214"/>
                </a:lnTo>
                <a:lnTo>
                  <a:pt x="40894" y="334645"/>
                </a:lnTo>
                <a:lnTo>
                  <a:pt x="54610" y="352679"/>
                </a:lnTo>
                <a:close/>
              </a:path>
              <a:path w="437388" h="437388">
                <a:moveTo>
                  <a:pt x="19050" y="294767"/>
                </a:moveTo>
                <a:lnTo>
                  <a:pt x="29083" y="315214"/>
                </a:lnTo>
                <a:lnTo>
                  <a:pt x="21336" y="246380"/>
                </a:lnTo>
                <a:lnTo>
                  <a:pt x="17907" y="224790"/>
                </a:lnTo>
                <a:lnTo>
                  <a:pt x="16763" y="202311"/>
                </a:lnTo>
                <a:lnTo>
                  <a:pt x="11049" y="273177"/>
                </a:lnTo>
                <a:lnTo>
                  <a:pt x="19050" y="294767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55448"/>
            <a:ext cx="8833866" cy="1121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33802">
              <a:lnSpc>
                <a:spcPct val="94685"/>
              </a:lnSpc>
              <a:spcBef>
                <a:spcPts val="1399"/>
              </a:spcBef>
            </a:pPr>
            <a:r>
              <a:rPr sz="3300" b="1" spc="0" dirty="0" smtClean="0">
                <a:solidFill>
                  <a:srgbClr val="7A9799"/>
                </a:solidFill>
                <a:latin typeface="Georgia"/>
                <a:cs typeface="Georgia"/>
              </a:rPr>
              <a:t>Today’s Agenda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277112"/>
            <a:ext cx="8833866" cy="115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2"/>
              </a:spcBef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152400" y="1392936"/>
            <a:ext cx="8833866" cy="4995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sz="2600" spc="0" smtClean="0">
                <a:solidFill>
                  <a:srgbClr val="D16248"/>
                </a:solidFill>
                <a:latin typeface="Arial"/>
                <a:cs typeface="Arial"/>
              </a:rPr>
              <a:t>•</a:t>
            </a:r>
            <a:r>
              <a:rPr lang="en-US" sz="2600" spc="0" dirty="0" smtClean="0">
                <a:solidFill>
                  <a:srgbClr val="D16248"/>
                </a:solidFill>
                <a:latin typeface="Arial"/>
                <a:cs typeface="Arial"/>
              </a:rPr>
              <a:t> </a:t>
            </a:r>
            <a:r>
              <a:rPr lang="en-US" sz="2600" spc="0" dirty="0" smtClean="0">
                <a:latin typeface="Arial"/>
                <a:cs typeface="Arial"/>
              </a:rPr>
              <a:t>Using </a:t>
            </a:r>
            <a:r>
              <a:rPr lang="en-US" sz="2600" spc="0" dirty="0" smtClean="0">
                <a:solidFill>
                  <a:srgbClr val="FF0000"/>
                </a:solidFill>
                <a:latin typeface="Arial"/>
                <a:cs typeface="Arial"/>
              </a:rPr>
              <a:t>JLabel</a:t>
            </a:r>
          </a:p>
          <a:p>
            <a:pPr marL="190500">
              <a:lnSpc>
                <a:spcPct val="95825"/>
              </a:lnSpc>
              <a:spcBef>
                <a:spcPts val="2287"/>
              </a:spcBef>
              <a:buFont typeface="Arial" pitchFamily="34" charset="0"/>
              <a:buChar char="•"/>
            </a:pPr>
            <a:r>
              <a:rPr lang="en-US" sz="2600" spc="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600" spc="0" dirty="0" smtClean="0">
                <a:latin typeface="Arial"/>
                <a:cs typeface="Arial"/>
              </a:rPr>
              <a:t>Property </a:t>
            </a:r>
            <a:r>
              <a:rPr lang="en-US" sz="2600" spc="0" dirty="0" smtClean="0">
                <a:solidFill>
                  <a:srgbClr val="FF0000"/>
                </a:solidFill>
                <a:latin typeface="Arial"/>
                <a:cs typeface="Arial"/>
              </a:rPr>
              <a:t>Opaque</a:t>
            </a:r>
          </a:p>
          <a:p>
            <a:pPr marL="190500">
              <a:lnSpc>
                <a:spcPct val="95825"/>
              </a:lnSpc>
              <a:spcBef>
                <a:spcPts val="2287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latin typeface="Arial"/>
                <a:cs typeface="Arial"/>
              </a:rPr>
              <a:t>Using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JTextField</a:t>
            </a:r>
            <a:endParaRPr lang="en-US" sz="26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190500">
              <a:lnSpc>
                <a:spcPct val="95825"/>
              </a:lnSpc>
              <a:spcBef>
                <a:spcPts val="2287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latin typeface="Arial"/>
                <a:cs typeface="Arial"/>
              </a:rPr>
              <a:t>Methods Of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JTextField </a:t>
            </a:r>
            <a:endParaRPr lang="en-US" sz="26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190500">
              <a:lnSpc>
                <a:spcPct val="95825"/>
              </a:lnSpc>
              <a:spcBef>
                <a:spcPts val="2287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latin typeface="Arial"/>
                <a:cs typeface="Arial"/>
              </a:rPr>
              <a:t>JOptionPane</a:t>
            </a:r>
            <a:endParaRPr lang="en-US" sz="260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190500">
              <a:lnSpc>
                <a:spcPct val="95825"/>
              </a:lnSpc>
              <a:spcBef>
                <a:spcPts val="2287"/>
              </a:spcBef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D16248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Controls </a:t>
            </a:r>
            <a:r>
              <a:rPr lang="en-US" sz="2600" dirty="0" smtClean="0">
                <a:latin typeface="Arial"/>
                <a:cs typeface="Arial"/>
              </a:rPr>
              <a:t>for making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choices</a:t>
            </a:r>
          </a:p>
          <a:p>
            <a:pPr marL="190500">
              <a:lnSpc>
                <a:spcPct val="95825"/>
              </a:lnSpc>
              <a:spcBef>
                <a:spcPts val="2287"/>
              </a:spcBef>
            </a:pPr>
            <a:endParaRPr lang="en-US" sz="2600" spc="0" dirty="0" smtClean="0">
              <a:solidFill>
                <a:srgbClr val="D16248"/>
              </a:solidFill>
              <a:latin typeface="Arial"/>
              <a:cs typeface="Arial"/>
            </a:endParaRPr>
          </a:p>
          <a:p>
            <a:pPr marL="190500">
              <a:lnSpc>
                <a:spcPct val="95825"/>
              </a:lnSpc>
              <a:spcBef>
                <a:spcPts val="2287"/>
              </a:spcBef>
            </a:pPr>
            <a:endParaRPr sz="2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6388608"/>
            <a:ext cx="8833866" cy="31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1000132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The Modified Code For </a:t>
            </a:r>
            <a:br>
              <a:rPr lang="en-US" sz="3000" b="1" dirty="0" smtClean="0"/>
            </a:br>
            <a:r>
              <a:rPr lang="en-US" sz="3000" b="1" dirty="0" smtClean="0"/>
              <a:t>“Quit” Button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8858312" cy="58579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private void jButton3ActionPerformed(java.awt.event.ActionEvent evt) {                             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int ans;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ans=JOptionPane.showConfirmDialog(null,"Are u sure?","Quitting!",JOptionPane.YES_NO_OPTION,JOptionPane.QUESTION_MESSAGE);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if(ans==JOptionPane.YES_OPTION)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{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    String name=JOptionPane.showInputDialog(null,"What is your Name?");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    JOptionPane.showConfirmDialog(null,"Thank You " +name+ " for using this app");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    System.exit(0);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     }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9286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Controls For Making </a:t>
            </a:r>
            <a:br>
              <a:rPr lang="en-US" b="1" dirty="0" smtClean="0"/>
            </a:br>
            <a:r>
              <a:rPr lang="en-US" b="1" dirty="0" smtClean="0"/>
              <a:t>Choices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4292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SzPct val="110000"/>
              <a:buFont typeface="Arial" pitchFamily="34" charset="0"/>
              <a:buChar char="•"/>
            </a:pPr>
            <a:r>
              <a:rPr lang="en-US" sz="2400" dirty="0" smtClean="0"/>
              <a:t>In a GUI Application it is very common for a programmer to ask the user to provide his choice amongs an available list of choices.</a:t>
            </a:r>
          </a:p>
          <a:p>
            <a:pPr marL="514350" indent="-514350">
              <a:buNone/>
            </a:pPr>
            <a:r>
              <a:rPr lang="en-US" sz="2400" b="1" u="sng" dirty="0" smtClean="0"/>
              <a:t>For ex. :-</a:t>
            </a:r>
            <a:r>
              <a:rPr lang="en-US" sz="2400" dirty="0" smtClean="0"/>
              <a:t>We might want to offer the user choice of selecting his gender or hobbies and in such cases rather than using a text field java advices us to use choice control. There are 4 choice control given by java calles as: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JCheckBox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JRadioButton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 JComboBox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 Jlist</a:t>
            </a:r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JCheckbox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8647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Checkboxes are toggle buttons and are mainly use to allow the user to select more than one option amongs the available list of choices. Following are important properties of a JCheckbox: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text:</a:t>
            </a:r>
            <a:r>
              <a:rPr lang="en-US" dirty="0" smtClean="0"/>
              <a:t> For setting the text on checkbox.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icon:</a:t>
            </a:r>
            <a:r>
              <a:rPr lang="en-US" dirty="0" smtClean="0"/>
              <a:t> For setting image on checkbox.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selected:</a:t>
            </a:r>
            <a:r>
              <a:rPr lang="en-US" dirty="0" smtClean="0"/>
              <a:t> A boolean property for deciding the initial state of checkbox.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font:</a:t>
            </a:r>
            <a:r>
              <a:rPr lang="en-US" dirty="0" smtClean="0"/>
              <a:t> For changing font of the checkbox.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background:</a:t>
            </a:r>
            <a:r>
              <a:rPr lang="en-US" dirty="0" smtClean="0"/>
              <a:t> For changing the background color of checkbox.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foreground:</a:t>
            </a:r>
            <a:r>
              <a:rPr lang="en-US" dirty="0" smtClean="0"/>
              <a:t> For changing the font color of checkbox. </a:t>
            </a:r>
            <a:endParaRPr lang="en-IN" dirty="0"/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86478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3000" b="1" u="sng" dirty="0" smtClean="0"/>
          </a:p>
          <a:p>
            <a:pPr>
              <a:buNone/>
            </a:pPr>
            <a:endParaRPr lang="en-IN" sz="3000" b="1" u="sng" dirty="0" smtClean="0"/>
          </a:p>
          <a:p>
            <a:pPr>
              <a:buNone/>
            </a:pPr>
            <a:r>
              <a:rPr lang="en-IN" sz="2400" b="1" u="sng" dirty="0" smtClean="0"/>
              <a:t>Events Fired In JCheckBox:</a:t>
            </a:r>
          </a:p>
          <a:p>
            <a:pPr>
              <a:buNone/>
            </a:pPr>
            <a:r>
              <a:rPr lang="en-IN" sz="2400" dirty="0" smtClean="0"/>
              <a:t>Whenever the user selects or de-selects a JCheckBox object , Java executes the </a:t>
            </a:r>
            <a:r>
              <a:rPr lang="en-IN" sz="2400" dirty="0" smtClean="0">
                <a:solidFill>
                  <a:srgbClr val="FF0000"/>
                </a:solidFill>
              </a:rPr>
              <a:t>"ItemEvent" </a:t>
            </a:r>
            <a:r>
              <a:rPr lang="en-IN" sz="2400" dirty="0" smtClean="0"/>
              <a:t>and calls the method 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"itemStateChanged( )"  </a:t>
            </a:r>
            <a:r>
              <a:rPr lang="en-IN" sz="2400" dirty="0" smtClean="0"/>
              <a:t>which is available in the interface </a:t>
            </a:r>
            <a:r>
              <a:rPr lang="en-IN" sz="2400" dirty="0" smtClean="0">
                <a:solidFill>
                  <a:srgbClr val="FF0000"/>
                </a:solidFill>
              </a:rPr>
              <a:t>"ItemListener".</a:t>
            </a:r>
          </a:p>
          <a:p>
            <a:pPr>
              <a:buNone/>
            </a:pPr>
            <a:r>
              <a:rPr lang="en-IN" sz="2400" b="1" u="sng" dirty="0" smtClean="0"/>
              <a:t>Obtaining State Of a JCheckBox:</a:t>
            </a:r>
          </a:p>
          <a:p>
            <a:pPr>
              <a:buNone/>
            </a:pPr>
            <a:r>
              <a:rPr lang="en-IN" sz="2400" dirty="0" smtClean="0"/>
              <a:t>To determine whether a JCheckBox object is currently selected or not we call the method isSelected( ) of "JCheckBox" class. The prototype of the method is: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public boolean isSelected( 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87154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Handling JCheckBox Event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42928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 an application containing a text field and two checkboxes titled Bold and Italic. As the user selects or deselects these checkboxes apply the required effect on the text in text field.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 descr="Captur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643314"/>
            <a:ext cx="4643470" cy="3000396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14282" y="428604"/>
            <a:ext cx="87154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Example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864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private void chkBoldItemStateChanged(java.awt.event.ItemEvent evt) {                                         </a:t>
            </a:r>
          </a:p>
          <a:p>
            <a:pPr>
              <a:buNone/>
            </a:pPr>
            <a:r>
              <a:rPr lang="en-IN" sz="2400" dirty="0" smtClean="0"/>
              <a:t>  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changeStyle();</a:t>
            </a:r>
          </a:p>
          <a:p>
            <a:pPr>
              <a:buNone/>
            </a:pPr>
            <a:r>
              <a:rPr lang="en-IN" sz="2400" b="1" dirty="0" smtClean="0"/>
              <a:t>    }                                        </a:t>
            </a:r>
          </a:p>
          <a:p>
            <a:pPr>
              <a:buNone/>
            </a:pPr>
            <a:r>
              <a:rPr lang="en-IN" sz="2400" b="1" dirty="0" smtClean="0"/>
              <a:t>private void chkItalicItemStateChanged(java.awt.event.ItemEvent evt) {                                           </a:t>
            </a:r>
          </a:p>
          <a:p>
            <a:pPr>
              <a:buNone/>
            </a:pPr>
            <a:r>
              <a:rPr lang="en-IN" sz="2400" b="1" dirty="0" smtClean="0"/>
              <a:t>    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changeStyle();</a:t>
            </a:r>
          </a:p>
          <a:p>
            <a:pPr>
              <a:buNone/>
            </a:pPr>
            <a:r>
              <a:rPr lang="en-IN" sz="2400" b="1" dirty="0" smtClean="0"/>
              <a:t>    } </a:t>
            </a:r>
          </a:p>
          <a:p>
            <a:pPr>
              <a:buNone/>
            </a:pPr>
            <a:r>
              <a:rPr lang="en-IN" sz="2400" dirty="0" smtClean="0"/>
              <a:t> 	</a:t>
            </a:r>
            <a:r>
              <a:rPr lang="en-IN" sz="2400" b="1" dirty="0" smtClean="0"/>
              <a:t>private void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changeStyle() </a:t>
            </a:r>
            <a:r>
              <a:rPr lang="en-IN" sz="2400" b="1" dirty="0" smtClean="0"/>
              <a:t>{</a:t>
            </a:r>
          </a:p>
          <a:p>
            <a:pPr>
              <a:buNone/>
            </a:pPr>
            <a:r>
              <a:rPr lang="en-IN" sz="2400" b="1" dirty="0" smtClean="0"/>
              <a:t>     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b="1" dirty="0" smtClean="0">
                <a:solidFill>
                  <a:srgbClr val="0070C0"/>
                </a:solidFill>
              </a:rPr>
              <a:t>int fontstyle= Font.PLAIN;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if(chkBold.isSelected())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    fontstyle+=Font.BOLD;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if(chkItalic.isSelected())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    fontstyle+=Font.ITALIC;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Font f=new Font("Tahoma",fontstyle,11);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        jTextField1.setFont(f);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14282" y="428604"/>
            <a:ext cx="87154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Example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End Of </a:t>
            </a:r>
            <a:r>
              <a:rPr lang="en-IN" b="1" smtClean="0"/>
              <a:t>Lecture 35</a:t>
            </a:r>
            <a:endParaRPr lang="en-IN" b="1" dirty="0"/>
          </a:p>
        </p:txBody>
      </p:sp>
      <p:sp>
        <p:nvSpPr>
          <p:cNvPr id="4" name="object 29"/>
          <p:cNvSpPr/>
          <p:nvPr/>
        </p:nvSpPr>
        <p:spPr>
          <a:xfrm>
            <a:off x="251460" y="188975"/>
            <a:ext cx="1368552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8"/>
          <p:cNvSpPr/>
          <p:nvPr/>
        </p:nvSpPr>
        <p:spPr>
          <a:xfrm>
            <a:off x="7092696" y="188975"/>
            <a:ext cx="1871472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6"/>
          <p:cNvSpPr/>
          <p:nvPr/>
        </p:nvSpPr>
        <p:spPr>
          <a:xfrm>
            <a:off x="143256" y="1427988"/>
            <a:ext cx="8857488" cy="2072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7"/>
          <p:cNvSpPr/>
          <p:nvPr/>
        </p:nvSpPr>
        <p:spPr>
          <a:xfrm>
            <a:off x="214884" y="3572255"/>
            <a:ext cx="8785860" cy="2122932"/>
          </a:xfrm>
          <a:custGeom>
            <a:avLst/>
            <a:gdLst/>
            <a:ahLst/>
            <a:cxnLst/>
            <a:rect l="l" t="t" r="r" b="b"/>
            <a:pathLst>
              <a:path w="8785860" h="2122932">
                <a:moveTo>
                  <a:pt x="0" y="2122932"/>
                </a:moveTo>
                <a:lnTo>
                  <a:pt x="8785860" y="2122932"/>
                </a:lnTo>
                <a:lnTo>
                  <a:pt x="8785860" y="0"/>
                </a:lnTo>
                <a:lnTo>
                  <a:pt x="0" y="0"/>
                </a:lnTo>
                <a:lnTo>
                  <a:pt x="0" y="2122932"/>
                </a:lnTo>
                <a:close/>
              </a:path>
            </a:pathLst>
          </a:custGeom>
          <a:solidFill>
            <a:srgbClr val="ACBDC5"/>
          </a:solidFill>
        </p:spPr>
        <p:txBody>
          <a:bodyPr wrap="square" lIns="0" tIns="0" rIns="0" bIns="0" rtlCol="0">
            <a:noAutofit/>
          </a:bodyPr>
          <a:lstStyle/>
          <a:p>
            <a:pPr marL="90830">
              <a:lnSpc>
                <a:spcPct val="94685"/>
              </a:lnSpc>
              <a:spcBef>
                <a:spcPts val="459"/>
              </a:spcBef>
            </a:pPr>
            <a:r>
              <a:rPr lang="en-IN" b="1" dirty="0" smtClean="0">
                <a:solidFill>
                  <a:srgbClr val="FF0000"/>
                </a:solidFill>
                <a:cs typeface="Georgia"/>
              </a:rPr>
              <a:t>For </a:t>
            </a:r>
            <a:r>
              <a:rPr lang="en-IN" b="1" spc="-4" dirty="0" smtClean="0">
                <a:solidFill>
                  <a:srgbClr val="FF0000"/>
                </a:solidFill>
                <a:cs typeface="Georgia"/>
              </a:rPr>
              <a:t>a</a:t>
            </a:r>
            <a:r>
              <a:rPr lang="en-IN" b="1" dirty="0" smtClean="0">
                <a:solidFill>
                  <a:srgbClr val="FF0000"/>
                </a:solidFill>
                <a:cs typeface="Georgia"/>
              </a:rPr>
              <a:t>ny qu</a:t>
            </a:r>
            <a:r>
              <a:rPr lang="en-IN" b="1" spc="-9" dirty="0" smtClean="0">
                <a:solidFill>
                  <a:srgbClr val="FF0000"/>
                </a:solidFill>
                <a:cs typeface="Georgia"/>
              </a:rPr>
              <a:t>e</a:t>
            </a:r>
            <a:r>
              <a:rPr lang="en-IN" b="1" dirty="0" smtClean="0">
                <a:solidFill>
                  <a:srgbClr val="FF0000"/>
                </a:solidFill>
                <a:cs typeface="Georgia"/>
              </a:rPr>
              <a:t>ries</a:t>
            </a:r>
            <a:r>
              <a:rPr lang="en-IN" b="1" spc="-14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b="1" dirty="0" smtClean="0">
                <a:solidFill>
                  <a:srgbClr val="260FB1"/>
                </a:solidFill>
                <a:cs typeface="Georgia"/>
                <a:hlinkClick r:id="rId5"/>
              </a:rPr>
              <a:t>mail us </a:t>
            </a:r>
            <a:r>
              <a:rPr lang="en-IN" b="1" spc="-9" dirty="0" smtClean="0">
                <a:solidFill>
                  <a:srgbClr val="260FB1"/>
                </a:solidFill>
                <a:cs typeface="Georgia"/>
                <a:hlinkClick r:id="rId5"/>
              </a:rPr>
              <a:t>@</a:t>
            </a:r>
            <a:r>
              <a:rPr lang="en-IN" b="1" dirty="0" smtClean="0">
                <a:solidFill>
                  <a:srgbClr val="260FB1"/>
                </a:solidFill>
                <a:cs typeface="Georgia"/>
                <a:hlinkClick r:id="rId5"/>
              </a:rPr>
              <a:t>:</a:t>
            </a:r>
            <a:r>
              <a:rPr lang="en-IN" b="1" dirty="0" smtClean="0">
                <a:solidFill>
                  <a:srgbClr val="260FB1"/>
                </a:solidFill>
                <a:cs typeface="Georgia"/>
              </a:rPr>
              <a:t> </a:t>
            </a:r>
            <a:r>
              <a:rPr lang="en-IN" b="1" spc="-480" dirty="0" smtClean="0">
                <a:solidFill>
                  <a:srgbClr val="260FB1"/>
                </a:solidFill>
                <a:cs typeface="Georgia"/>
              </a:rPr>
              <a:t> 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s</a:t>
            </a:r>
            <a:r>
              <a:rPr lang="en-IN" b="1" u="heavy" spc="4" dirty="0" smtClean="0">
                <a:solidFill>
                  <a:srgbClr val="260FB1"/>
                </a:solidFill>
                <a:cs typeface="Georgia"/>
                <a:hlinkClick r:id="rId6"/>
              </a:rPr>
              <a:t>c</a:t>
            </a:r>
            <a:r>
              <a:rPr lang="en-IN" b="1" u="heavy" spc="-4" dirty="0" smtClean="0">
                <a:solidFill>
                  <a:srgbClr val="260FB1"/>
                </a:solidFill>
                <a:cs typeface="Georgia"/>
                <a:hlinkClick r:id="rId6"/>
              </a:rPr>
              <a:t>a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l</a:t>
            </a:r>
            <a:r>
              <a:rPr lang="en-IN" b="1" u="heavy" spc="-4" dirty="0" smtClean="0">
                <a:solidFill>
                  <a:srgbClr val="260FB1"/>
                </a:solidFill>
                <a:cs typeface="Georgia"/>
                <a:hlinkClick r:id="rId6"/>
              </a:rPr>
              <a:t>i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ve</a:t>
            </a:r>
            <a:r>
              <a:rPr lang="en-IN" b="1" u="heavy" spc="-9" dirty="0" smtClean="0">
                <a:solidFill>
                  <a:srgbClr val="260FB1"/>
                </a:solidFill>
                <a:cs typeface="Georgia"/>
                <a:hlinkClick r:id="rId6"/>
              </a:rPr>
              <a:t>4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u</a:t>
            </a:r>
            <a:r>
              <a:rPr lang="en-IN" b="1" u="heavy" spc="-4" dirty="0" smtClean="0">
                <a:solidFill>
                  <a:srgbClr val="260FB1"/>
                </a:solidFill>
                <a:cs typeface="Georgia"/>
                <a:hlinkClick r:id="rId6"/>
              </a:rPr>
              <a:t>@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gm</a:t>
            </a:r>
            <a:r>
              <a:rPr lang="en-IN" b="1" u="heavy" spc="-4" dirty="0" smtClean="0">
                <a:solidFill>
                  <a:srgbClr val="260FB1"/>
                </a:solidFill>
                <a:cs typeface="Georgia"/>
                <a:hlinkClick r:id="rId6"/>
              </a:rPr>
              <a:t>a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i</a:t>
            </a:r>
            <a:r>
              <a:rPr lang="en-IN" b="1" u="heavy" spc="-4" dirty="0" smtClean="0">
                <a:solidFill>
                  <a:srgbClr val="260FB1"/>
                </a:solidFill>
                <a:cs typeface="Georgia"/>
                <a:hlinkClick r:id="rId6"/>
              </a:rPr>
              <a:t>l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.</a:t>
            </a:r>
            <a:r>
              <a:rPr lang="en-IN" b="1" u="heavy" spc="4" dirty="0" smtClean="0">
                <a:solidFill>
                  <a:srgbClr val="260FB1"/>
                </a:solidFill>
                <a:cs typeface="Georgia"/>
                <a:hlinkClick r:id="rId6"/>
              </a:rPr>
              <a:t>c</a:t>
            </a:r>
            <a:r>
              <a:rPr lang="en-IN" b="1" u="heavy" dirty="0" smtClean="0">
                <a:solidFill>
                  <a:srgbClr val="260FB1"/>
                </a:solidFill>
                <a:cs typeface="Georgia"/>
                <a:hlinkClick r:id="rId6"/>
              </a:rPr>
              <a:t>om</a:t>
            </a:r>
            <a:endParaRPr lang="en-IN" dirty="0" smtClean="0">
              <a:solidFill>
                <a:srgbClr val="260FB1"/>
              </a:solidFill>
              <a:cs typeface="Georgia"/>
            </a:endParaRPr>
          </a:p>
          <a:p>
            <a:pPr marL="90830">
              <a:lnSpc>
                <a:spcPct val="94685"/>
              </a:lnSpc>
              <a:spcBef>
                <a:spcPts val="125"/>
              </a:spcBef>
            </a:pPr>
            <a:r>
              <a:rPr lang="en-IN" b="1" spc="-4" dirty="0" smtClean="0">
                <a:solidFill>
                  <a:srgbClr val="FF0000"/>
                </a:solidFill>
                <a:cs typeface="Georgia"/>
              </a:rPr>
              <a:t>Cal</a:t>
            </a:r>
            <a:r>
              <a:rPr lang="en-IN" b="1" dirty="0" smtClean="0">
                <a:solidFill>
                  <a:srgbClr val="FF0000"/>
                </a:solidFill>
                <a:cs typeface="Georgia"/>
              </a:rPr>
              <a:t>l us @</a:t>
            </a:r>
            <a:r>
              <a:rPr lang="en-IN" b="1" spc="-4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b="1" dirty="0" smtClean="0">
                <a:solidFill>
                  <a:srgbClr val="FF0000"/>
                </a:solidFill>
                <a:cs typeface="Georgia"/>
              </a:rPr>
              <a:t>:</a:t>
            </a:r>
            <a:r>
              <a:rPr lang="en-IN" b="1" spc="14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b="1" dirty="0" smtClean="0">
                <a:solidFill>
                  <a:srgbClr val="006FC0"/>
                </a:solidFill>
                <a:cs typeface="Georgia"/>
              </a:rPr>
              <a:t>075</a:t>
            </a:r>
            <a:r>
              <a:rPr lang="en-IN" b="1" spc="-4" dirty="0" smtClean="0">
                <a:solidFill>
                  <a:srgbClr val="006FC0"/>
                </a:solidFill>
                <a:cs typeface="Georgia"/>
              </a:rPr>
              <a:t>5-4</a:t>
            </a:r>
            <a:r>
              <a:rPr lang="en-IN" b="1" dirty="0" smtClean="0">
                <a:solidFill>
                  <a:srgbClr val="006FC0"/>
                </a:solidFill>
                <a:cs typeface="Georgia"/>
              </a:rPr>
              <a:t>2</a:t>
            </a:r>
            <a:r>
              <a:rPr lang="en-IN" b="1" spc="4" dirty="0" smtClean="0">
                <a:solidFill>
                  <a:srgbClr val="006FC0"/>
                </a:solidFill>
                <a:cs typeface="Georgia"/>
              </a:rPr>
              <a:t>7</a:t>
            </a:r>
            <a:r>
              <a:rPr lang="en-IN" b="1" dirty="0" smtClean="0">
                <a:solidFill>
                  <a:srgbClr val="006FC0"/>
                </a:solidFill>
                <a:cs typeface="Georgia"/>
              </a:rPr>
              <a:t>165</a:t>
            </a:r>
            <a:r>
              <a:rPr lang="en-IN" b="1" spc="-9" dirty="0" smtClean="0">
                <a:solidFill>
                  <a:srgbClr val="006FC0"/>
                </a:solidFill>
                <a:cs typeface="Georgia"/>
              </a:rPr>
              <a:t>9</a:t>
            </a:r>
            <a:r>
              <a:rPr lang="en-IN" b="1" dirty="0" smtClean="0">
                <a:solidFill>
                  <a:srgbClr val="006FC0"/>
                </a:solidFill>
                <a:cs typeface="Georgia"/>
              </a:rPr>
              <a:t>, 7879165</a:t>
            </a:r>
            <a:r>
              <a:rPr lang="en-IN" b="1" spc="-4" dirty="0" smtClean="0">
                <a:solidFill>
                  <a:srgbClr val="006FC0"/>
                </a:solidFill>
                <a:cs typeface="Georgia"/>
              </a:rPr>
              <a:t>5</a:t>
            </a:r>
            <a:r>
              <a:rPr lang="en-IN" b="1" dirty="0" smtClean="0">
                <a:solidFill>
                  <a:srgbClr val="006FC0"/>
                </a:solidFill>
                <a:cs typeface="Georgia"/>
              </a:rPr>
              <a:t>33</a:t>
            </a:r>
          </a:p>
          <a:p>
            <a:pPr marL="90830">
              <a:lnSpc>
                <a:spcPct val="94685"/>
              </a:lnSpc>
              <a:spcBef>
                <a:spcPts val="3536"/>
              </a:spcBef>
            </a:pPr>
            <a:r>
              <a:rPr lang="en-IN" sz="2800" b="1" u="heavy" dirty="0" smtClean="0">
                <a:solidFill>
                  <a:srgbClr val="006FC0"/>
                </a:solidFill>
                <a:cs typeface="Georgia"/>
              </a:rPr>
              <a:t>Agenda</a:t>
            </a:r>
            <a:r>
              <a:rPr lang="en-IN" sz="2800" b="1" u="heavy" spc="-92" dirty="0" smtClean="0">
                <a:solidFill>
                  <a:srgbClr val="006FC0"/>
                </a:solidFill>
                <a:cs typeface="Georgia"/>
              </a:rPr>
              <a:t> </a:t>
            </a:r>
            <a:r>
              <a:rPr lang="en-IN" sz="2800" b="1" u="heavy" dirty="0" smtClean="0">
                <a:solidFill>
                  <a:srgbClr val="006FC0"/>
                </a:solidFill>
                <a:cs typeface="Georgia"/>
              </a:rPr>
              <a:t>for</a:t>
            </a:r>
            <a:r>
              <a:rPr lang="en-IN" sz="2800" b="1" u="heavy" spc="-43" dirty="0" smtClean="0">
                <a:solidFill>
                  <a:srgbClr val="006FC0"/>
                </a:solidFill>
                <a:cs typeface="Georgia"/>
              </a:rPr>
              <a:t> </a:t>
            </a:r>
            <a:r>
              <a:rPr lang="en-IN" sz="2800" b="1" u="heavy" dirty="0" smtClean="0">
                <a:solidFill>
                  <a:srgbClr val="006FC0"/>
                </a:solidFill>
                <a:cs typeface="Georgia"/>
              </a:rPr>
              <a:t>Next</a:t>
            </a:r>
            <a:r>
              <a:rPr lang="en-IN" sz="2800" b="1" u="heavy" spc="-52" dirty="0" smtClean="0">
                <a:solidFill>
                  <a:srgbClr val="006FC0"/>
                </a:solidFill>
                <a:cs typeface="Georgia"/>
              </a:rPr>
              <a:t> </a:t>
            </a:r>
            <a:r>
              <a:rPr lang="en-IN" sz="2800" b="1" u="heavy" dirty="0" smtClean="0">
                <a:solidFill>
                  <a:srgbClr val="006FC0"/>
                </a:solidFill>
                <a:cs typeface="Georgia"/>
              </a:rPr>
              <a:t>Lect</a:t>
            </a:r>
            <a:r>
              <a:rPr lang="en-IN" sz="2800" b="1" u="heavy" spc="9" dirty="0" smtClean="0">
                <a:solidFill>
                  <a:srgbClr val="006FC0"/>
                </a:solidFill>
                <a:cs typeface="Georgia"/>
              </a:rPr>
              <a:t>u</a:t>
            </a:r>
            <a:r>
              <a:rPr lang="en-IN" sz="2800" b="1" u="heavy" dirty="0" smtClean="0">
                <a:solidFill>
                  <a:srgbClr val="006FC0"/>
                </a:solidFill>
                <a:cs typeface="Georgia"/>
              </a:rPr>
              <a:t>re:</a:t>
            </a:r>
            <a:endParaRPr lang="en-IN" sz="2800" dirty="0" smtClean="0">
              <a:cs typeface="Georgia"/>
            </a:endParaRPr>
          </a:p>
          <a:p>
            <a:pPr marL="90830">
              <a:lnSpc>
                <a:spcPct val="94685"/>
              </a:lnSpc>
              <a:spcBef>
                <a:spcPts val="125"/>
              </a:spcBef>
            </a:pPr>
            <a:r>
              <a:rPr lang="en-IN" b="1" dirty="0" smtClean="0"/>
              <a:t>1. Using JRadioButton.</a:t>
            </a:r>
          </a:p>
          <a:p>
            <a:pPr marL="90830">
              <a:lnSpc>
                <a:spcPct val="94685"/>
              </a:lnSpc>
              <a:spcBef>
                <a:spcPts val="125"/>
              </a:spcBef>
            </a:pPr>
            <a:r>
              <a:rPr lang="en-IN" b="1" dirty="0" smtClean="0"/>
              <a:t>2. JComboBox Component</a:t>
            </a:r>
          </a:p>
          <a:p>
            <a:pPr marL="90830">
              <a:lnSpc>
                <a:spcPct val="94685"/>
              </a:lnSpc>
              <a:spcBef>
                <a:spcPts val="125"/>
              </a:spcBef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Using JLabel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800" b="1" u="sng" dirty="0" smtClean="0"/>
              <a:t>The “</a:t>
            </a:r>
            <a:r>
              <a:rPr lang="en-US" sz="3800" b="1" u="sng" dirty="0" err="1" smtClean="0"/>
              <a:t>Jlabel</a:t>
            </a:r>
            <a:r>
              <a:rPr lang="en-US" sz="3800" b="1" u="sng" dirty="0" smtClean="0"/>
              <a:t>” Class:</a:t>
            </a:r>
          </a:p>
          <a:p>
            <a:r>
              <a:rPr lang="en-US" sz="3800" dirty="0" smtClean="0"/>
              <a:t>The JLabel component in swing is used to display text to the user. This text is read only that is the user cannot change it at run time.</a:t>
            </a:r>
          </a:p>
          <a:p>
            <a:pPr>
              <a:buNone/>
            </a:pPr>
            <a:endParaRPr lang="en-US" sz="3800" dirty="0" smtClean="0"/>
          </a:p>
          <a:p>
            <a:r>
              <a:rPr lang="en-US" sz="3800" b="1" u="sng" dirty="0" smtClean="0"/>
              <a:t>Properties of “JLabel” class: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text</a:t>
            </a:r>
            <a:r>
              <a:rPr lang="en-US" sz="3800" dirty="0" smtClean="0"/>
              <a:t>: For setting the text on JLabel.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icon</a:t>
            </a:r>
            <a:r>
              <a:rPr lang="en-US" sz="3800" dirty="0" smtClean="0"/>
              <a:t>: For setting image on JLabel.</a:t>
            </a:r>
            <a:endParaRPr lang="en-IN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font</a:t>
            </a:r>
            <a:r>
              <a:rPr lang="en-US" sz="3800" dirty="0" smtClean="0"/>
              <a:t>: For changing font of the JLabel.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foreground</a:t>
            </a:r>
            <a:r>
              <a:rPr lang="en-US" sz="3800" dirty="0" smtClean="0"/>
              <a:t>: For changing the font color of JLabel.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opaque</a:t>
            </a:r>
            <a:r>
              <a:rPr lang="en-US" sz="3800" dirty="0" smtClean="0"/>
              <a:t>: For making the JLabel opaque so that background color gets applied.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b="1" dirty="0" smtClean="0"/>
              <a:t>background</a:t>
            </a:r>
            <a:r>
              <a:rPr lang="en-US" sz="3800" dirty="0" smtClean="0"/>
              <a:t>:  For changing the background color of JLabel.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verticalTextPosition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horizontalTextPosition</a:t>
            </a:r>
          </a:p>
          <a:p>
            <a:pPr marL="514350" indent="-514350">
              <a:buNone/>
            </a:pPr>
            <a:r>
              <a:rPr lang="en-US" sz="3800" dirty="0" smtClean="0"/>
              <a:t>	These properties help us align the text on JLabel with respect to its image.</a:t>
            </a:r>
            <a:endParaRPr lang="en-IN" sz="3800" dirty="0" smtClean="0"/>
          </a:p>
          <a:p>
            <a:endParaRPr lang="en-IN" dirty="0"/>
          </a:p>
        </p:txBody>
      </p:sp>
      <p:sp>
        <p:nvSpPr>
          <p:cNvPr id="4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14422"/>
            <a:ext cx="8858312" cy="55007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Property Opaque: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In the Palette, select the Label component and drag it to the Jframe.</a:t>
            </a:r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3" descr="Captur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8286808" cy="3500462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928794" y="357166"/>
            <a:ext cx="56436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Property Opaque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8858312" cy="557214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IN" dirty="0" smtClean="0"/>
              <a:t>Then select the JLabel make a right click and go to the Properties window on the bottom right corner.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714620"/>
            <a:ext cx="4786346" cy="3714776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2844" y="285728"/>
            <a:ext cx="88583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Property Opaque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86478"/>
          </a:xfrm>
        </p:spPr>
        <p:txBody>
          <a:bodyPr/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IN" dirty="0" smtClean="0"/>
              <a:t>There you will see Background property then choose the desired color. But you will notice that the background color of JLabel doesn't change.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4" name="Picture 3" descr="Captur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857496"/>
            <a:ext cx="6611273" cy="3643338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14282" y="285728"/>
            <a:ext cx="87154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Property Opaque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785794"/>
            <a:ext cx="8858312" cy="592935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en-US" sz="2400" dirty="0" smtClean="0"/>
              <a:t>.</a:t>
            </a:r>
            <a:r>
              <a:rPr lang="en-IN" sz="2400" dirty="0" smtClean="0"/>
              <a:t> Now keeping the JLabel selected, go to the properties window scroll down and see for the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opaque property </a:t>
            </a:r>
            <a:r>
              <a:rPr lang="en-IN" sz="2400" dirty="0" smtClean="0"/>
              <a:t>and then check the checkbox. Now you will be able to see the change in the background color of JLabel.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 descr="Captur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429000"/>
            <a:ext cx="4525007" cy="3253175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2844" y="357166"/>
            <a:ext cx="88583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Property Opaque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858312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Here is the 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Methods of “JLabel” class: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public Icon getIcon()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public void setIcon(Icon)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public void setText(String)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4.public String getText()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714488"/>
            <a:ext cx="3915066" cy="2000264"/>
          </a:xfrm>
          <a:prstGeom prst="rect">
            <a:avLst/>
          </a:prstGeom>
        </p:spPr>
      </p:pic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42844" y="357166"/>
            <a:ext cx="87868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300" b="1" dirty="0" smtClean="0">
                <a:solidFill>
                  <a:schemeClr val="bg2">
                    <a:lumMod val="75000"/>
                  </a:schemeClr>
                </a:solidFill>
              </a:rPr>
              <a:t>Property Opaque</a:t>
            </a:r>
            <a:endParaRPr lang="en-IN" sz="33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8858312" cy="58579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sz="2800" b="1" u="sng" dirty="0" smtClean="0"/>
          </a:p>
          <a:p>
            <a:pPr marL="514350" indent="-514350">
              <a:buNone/>
            </a:pPr>
            <a:endParaRPr lang="en-US" sz="2800" b="1" u="sng" dirty="0" smtClean="0"/>
          </a:p>
          <a:p>
            <a:pPr marL="514350" indent="-514350">
              <a:buNone/>
            </a:pPr>
            <a:r>
              <a:rPr lang="en-US" sz="2800" b="1" u="sng" dirty="0" smtClean="0"/>
              <a:t>The “JTextField” class</a:t>
            </a:r>
            <a:r>
              <a:rPr lang="en-IN" sz="2800" b="1" u="sng" dirty="0" smtClean="0"/>
              <a:t>:</a:t>
            </a:r>
          </a:p>
          <a:p>
            <a:pPr marL="514350" indent="-514350">
              <a:buNone/>
            </a:pPr>
            <a:r>
              <a:rPr lang="en-IN" sz="2800" dirty="0" smtClean="0"/>
              <a:t>	In GUI TextFields or TextBoxes are components used for taking input from the user. They are rectangular components displayed on our Frame or Panel and allow the user to input/type some text. In swing , java povides us a class called JTextField for this.</a:t>
            </a:r>
          </a:p>
          <a:p>
            <a:pPr marL="514350" indent="-514350">
              <a:buNone/>
            </a:pPr>
            <a:r>
              <a:rPr lang="en-US" sz="2800" b="1" u="sng" dirty="0" smtClean="0"/>
              <a:t>Properties of JTextField: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text: For setting the text on JTextField.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editable: For making JTextField editable/uneditable.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font: For changing font of JTextField.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foreground: For changing the font color of JTextField.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background: For changing the background color of JTextField.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357166"/>
            <a:ext cx="53578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accent3">
                    <a:lumMod val="75000"/>
                  </a:schemeClr>
                </a:solidFill>
              </a:rPr>
              <a:t>JTextField</a:t>
            </a:r>
            <a:endParaRPr lang="en-IN" sz="33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object 27"/>
          <p:cNvSpPr/>
          <p:nvPr/>
        </p:nvSpPr>
        <p:spPr>
          <a:xfrm>
            <a:off x="179832" y="188975"/>
            <a:ext cx="117195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7668768" y="44196"/>
            <a:ext cx="138684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2212</TotalTime>
  <Words>1024</Words>
  <Application>Microsoft Office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Slide 2</vt:lpstr>
      <vt:lpstr>Using JLabel</vt:lpstr>
      <vt:lpstr>Slide 4</vt:lpstr>
      <vt:lpstr>Slide 5</vt:lpstr>
      <vt:lpstr>Slide 6</vt:lpstr>
      <vt:lpstr>Slide 7</vt:lpstr>
      <vt:lpstr>Slide 8</vt:lpstr>
      <vt:lpstr>Slide 9</vt:lpstr>
      <vt:lpstr>Methods of JTextField</vt:lpstr>
      <vt:lpstr>Slide 11</vt:lpstr>
      <vt:lpstr>Slide 12</vt:lpstr>
      <vt:lpstr>JOptionPane</vt:lpstr>
      <vt:lpstr>Slide 14</vt:lpstr>
      <vt:lpstr>Modified version of Convert  Button Code</vt:lpstr>
      <vt:lpstr>Using Confirm Dialog</vt:lpstr>
      <vt:lpstr>Slide 17</vt:lpstr>
      <vt:lpstr>The Modified Code For  “Quit” Button</vt:lpstr>
      <vt:lpstr>Using Input Dialog</vt:lpstr>
      <vt:lpstr>The Modified Code For  “Quit” Button</vt:lpstr>
      <vt:lpstr>Controls For Making  Choices</vt:lpstr>
      <vt:lpstr>JCheckbox</vt:lpstr>
      <vt:lpstr>Slide 23</vt:lpstr>
      <vt:lpstr>Slide 24</vt:lpstr>
      <vt:lpstr>Slide 25</vt:lpstr>
      <vt:lpstr>End Of Lecture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JLabel</dc:title>
  <dc:creator>Server</dc:creator>
  <cp:lastModifiedBy>Server</cp:lastModifiedBy>
  <cp:revision>196</cp:revision>
  <dcterms:created xsi:type="dcterms:W3CDTF">2018-02-02T08:18:58Z</dcterms:created>
  <dcterms:modified xsi:type="dcterms:W3CDTF">2019-05-23T10:06:08Z</dcterms:modified>
</cp:coreProperties>
</file>