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0" r:id="rId3"/>
    <p:sldId id="264" r:id="rId4"/>
    <p:sldId id="266" r:id="rId5"/>
    <p:sldId id="267" r:id="rId6"/>
    <p:sldId id="268" r:id="rId7"/>
    <p:sldId id="269" r:id="rId8"/>
    <p:sldId id="270" r:id="rId9"/>
    <p:sldId id="271" r:id="rId10"/>
    <p:sldId id="273" r:id="rId11"/>
    <p:sldId id="258" r:id="rId12"/>
    <p:sldId id="259" r:id="rId13"/>
    <p:sldId id="260" r:id="rId14"/>
    <p:sldId id="261" r:id="rId15"/>
    <p:sldId id="262" r:id="rId16"/>
    <p:sldId id="274" r:id="rId17"/>
    <p:sldId id="275" r:id="rId18"/>
    <p:sldId id="276" r:id="rId19"/>
    <p:sldId id="263"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01242-A0F1-41D6-A63C-34BF181DA9B5}" type="datetimeFigureOut">
              <a:rPr lang="en-US" smtClean="0"/>
              <a:pPr/>
              <a:t>5/12/2019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DDB161-371E-4557-B9F9-E882CF040873}"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BDDB161-371E-4557-B9F9-E882CF040873}" type="slidenum">
              <a:rPr lang="en-IN" smtClean="0"/>
              <a:pPr/>
              <a:t>13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4B1449A-4B6D-4993-A12E-9001FD84F703}"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B1449A-4B6D-4993-A12E-9001FD84F703}"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64B1449A-4B6D-4993-A12E-9001FD84F703}"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64B1449A-4B6D-4993-A12E-9001FD84F703}"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4B1449A-4B6D-4993-A12E-9001FD84F703}"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2BF27CA-F6AC-4559-ACF2-3921315F15FE}" type="datetimeFigureOut">
              <a:rPr lang="en-US" smtClean="0"/>
              <a:pPr/>
              <a:t>5/12/2019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4B1449A-4B6D-4993-A12E-9001FD84F703}"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4B1449A-4B6D-4993-A12E-9001FD84F703}"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64B1449A-4B6D-4993-A12E-9001FD84F70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4B1449A-4B6D-4993-A12E-9001FD84F70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4B1449A-4B6D-4993-A12E-9001FD84F703}"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2BF27CA-F6AC-4559-ACF2-3921315F15FE}" type="datetimeFigureOut">
              <a:rPr lang="en-US" smtClean="0"/>
              <a:pPr/>
              <a:t>5/12/2019</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64B1449A-4B6D-4993-A12E-9001FD84F703}"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2BF27CA-F6AC-4559-ACF2-3921315F15FE}" type="datetimeFigureOut">
              <a:rPr lang="en-US" smtClean="0"/>
              <a:pPr/>
              <a:t>5/12/2019</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2BF27CA-F6AC-4559-ACF2-3921315F15FE}" type="datetimeFigureOut">
              <a:rPr lang="en-US" smtClean="0"/>
              <a:pPr/>
              <a:t>5/12/2019</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4B1449A-4B6D-4993-A12E-9001FD84F703}"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mailto:scalive4u@gmail.com" TargetMode="External"/><Relationship Id="rId5" Type="http://schemas.openxmlformats.org/officeDocument/2006/relationships/hyperlink" Target="mailto:@:"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8"/>
          <p:cNvSpPr/>
          <p:nvPr/>
        </p:nvSpPr>
        <p:spPr>
          <a:xfrm>
            <a:off x="428596" y="357166"/>
            <a:ext cx="1643074" cy="1643074"/>
          </a:xfrm>
          <a:prstGeom prst="rect">
            <a:avLst/>
          </a:prstGeom>
          <a:blipFill>
            <a:blip r:embed="rId2" cstate="print"/>
            <a:stretch>
              <a:fillRect/>
            </a:stretch>
          </a:blipFill>
        </p:spPr>
        <p:txBody>
          <a:bodyPr wrap="square" lIns="0" tIns="0" rIns="0" bIns="0" rtlCol="0">
            <a:noAutofit/>
          </a:bodyPr>
          <a:lstStyle/>
          <a:p>
            <a:endParaRPr/>
          </a:p>
        </p:txBody>
      </p:sp>
      <p:sp>
        <p:nvSpPr>
          <p:cNvPr id="6" name="object 17"/>
          <p:cNvSpPr/>
          <p:nvPr/>
        </p:nvSpPr>
        <p:spPr>
          <a:xfrm>
            <a:off x="7000892" y="285728"/>
            <a:ext cx="1871472" cy="1872996"/>
          </a:xfrm>
          <a:prstGeom prst="rect">
            <a:avLst/>
          </a:prstGeom>
          <a:blipFill>
            <a:blip r:embed="rId3" cstate="print"/>
            <a:stretch>
              <a:fillRect/>
            </a:stretch>
          </a:blipFill>
        </p:spPr>
        <p:txBody>
          <a:bodyPr wrap="square" lIns="0" tIns="0" rIns="0" bIns="0" rtlCol="0">
            <a:noAutofit/>
          </a:bodyPr>
          <a:lstStyle/>
          <a:p>
            <a:endParaRPr/>
          </a:p>
        </p:txBody>
      </p:sp>
      <p:sp>
        <p:nvSpPr>
          <p:cNvPr id="7" name="Rectangle 6"/>
          <p:cNvSpPr/>
          <p:nvPr/>
        </p:nvSpPr>
        <p:spPr>
          <a:xfrm>
            <a:off x="2286000" y="2890390"/>
            <a:ext cx="4572000" cy="1569660"/>
          </a:xfrm>
          <a:prstGeom prst="rect">
            <a:avLst/>
          </a:prstGeom>
        </p:spPr>
        <p:txBody>
          <a:bodyPr wrap="square">
            <a:spAutoFit/>
          </a:bodyPr>
          <a:lstStyle/>
          <a:p>
            <a:pPr algn="ctr"/>
            <a:r>
              <a:rPr lang="en-US" sz="4000" b="1" dirty="0" smtClean="0">
                <a:solidFill>
                  <a:schemeClr val="bg2">
                    <a:lumMod val="50000"/>
                  </a:schemeClr>
                </a:solidFill>
              </a:rPr>
              <a:t>JAVA SE</a:t>
            </a:r>
          </a:p>
          <a:p>
            <a:pPr algn="ctr"/>
            <a:r>
              <a:rPr lang="en-US" sz="2800" b="1" dirty="0" smtClean="0">
                <a:solidFill>
                  <a:schemeClr val="bg2">
                    <a:lumMod val="50000"/>
                  </a:schemeClr>
                </a:solidFill>
              </a:rPr>
              <a:t>(CORE JAVA)</a:t>
            </a:r>
          </a:p>
          <a:p>
            <a:pPr algn="ctr"/>
            <a:r>
              <a:rPr lang="en-US" sz="2800" b="1" dirty="0" smtClean="0">
                <a:solidFill>
                  <a:srgbClr val="FF0000"/>
                </a:solidFill>
              </a:rPr>
              <a:t>LECTURE-36</a:t>
            </a:r>
            <a:endParaRPr lang="en-IN" sz="2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14290"/>
            <a:ext cx="8786874" cy="6500858"/>
          </a:xfrm>
        </p:spPr>
        <p:txBody>
          <a:bodyPr>
            <a:normAutofit fontScale="92500" lnSpcReduction="10000"/>
          </a:bodyPr>
          <a:lstStyle/>
          <a:p>
            <a:endParaRPr lang="en-IN" sz="2600" dirty="0" smtClean="0">
              <a:solidFill>
                <a:schemeClr val="accent6">
                  <a:lumMod val="75000"/>
                </a:schemeClr>
              </a:solidFill>
            </a:endParaRPr>
          </a:p>
          <a:p>
            <a:endParaRPr lang="en-IN" sz="2600" dirty="0" smtClean="0">
              <a:solidFill>
                <a:schemeClr val="accent6">
                  <a:lumMod val="75000"/>
                </a:schemeClr>
              </a:solidFill>
            </a:endParaRPr>
          </a:p>
          <a:p>
            <a:endParaRPr lang="en-IN" sz="2600" dirty="0" smtClean="0">
              <a:solidFill>
                <a:schemeClr val="accent6">
                  <a:lumMod val="75000"/>
                </a:schemeClr>
              </a:solidFill>
            </a:endParaRPr>
          </a:p>
          <a:p>
            <a:endParaRPr lang="en-IN" sz="2600" dirty="0" smtClean="0">
              <a:solidFill>
                <a:schemeClr val="accent6">
                  <a:lumMod val="75000"/>
                </a:schemeClr>
              </a:solidFill>
            </a:endParaRPr>
          </a:p>
          <a:p>
            <a:r>
              <a:rPr lang="en-IN" sz="2600" dirty="0" smtClean="0"/>
              <a:t>By default "JRadioButton" objects are not mutually exclusive i.e. when we select the next radio button the previously selected radio button doesn't get deselected. To change this behaviour we need to put "JRadioButton" objects into a common group. This group is formed using a "ButtonGroup" object. "ButtonGroup" is a class and all the "JRadioButton" objects added to the same"ButtonGroup" become "Mutually Exclusive".</a:t>
            </a:r>
          </a:p>
          <a:p>
            <a:pPr>
              <a:buNone/>
            </a:pPr>
            <a:r>
              <a:rPr lang="en-IN" sz="2600" dirty="0"/>
              <a:t>	</a:t>
            </a:r>
            <a:r>
              <a:rPr lang="en-IN" sz="2600" b="1" dirty="0" smtClean="0">
                <a:solidFill>
                  <a:srgbClr val="0070C0"/>
                </a:solidFill>
              </a:rPr>
              <a:t>To add "JRadioButton" to "ButtonGroup" we have to do two things: </a:t>
            </a:r>
          </a:p>
          <a:p>
            <a:pPr marL="514350" indent="-514350">
              <a:buFont typeface="+mj-lt"/>
              <a:buAutoNum type="arabicPeriod"/>
            </a:pPr>
            <a:r>
              <a:rPr lang="en-IN" sz="2600" b="1" dirty="0" smtClean="0">
                <a:solidFill>
                  <a:srgbClr val="0070C0"/>
                </a:solidFill>
              </a:rPr>
              <a:t>Drag a ButtonGroup object on frame.</a:t>
            </a:r>
          </a:p>
          <a:p>
            <a:pPr marL="514350" indent="-514350">
              <a:buFont typeface="+mj-lt"/>
              <a:buAutoNum type="arabicPeriod"/>
            </a:pPr>
            <a:r>
              <a:rPr lang="en-US" sz="2600" b="1" dirty="0" smtClean="0">
                <a:solidFill>
                  <a:srgbClr val="0070C0"/>
                </a:solidFill>
              </a:rPr>
              <a:t>Set the Button Group property of JRadioButton to the </a:t>
            </a:r>
            <a:r>
              <a:rPr lang="en-IN" sz="2600" b="1" dirty="0" smtClean="0">
                <a:solidFill>
                  <a:srgbClr val="0070C0"/>
                </a:solidFill>
              </a:rPr>
              <a:t>ButtonGroup object .</a:t>
            </a:r>
          </a:p>
          <a:p>
            <a:pPr marL="514350" indent="-514350">
              <a:buFont typeface="+mj-lt"/>
              <a:buAutoNum type="arabicPeriod"/>
            </a:pPr>
            <a:endParaRPr lang="en-IN"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
        <p:nvSpPr>
          <p:cNvPr id="6" name="TextBox 5"/>
          <p:cNvSpPr txBox="1"/>
          <p:nvPr/>
        </p:nvSpPr>
        <p:spPr>
          <a:xfrm>
            <a:off x="1500166" y="214290"/>
            <a:ext cx="6143668" cy="954107"/>
          </a:xfrm>
          <a:prstGeom prst="rect">
            <a:avLst/>
          </a:prstGeom>
          <a:noFill/>
        </p:spPr>
        <p:txBody>
          <a:bodyPr wrap="square" rtlCol="0">
            <a:spAutoFit/>
          </a:bodyPr>
          <a:lstStyle/>
          <a:p>
            <a:pPr algn="ctr"/>
            <a:r>
              <a:rPr lang="en-IN" sz="2800" b="1" dirty="0" smtClean="0">
                <a:solidFill>
                  <a:schemeClr val="bg2">
                    <a:lumMod val="75000"/>
                  </a:schemeClr>
                </a:solidFill>
              </a:rPr>
              <a:t>Making "JRadioButton" Objects Mutually Exclusive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0"/>
            <a:ext cx="8786874" cy="6643710"/>
          </a:xfrm>
        </p:spPr>
        <p:txBody>
          <a:bodyPr/>
          <a:lstStyle/>
          <a:p>
            <a:pPr>
              <a:buNone/>
            </a:pPr>
            <a:endParaRPr lang="en-IN" b="1" u="sng" dirty="0" smtClean="0"/>
          </a:p>
          <a:p>
            <a:pPr>
              <a:buNone/>
            </a:pPr>
            <a:endParaRPr lang="en-IN" b="1" u="sng" dirty="0" smtClean="0"/>
          </a:p>
          <a:p>
            <a:pPr>
              <a:buNone/>
            </a:pPr>
            <a:endParaRPr lang="en-IN" b="1" u="sng" dirty="0" smtClean="0"/>
          </a:p>
          <a:p>
            <a:pPr>
              <a:buNone/>
            </a:pPr>
            <a:endParaRPr lang="en-IN" b="1" u="sng" dirty="0" smtClean="0"/>
          </a:p>
          <a:p>
            <a:pPr>
              <a:buNone/>
            </a:pPr>
            <a:r>
              <a:rPr lang="en-IN" b="1" u="sng" dirty="0" smtClean="0"/>
              <a:t>Events Fired In JRadioButton:</a:t>
            </a:r>
          </a:p>
          <a:p>
            <a:pPr>
              <a:buNone/>
            </a:pPr>
            <a:r>
              <a:rPr lang="en-IN" dirty="0"/>
              <a:t>	</a:t>
            </a:r>
            <a:endParaRPr lang="en-IN" dirty="0" smtClean="0"/>
          </a:p>
          <a:p>
            <a:pPr>
              <a:buNone/>
            </a:pPr>
            <a:r>
              <a:rPr lang="en-IN" dirty="0" smtClean="0"/>
              <a:t>A "JRadioButton" object fires the same event as a "JButton" object i.e. ActionEvent so we have to override the method </a:t>
            </a:r>
            <a:r>
              <a:rPr lang="en-IN" b="1" dirty="0" smtClean="0"/>
              <a:t>"actionPerformed( )" </a:t>
            </a:r>
            <a:r>
              <a:rPr lang="en-IN" dirty="0" smtClean="0"/>
              <a:t>and event handling is done same as we do in "JButton“.</a:t>
            </a:r>
          </a:p>
          <a:p>
            <a:pPr>
              <a:buNone/>
            </a:pPr>
            <a:endParaRPr lang="en-IN" dirty="0" smtClean="0"/>
          </a:p>
          <a:p>
            <a:pPr>
              <a:buNone/>
            </a:pPr>
            <a:endParaRPr lang="en-IN"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6" name="TextBox 5"/>
          <p:cNvSpPr txBox="1"/>
          <p:nvPr/>
        </p:nvSpPr>
        <p:spPr>
          <a:xfrm>
            <a:off x="142844" y="285728"/>
            <a:ext cx="8858312" cy="553998"/>
          </a:xfrm>
          <a:prstGeom prst="rect">
            <a:avLst/>
          </a:prstGeom>
          <a:noFill/>
        </p:spPr>
        <p:txBody>
          <a:bodyPr wrap="square" rtlCol="0">
            <a:spAutoFit/>
          </a:bodyPr>
          <a:lstStyle/>
          <a:p>
            <a:pPr algn="ctr"/>
            <a:r>
              <a:rPr lang="en-US" sz="3000" b="1" dirty="0" smtClean="0">
                <a:solidFill>
                  <a:schemeClr val="bg2">
                    <a:lumMod val="75000"/>
                  </a:schemeClr>
                </a:solidFill>
              </a:rPr>
              <a:t>Handling JRadioButton Event</a:t>
            </a:r>
            <a:endParaRPr lang="en-IN" sz="3000" b="1" dirty="0">
              <a:solidFill>
                <a:schemeClr val="bg2">
                  <a:lumMod val="75000"/>
                </a:schemeClr>
              </a:solidFill>
            </a:endParaRPr>
          </a:p>
        </p:txBody>
      </p:sp>
      <p:sp>
        <p:nvSpPr>
          <p:cNvPr id="8"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357298"/>
            <a:ext cx="8715436" cy="5357850"/>
          </a:xfrm>
        </p:spPr>
        <p:txBody>
          <a:bodyPr/>
          <a:lstStyle/>
          <a:p>
            <a:pPr>
              <a:buFont typeface="Arial" pitchFamily="34" charset="0"/>
              <a:buChar char="•"/>
            </a:pPr>
            <a:r>
              <a:rPr lang="en-US" dirty="0" smtClean="0"/>
              <a:t>Develop an application containing two text field and three radio buttons titled Meter, Centimeter and Killometer. As the user selects these radio buttons apply the required output on the another text field. </a:t>
            </a:r>
          </a:p>
          <a:p>
            <a:endParaRPr lang="en-US" dirty="0" smtClean="0"/>
          </a:p>
          <a:p>
            <a:endParaRPr lang="en-IN" dirty="0"/>
          </a:p>
        </p:txBody>
      </p:sp>
      <p:pic>
        <p:nvPicPr>
          <p:cNvPr id="4" name="Picture 3" descr="Capture54.PNG"/>
          <p:cNvPicPr>
            <a:picLocks noChangeAspect="1"/>
          </p:cNvPicPr>
          <p:nvPr/>
        </p:nvPicPr>
        <p:blipFill>
          <a:blip r:embed="rId2"/>
          <a:stretch>
            <a:fillRect/>
          </a:stretch>
        </p:blipFill>
        <p:spPr>
          <a:xfrm>
            <a:off x="1928794" y="3286124"/>
            <a:ext cx="5072098" cy="3357586"/>
          </a:xfrm>
          <a:prstGeom prst="rect">
            <a:avLst/>
          </a:prstGeom>
        </p:spPr>
      </p:pic>
      <p:sp>
        <p:nvSpPr>
          <p:cNvPr id="5" name="object 27"/>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
        <p:nvSpPr>
          <p:cNvPr id="9" name="TextBox 8"/>
          <p:cNvSpPr txBox="1"/>
          <p:nvPr/>
        </p:nvSpPr>
        <p:spPr>
          <a:xfrm>
            <a:off x="214282" y="428604"/>
            <a:ext cx="8715436" cy="600164"/>
          </a:xfrm>
          <a:prstGeom prst="rect">
            <a:avLst/>
          </a:prstGeom>
          <a:noFill/>
        </p:spPr>
        <p:txBody>
          <a:bodyPr wrap="square" rtlCol="0">
            <a:spAutoFit/>
          </a:bodyPr>
          <a:lstStyle/>
          <a:p>
            <a:pPr algn="ctr"/>
            <a:r>
              <a:rPr lang="en-US" sz="3300" b="1" dirty="0" smtClean="0">
                <a:solidFill>
                  <a:schemeClr val="bg2">
                    <a:lumMod val="75000"/>
                  </a:schemeClr>
                </a:solidFill>
              </a:rPr>
              <a:t>Example</a:t>
            </a:r>
            <a:endParaRPr lang="en-IN" sz="3300" b="1" dirty="0">
              <a:solidFill>
                <a:schemeClr val="bg2">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285860"/>
            <a:ext cx="8786874" cy="5429288"/>
          </a:xfrm>
        </p:spPr>
        <p:txBody>
          <a:bodyPr>
            <a:noAutofit/>
          </a:bodyPr>
          <a:lstStyle/>
          <a:p>
            <a:pPr>
              <a:buNone/>
            </a:pPr>
            <a:endParaRPr lang="en-IN" sz="1600" dirty="0" smtClean="0">
              <a:solidFill>
                <a:srgbClr val="0070C0"/>
              </a:solidFill>
            </a:endParaRPr>
          </a:p>
          <a:p>
            <a:pPr>
              <a:buNone/>
            </a:pPr>
            <a:r>
              <a:rPr lang="en-IN" sz="1700" dirty="0" smtClean="0">
                <a:solidFill>
                  <a:srgbClr val="0070C0"/>
                </a:solidFill>
              </a:rPr>
              <a:t>private void myActionPerformed(java.awt.event.ActionEvent evt) {                                   </a:t>
            </a:r>
          </a:p>
          <a:p>
            <a:pPr>
              <a:buNone/>
            </a:pPr>
            <a:r>
              <a:rPr lang="en-IN" sz="1700" dirty="0" smtClean="0">
                <a:solidFill>
                  <a:srgbClr val="0070C0"/>
                </a:solidFill>
              </a:rPr>
              <a:t>        </a:t>
            </a:r>
            <a:r>
              <a:rPr lang="en-IN" sz="1700" b="1" dirty="0" smtClean="0">
                <a:solidFill>
                  <a:srgbClr val="0070C0"/>
                </a:solidFill>
              </a:rPr>
              <a:t>String kmstr = txtKm.getText();</a:t>
            </a:r>
          </a:p>
          <a:p>
            <a:pPr>
              <a:buNone/>
            </a:pPr>
            <a:r>
              <a:rPr lang="en-IN" sz="1700" dirty="0" smtClean="0">
                <a:solidFill>
                  <a:srgbClr val="0070C0"/>
                </a:solidFill>
              </a:rPr>
              <a:t>        try</a:t>
            </a:r>
          </a:p>
          <a:p>
            <a:pPr>
              <a:buNone/>
            </a:pPr>
            <a:r>
              <a:rPr lang="en-IN" sz="1700" dirty="0" smtClean="0">
                <a:solidFill>
                  <a:srgbClr val="0070C0"/>
                </a:solidFill>
              </a:rPr>
              <a:t>        {</a:t>
            </a:r>
          </a:p>
          <a:p>
            <a:pPr>
              <a:buNone/>
            </a:pPr>
            <a:r>
              <a:rPr lang="en-IN" sz="1700" dirty="0" smtClean="0">
                <a:solidFill>
                  <a:srgbClr val="0070C0"/>
                </a:solidFill>
              </a:rPr>
              <a:t>           </a:t>
            </a:r>
            <a:r>
              <a:rPr lang="en-IN" sz="1700" b="1" dirty="0" smtClean="0">
                <a:solidFill>
                  <a:srgbClr val="0070C0"/>
                </a:solidFill>
              </a:rPr>
              <a:t>int km=Integer.parseInt(kmstr);</a:t>
            </a:r>
          </a:p>
          <a:p>
            <a:pPr>
              <a:buNone/>
            </a:pPr>
            <a:r>
              <a:rPr lang="en-IN" sz="1700" b="1" dirty="0" smtClean="0">
                <a:solidFill>
                  <a:srgbClr val="0070C0"/>
                </a:solidFill>
              </a:rPr>
              <a:t>           String result;</a:t>
            </a:r>
          </a:p>
          <a:p>
            <a:pPr>
              <a:buNone/>
            </a:pPr>
            <a:r>
              <a:rPr lang="en-IN" sz="1700" dirty="0" smtClean="0">
                <a:solidFill>
                  <a:srgbClr val="0070C0"/>
                </a:solidFill>
              </a:rPr>
              <a:t>           </a:t>
            </a:r>
            <a:r>
              <a:rPr lang="en-IN" sz="1700" b="1" dirty="0" smtClean="0">
                <a:solidFill>
                  <a:srgbClr val="0070C0"/>
                </a:solidFill>
              </a:rPr>
              <a:t>if(evt.getSource()==jrMeter)</a:t>
            </a:r>
          </a:p>
          <a:p>
            <a:pPr>
              <a:buNone/>
            </a:pPr>
            <a:r>
              <a:rPr lang="en-IN" sz="1700" b="1" dirty="0" smtClean="0">
                <a:solidFill>
                  <a:srgbClr val="0070C0"/>
                </a:solidFill>
              </a:rPr>
              <a:t>           {</a:t>
            </a:r>
          </a:p>
          <a:p>
            <a:pPr>
              <a:buNone/>
            </a:pPr>
            <a:r>
              <a:rPr lang="en-IN" sz="1700" dirty="0" smtClean="0">
                <a:solidFill>
                  <a:srgbClr val="0070C0"/>
                </a:solidFill>
              </a:rPr>
              <a:t>               </a:t>
            </a:r>
            <a:r>
              <a:rPr lang="en-IN" sz="1700" dirty="0" smtClean="0">
                <a:solidFill>
                  <a:schemeClr val="accent6">
                    <a:lumMod val="75000"/>
                  </a:schemeClr>
                </a:solidFill>
              </a:rPr>
              <a:t>int meter=km*1000;</a:t>
            </a:r>
          </a:p>
          <a:p>
            <a:pPr>
              <a:buNone/>
            </a:pPr>
            <a:r>
              <a:rPr lang="en-IN" sz="1700" dirty="0" smtClean="0">
                <a:solidFill>
                  <a:schemeClr val="accent6">
                    <a:lumMod val="75000"/>
                  </a:schemeClr>
                </a:solidFill>
              </a:rPr>
              <a:t>               result=meter+" meters";</a:t>
            </a:r>
          </a:p>
          <a:p>
            <a:pPr>
              <a:buNone/>
            </a:pPr>
            <a:r>
              <a:rPr lang="en-IN" sz="1700" b="1" dirty="0" smtClean="0">
                <a:solidFill>
                  <a:srgbClr val="0070C0"/>
                </a:solidFill>
              </a:rPr>
              <a:t>          }</a:t>
            </a:r>
          </a:p>
          <a:p>
            <a:pPr>
              <a:buNone/>
            </a:pPr>
            <a:r>
              <a:rPr lang="en-IN" sz="1700" dirty="0" smtClean="0">
                <a:solidFill>
                  <a:srgbClr val="0070C0"/>
                </a:solidFill>
              </a:rPr>
              <a:t>           </a:t>
            </a:r>
            <a:r>
              <a:rPr lang="en-IN" sz="1700" b="1" dirty="0" smtClean="0">
                <a:solidFill>
                  <a:srgbClr val="0070C0"/>
                </a:solidFill>
              </a:rPr>
              <a:t>else if(evt.getSource()==jrCentimeter)</a:t>
            </a:r>
          </a:p>
          <a:p>
            <a:pPr>
              <a:buNone/>
            </a:pPr>
            <a:r>
              <a:rPr lang="en-IN" sz="1700" b="1" dirty="0" smtClean="0">
                <a:solidFill>
                  <a:srgbClr val="0070C0"/>
                </a:solidFill>
              </a:rPr>
              <a:t>          {</a:t>
            </a:r>
          </a:p>
          <a:p>
            <a:pPr>
              <a:buNone/>
            </a:pPr>
            <a:r>
              <a:rPr lang="en-IN" sz="1700" dirty="0" smtClean="0">
                <a:solidFill>
                  <a:schemeClr val="accent6">
                    <a:lumMod val="75000"/>
                  </a:schemeClr>
                </a:solidFill>
              </a:rPr>
              <a:t>               int cm=km*100000;</a:t>
            </a:r>
          </a:p>
          <a:p>
            <a:pPr>
              <a:buNone/>
            </a:pPr>
            <a:r>
              <a:rPr lang="en-IN" sz="1700" dirty="0" smtClean="0">
                <a:solidFill>
                  <a:schemeClr val="accent6">
                    <a:lumMod val="75000"/>
                  </a:schemeClr>
                </a:solidFill>
              </a:rPr>
              <a:t>               result=cm+" centimeters";</a:t>
            </a:r>
          </a:p>
          <a:p>
            <a:pPr>
              <a:buNone/>
            </a:pPr>
            <a:r>
              <a:rPr lang="en-IN" sz="1700" dirty="0" smtClean="0">
                <a:solidFill>
                  <a:srgbClr val="0070C0"/>
                </a:solidFill>
              </a:rPr>
              <a:t>           }</a:t>
            </a:r>
          </a:p>
        </p:txBody>
      </p:sp>
      <p:sp>
        <p:nvSpPr>
          <p:cNvPr id="4" name="object 27"/>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
        <p:nvSpPr>
          <p:cNvPr id="6" name="Rectangle 5"/>
          <p:cNvSpPr/>
          <p:nvPr/>
        </p:nvSpPr>
        <p:spPr>
          <a:xfrm>
            <a:off x="142844" y="428604"/>
            <a:ext cx="8786874" cy="600164"/>
          </a:xfrm>
          <a:prstGeom prst="rect">
            <a:avLst/>
          </a:prstGeom>
        </p:spPr>
        <p:txBody>
          <a:bodyPr wrap="square">
            <a:spAutoFit/>
          </a:bodyPr>
          <a:lstStyle/>
          <a:p>
            <a:pPr algn="ctr">
              <a:buNone/>
            </a:pPr>
            <a:r>
              <a:rPr lang="en-US" sz="3300" b="1" dirty="0" smtClean="0">
                <a:solidFill>
                  <a:schemeClr val="bg2">
                    <a:lumMod val="75000"/>
                  </a:schemeClr>
                </a:solidFill>
              </a:rPr>
              <a:t>Example</a:t>
            </a:r>
            <a:endParaRPr lang="en-IN" sz="3300" b="1" dirty="0" smtClean="0">
              <a:solidFill>
                <a:schemeClr val="bg2">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42852"/>
            <a:ext cx="8858312" cy="6572296"/>
          </a:xfrm>
        </p:spPr>
        <p:txBody>
          <a:bodyPr>
            <a:normAutofit fontScale="70000" lnSpcReduction="20000"/>
          </a:bodyPr>
          <a:lstStyle/>
          <a:p>
            <a:pPr>
              <a:buNone/>
            </a:pPr>
            <a:r>
              <a:rPr lang="en-IN" dirty="0" smtClean="0"/>
              <a:t> </a:t>
            </a:r>
          </a:p>
          <a:p>
            <a:pPr>
              <a:buNone/>
            </a:pPr>
            <a:endParaRPr lang="en-IN" b="1" dirty="0" smtClean="0">
              <a:solidFill>
                <a:srgbClr val="0070C0"/>
              </a:solidFill>
            </a:endParaRPr>
          </a:p>
          <a:p>
            <a:pPr>
              <a:buNone/>
            </a:pPr>
            <a:endParaRPr lang="en-IN" b="1" dirty="0" smtClean="0">
              <a:solidFill>
                <a:srgbClr val="0070C0"/>
              </a:solidFill>
            </a:endParaRPr>
          </a:p>
          <a:p>
            <a:pPr>
              <a:buNone/>
            </a:pPr>
            <a:endParaRPr lang="en-IN" b="1" dirty="0" smtClean="0">
              <a:solidFill>
                <a:srgbClr val="0070C0"/>
              </a:solidFill>
            </a:endParaRPr>
          </a:p>
          <a:p>
            <a:pPr>
              <a:buNone/>
            </a:pPr>
            <a:r>
              <a:rPr lang="en-IN" sz="3100" b="1" dirty="0" smtClean="0">
                <a:solidFill>
                  <a:srgbClr val="0070C0"/>
                </a:solidFill>
              </a:rPr>
              <a:t>else</a:t>
            </a:r>
          </a:p>
          <a:p>
            <a:pPr>
              <a:buNone/>
            </a:pPr>
            <a:r>
              <a:rPr lang="en-IN" sz="3100" b="1" dirty="0" smtClean="0">
                <a:solidFill>
                  <a:srgbClr val="0070C0"/>
                </a:solidFill>
              </a:rPr>
              <a:t>               {</a:t>
            </a:r>
          </a:p>
          <a:p>
            <a:pPr>
              <a:buNone/>
            </a:pPr>
            <a:r>
              <a:rPr lang="en-IN" sz="3100" dirty="0" smtClean="0">
                <a:solidFill>
                  <a:schemeClr val="accent6">
                    <a:lumMod val="75000"/>
                  </a:schemeClr>
                </a:solidFill>
              </a:rPr>
              <a:t>                int mm=km*1000000;</a:t>
            </a:r>
          </a:p>
          <a:p>
            <a:pPr>
              <a:buNone/>
            </a:pPr>
            <a:r>
              <a:rPr lang="en-IN" sz="3100" dirty="0" smtClean="0">
                <a:solidFill>
                  <a:schemeClr val="accent6">
                    <a:lumMod val="75000"/>
                  </a:schemeClr>
                </a:solidFill>
              </a:rPr>
              <a:t>                result=mm+" millimeters";</a:t>
            </a:r>
          </a:p>
          <a:p>
            <a:pPr>
              <a:buNone/>
            </a:pPr>
            <a:r>
              <a:rPr lang="en-IN" sz="3100" dirty="0" smtClean="0">
                <a:solidFill>
                  <a:srgbClr val="0070C0"/>
                </a:solidFill>
              </a:rPr>
              <a:t>                       </a:t>
            </a:r>
            <a:r>
              <a:rPr lang="en-IN" sz="3100" b="1" dirty="0" smtClean="0">
                <a:solidFill>
                  <a:srgbClr val="0070C0"/>
                </a:solidFill>
              </a:rPr>
              <a:t>}</a:t>
            </a:r>
          </a:p>
          <a:p>
            <a:pPr>
              <a:buNone/>
            </a:pPr>
            <a:r>
              <a:rPr lang="en-IN" sz="3100" dirty="0" smtClean="0">
                <a:solidFill>
                  <a:srgbClr val="0070C0"/>
                </a:solidFill>
              </a:rPr>
              <a:t>txtResult.setText(result);</a:t>
            </a:r>
          </a:p>
          <a:p>
            <a:pPr>
              <a:buNone/>
            </a:pPr>
            <a:r>
              <a:rPr lang="en-IN" sz="3100" dirty="0" smtClean="0">
                <a:solidFill>
                  <a:srgbClr val="0070C0"/>
                </a:solidFill>
              </a:rPr>
              <a:t>        }</a:t>
            </a:r>
          </a:p>
          <a:p>
            <a:pPr>
              <a:buNone/>
            </a:pPr>
            <a:r>
              <a:rPr lang="en-IN" sz="3100" b="1" dirty="0" smtClean="0">
                <a:solidFill>
                  <a:srgbClr val="0070C0"/>
                </a:solidFill>
              </a:rPr>
              <a:t>        </a:t>
            </a:r>
            <a:r>
              <a:rPr lang="en-IN" sz="3100" dirty="0" smtClean="0">
                <a:solidFill>
                  <a:srgbClr val="0070C0"/>
                </a:solidFill>
              </a:rPr>
              <a:t>catch(NumberFormatException ex)</a:t>
            </a:r>
          </a:p>
          <a:p>
            <a:pPr>
              <a:buNone/>
            </a:pPr>
            <a:r>
              <a:rPr lang="en-IN" sz="3100" dirty="0" smtClean="0">
                <a:solidFill>
                  <a:srgbClr val="0070C0"/>
                </a:solidFill>
              </a:rPr>
              <a:t>        {</a:t>
            </a:r>
          </a:p>
          <a:p>
            <a:pPr>
              <a:buNone/>
            </a:pPr>
            <a:r>
              <a:rPr lang="en-IN" sz="3100" b="1" dirty="0" smtClean="0">
                <a:solidFill>
                  <a:srgbClr val="0070C0"/>
                </a:solidFill>
              </a:rPr>
              <a:t>            </a:t>
            </a:r>
            <a:r>
              <a:rPr lang="en-IN" sz="3100" dirty="0" smtClean="0">
                <a:solidFill>
                  <a:schemeClr val="accent6">
                    <a:lumMod val="75000"/>
                  </a:schemeClr>
                </a:solidFill>
              </a:rPr>
              <a:t>JOptionPane.showMessageDialog(null,"Please intput digits only","Conversion Error!",JOptionPane.ERROR_MESSAGE);</a:t>
            </a:r>
          </a:p>
          <a:p>
            <a:pPr>
              <a:buNone/>
            </a:pPr>
            <a:r>
              <a:rPr lang="en-IN" sz="3100" dirty="0" smtClean="0">
                <a:solidFill>
                  <a:schemeClr val="accent6">
                    <a:lumMod val="75000"/>
                  </a:schemeClr>
                </a:solidFill>
              </a:rPr>
              <a:t>            txtKm.setText("");</a:t>
            </a:r>
          </a:p>
          <a:p>
            <a:pPr>
              <a:buNone/>
            </a:pPr>
            <a:r>
              <a:rPr lang="en-IN" sz="3100" dirty="0" smtClean="0">
                <a:solidFill>
                  <a:schemeClr val="accent6">
                    <a:lumMod val="75000"/>
                  </a:schemeClr>
                </a:solidFill>
              </a:rPr>
              <a:t>            txtKm.requestFocus();</a:t>
            </a:r>
          </a:p>
          <a:p>
            <a:pPr>
              <a:buNone/>
            </a:pPr>
            <a:r>
              <a:rPr lang="en-IN" sz="3100" dirty="0" smtClean="0">
                <a:solidFill>
                  <a:srgbClr val="0070C0"/>
                </a:solidFill>
              </a:rPr>
              <a:t>        }</a:t>
            </a:r>
          </a:p>
          <a:p>
            <a:pPr>
              <a:buNone/>
            </a:pPr>
            <a:r>
              <a:rPr lang="en-IN" sz="3100" dirty="0" smtClean="0">
                <a:solidFill>
                  <a:srgbClr val="0070C0"/>
                </a:solidFill>
              </a:rPr>
              <a:t>    } </a:t>
            </a:r>
          </a:p>
          <a:p>
            <a:pPr>
              <a:buNone/>
            </a:pPr>
            <a:endParaRPr lang="en-IN"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
        <p:nvSpPr>
          <p:cNvPr id="6" name="TextBox 5"/>
          <p:cNvSpPr txBox="1"/>
          <p:nvPr/>
        </p:nvSpPr>
        <p:spPr>
          <a:xfrm>
            <a:off x="142844" y="428604"/>
            <a:ext cx="8786874" cy="600164"/>
          </a:xfrm>
          <a:prstGeom prst="rect">
            <a:avLst/>
          </a:prstGeom>
          <a:noFill/>
        </p:spPr>
        <p:txBody>
          <a:bodyPr wrap="square" rtlCol="0">
            <a:spAutoFit/>
          </a:bodyPr>
          <a:lstStyle/>
          <a:p>
            <a:pPr algn="ctr"/>
            <a:r>
              <a:rPr lang="en-US" sz="3300" b="1" dirty="0" smtClean="0">
                <a:solidFill>
                  <a:schemeClr val="bg2">
                    <a:lumMod val="75000"/>
                  </a:schemeClr>
                </a:solidFill>
              </a:rPr>
              <a:t>Example</a:t>
            </a:r>
            <a:endParaRPr lang="en-IN" sz="3300" b="1" dirty="0">
              <a:solidFill>
                <a:schemeClr val="bg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rmAutofit/>
          </a:bodyPr>
          <a:lstStyle/>
          <a:p>
            <a:r>
              <a:rPr lang="en-US" dirty="0" smtClean="0"/>
              <a:t> </a:t>
            </a:r>
            <a:r>
              <a:rPr lang="en-US" b="1" dirty="0" smtClean="0">
                <a:solidFill>
                  <a:schemeClr val="bg2">
                    <a:lumMod val="75000"/>
                  </a:schemeClr>
                </a:solidFill>
              </a:rPr>
              <a:t>The JComboBox Component</a:t>
            </a:r>
            <a:endParaRPr lang="en-IN" b="1" dirty="0">
              <a:solidFill>
                <a:schemeClr val="bg2">
                  <a:lumMod val="75000"/>
                </a:schemeClr>
              </a:solidFill>
            </a:endParaRPr>
          </a:p>
        </p:txBody>
      </p:sp>
      <p:sp>
        <p:nvSpPr>
          <p:cNvPr id="3" name="Content Placeholder 2"/>
          <p:cNvSpPr>
            <a:spLocks noGrp="1"/>
          </p:cNvSpPr>
          <p:nvPr>
            <p:ph sz="quarter" idx="1"/>
          </p:nvPr>
        </p:nvSpPr>
        <p:spPr>
          <a:xfrm>
            <a:off x="142844" y="928670"/>
            <a:ext cx="8858312" cy="5715040"/>
          </a:xfrm>
        </p:spPr>
        <p:txBody>
          <a:bodyPr>
            <a:normAutofit fontScale="40000" lnSpcReduction="20000"/>
          </a:bodyPr>
          <a:lstStyle/>
          <a:p>
            <a:endParaRPr lang="en-US" dirty="0" smtClean="0"/>
          </a:p>
          <a:p>
            <a:endParaRPr lang="en-US" dirty="0" smtClean="0"/>
          </a:p>
          <a:p>
            <a:endParaRPr lang="en-US" sz="4400" dirty="0" smtClean="0"/>
          </a:p>
          <a:p>
            <a:pPr>
              <a:buNone/>
            </a:pPr>
            <a:endParaRPr lang="en-US" sz="6000" dirty="0" smtClean="0"/>
          </a:p>
          <a:p>
            <a:r>
              <a:rPr lang="en-US" sz="7400" dirty="0" smtClean="0"/>
              <a:t>ComboBoxes are dropdown list which display a list of choices to the user and allow him to select one element at a time.</a:t>
            </a:r>
          </a:p>
          <a:p>
            <a:endParaRPr lang="en-IN" sz="7400" u="sng" dirty="0" smtClean="0"/>
          </a:p>
          <a:p>
            <a:r>
              <a:rPr lang="en-IN" sz="7400" u="sng" dirty="0" smtClean="0"/>
              <a:t>Properties Of "JComboBox"</a:t>
            </a:r>
          </a:p>
          <a:p>
            <a:pPr>
              <a:buNone/>
            </a:pPr>
            <a:r>
              <a:rPr lang="en-IN" sz="7400" dirty="0" smtClean="0">
                <a:solidFill>
                  <a:srgbClr val="FF0000"/>
                </a:solidFill>
              </a:rPr>
              <a:t>1.</a:t>
            </a:r>
            <a:r>
              <a:rPr lang="en-IN" sz="7400" dirty="0" smtClean="0"/>
              <a:t> </a:t>
            </a:r>
            <a:r>
              <a:rPr lang="en-IN" sz="7400" u="sng" dirty="0" smtClean="0">
                <a:solidFill>
                  <a:srgbClr val="FF0000"/>
                </a:solidFill>
              </a:rPr>
              <a:t>model</a:t>
            </a:r>
            <a:r>
              <a:rPr lang="en-IN" sz="7400" dirty="0" smtClean="0"/>
              <a:t>:- For setting items to be displayed in the JComboBox</a:t>
            </a:r>
          </a:p>
          <a:p>
            <a:pPr>
              <a:buNone/>
            </a:pPr>
            <a:r>
              <a:rPr lang="en-IN" sz="7400" dirty="0" smtClean="0">
                <a:solidFill>
                  <a:srgbClr val="FF0000"/>
                </a:solidFill>
              </a:rPr>
              <a:t>2</a:t>
            </a:r>
            <a:r>
              <a:rPr lang="en-IN" sz="7400" b="1" dirty="0" smtClean="0">
                <a:solidFill>
                  <a:srgbClr val="FF0000"/>
                </a:solidFill>
              </a:rPr>
              <a:t>.</a:t>
            </a:r>
            <a:r>
              <a:rPr lang="en-IN" sz="7400" b="1" dirty="0" smtClean="0"/>
              <a:t> </a:t>
            </a:r>
            <a:r>
              <a:rPr lang="en-IN" sz="7400" u="sng" dirty="0" smtClean="0">
                <a:solidFill>
                  <a:srgbClr val="FF0000"/>
                </a:solidFill>
              </a:rPr>
              <a:t>maximumrowcount</a:t>
            </a:r>
            <a:r>
              <a:rPr lang="en-IN" sz="7400" dirty="0" smtClean="0"/>
              <a:t>:- For settings no of items to be displayed by default in the JComboBox</a:t>
            </a:r>
          </a:p>
          <a:p>
            <a:endParaRPr lang="en-IN" sz="4400" u="sng" dirty="0" smtClean="0"/>
          </a:p>
          <a:p>
            <a:pPr>
              <a:buNone/>
            </a:pPr>
            <a:endParaRPr lang="en-IN" dirty="0" smtClean="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28600"/>
            <a:ext cx="5715040" cy="985822"/>
          </a:xfrm>
        </p:spPr>
        <p:txBody>
          <a:bodyPr>
            <a:normAutofit fontScale="90000"/>
          </a:bodyPr>
          <a:lstStyle/>
          <a:p>
            <a:r>
              <a:rPr lang="en-US" b="1" dirty="0" smtClean="0"/>
              <a:t>How To Add Elements At Design Time In ComboBox</a:t>
            </a:r>
            <a:endParaRPr lang="en-IN" b="1"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400" dirty="0" smtClean="0"/>
              <a:t>Drag and drop Combo Box into your Frame.</a:t>
            </a:r>
          </a:p>
          <a:p>
            <a:pPr marL="514350" indent="-514350">
              <a:buFont typeface="+mj-lt"/>
              <a:buAutoNum type="arabicPeriod"/>
            </a:pPr>
            <a:r>
              <a:rPr lang="en-IN" sz="2400" dirty="0" smtClean="0"/>
              <a:t>Then select the Combo Box make a right click and go to the Properties window on the bottom right corner.</a:t>
            </a:r>
            <a:r>
              <a:rPr lang="en-US" sz="2400" dirty="0" smtClean="0"/>
              <a:t> </a:t>
            </a:r>
            <a:r>
              <a:rPr lang="en-IN" sz="2400" dirty="0" smtClean="0"/>
              <a:t>There you will see </a:t>
            </a:r>
            <a:r>
              <a:rPr lang="en-IN" sz="2400" b="1" dirty="0" smtClean="0"/>
              <a:t>model</a:t>
            </a:r>
            <a:r>
              <a:rPr lang="en-IN" sz="2400" dirty="0" smtClean="0"/>
              <a:t> property then click to open custom editor. </a:t>
            </a:r>
            <a:endParaRPr lang="en-IN" sz="2400"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6" name="Picture 5"/>
          <p:cNvPicPr/>
          <p:nvPr/>
        </p:nvPicPr>
        <p:blipFill>
          <a:blip r:embed="rId4"/>
          <a:srcRect/>
          <a:stretch>
            <a:fillRect/>
          </a:stretch>
        </p:blipFill>
        <p:spPr bwMode="auto">
          <a:xfrm>
            <a:off x="2071670" y="3214686"/>
            <a:ext cx="4572032" cy="335758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52"/>
            <a:ext cx="6143668" cy="1000132"/>
          </a:xfrm>
        </p:spPr>
        <p:txBody>
          <a:bodyPr>
            <a:normAutofit fontScale="90000"/>
          </a:bodyPr>
          <a:lstStyle/>
          <a:p>
            <a:r>
              <a:rPr lang="en-US" b="1" dirty="0" smtClean="0"/>
              <a:t>Adding Element At Design Time In Combobox</a:t>
            </a:r>
            <a:endParaRPr lang="en-IN" b="1" dirty="0"/>
          </a:p>
        </p:txBody>
      </p:sp>
      <p:sp>
        <p:nvSpPr>
          <p:cNvPr id="3" name="Content Placeholder 2"/>
          <p:cNvSpPr>
            <a:spLocks noGrp="1"/>
          </p:cNvSpPr>
          <p:nvPr>
            <p:ph sz="quarter" idx="1"/>
          </p:nvPr>
        </p:nvSpPr>
        <p:spPr>
          <a:xfrm>
            <a:off x="301752" y="1527048"/>
            <a:ext cx="8503920" cy="5116662"/>
          </a:xfrm>
        </p:spPr>
        <p:txBody>
          <a:bodyPr>
            <a:normAutofit/>
          </a:bodyPr>
          <a:lstStyle/>
          <a:p>
            <a:pPr>
              <a:buNone/>
            </a:pPr>
            <a:r>
              <a:rPr lang="en-US" sz="2400" dirty="0" smtClean="0">
                <a:solidFill>
                  <a:schemeClr val="accent1"/>
                </a:solidFill>
              </a:rPr>
              <a:t>3. </a:t>
            </a:r>
            <a:r>
              <a:rPr lang="en-US" sz="2400" dirty="0" smtClean="0"/>
              <a:t>Now enter  the textual representation of combo box model content.</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solidFill>
                  <a:schemeClr val="accent1"/>
                </a:solidFill>
              </a:rPr>
              <a:t>4. </a:t>
            </a:r>
            <a:r>
              <a:rPr lang="en-US" sz="2400" dirty="0" smtClean="0"/>
              <a:t>Now run the code. It will look </a:t>
            </a:r>
          </a:p>
          <a:p>
            <a:pPr>
              <a:buNone/>
            </a:pPr>
            <a:r>
              <a:rPr lang="en-US" sz="2400" dirty="0" smtClean="0"/>
              <a:t>	like this:</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IN" sz="2400"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6" name="Picture 5"/>
          <p:cNvPicPr/>
          <p:nvPr/>
        </p:nvPicPr>
        <p:blipFill>
          <a:blip r:embed="rId4"/>
          <a:srcRect/>
          <a:stretch>
            <a:fillRect/>
          </a:stretch>
        </p:blipFill>
        <p:spPr bwMode="auto">
          <a:xfrm>
            <a:off x="714348" y="2357430"/>
            <a:ext cx="3571900" cy="2799992"/>
          </a:xfrm>
          <a:prstGeom prst="rect">
            <a:avLst/>
          </a:prstGeom>
          <a:noFill/>
          <a:ln w="9525">
            <a:noFill/>
            <a:miter lim="800000"/>
            <a:headEnd/>
            <a:tailEnd/>
          </a:ln>
        </p:spPr>
      </p:pic>
      <p:pic>
        <p:nvPicPr>
          <p:cNvPr id="7" name="Picture 6"/>
          <p:cNvPicPr/>
          <p:nvPr/>
        </p:nvPicPr>
        <p:blipFill>
          <a:blip r:embed="rId5"/>
          <a:srcRect/>
          <a:stretch>
            <a:fillRect/>
          </a:stretch>
        </p:blipFill>
        <p:spPr bwMode="auto">
          <a:xfrm>
            <a:off x="5072066" y="3357562"/>
            <a:ext cx="3786214" cy="308610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Methods of JComboBox </a:t>
            </a:r>
            <a:endParaRPr lang="en-IN" b="1" dirty="0"/>
          </a:p>
        </p:txBody>
      </p:sp>
      <p:sp>
        <p:nvSpPr>
          <p:cNvPr id="3" name="Content Placeholder 2"/>
          <p:cNvSpPr>
            <a:spLocks noGrp="1"/>
          </p:cNvSpPr>
          <p:nvPr>
            <p:ph sz="quarter" idx="1"/>
          </p:nvPr>
        </p:nvSpPr>
        <p:spPr/>
        <p:txBody>
          <a:bodyPr/>
          <a:lstStyle/>
          <a:p>
            <a:pPr>
              <a:buNone/>
            </a:pPr>
            <a:r>
              <a:rPr lang="en-IN" b="1" u="sng" dirty="0" smtClean="0"/>
              <a:t>Methods:</a:t>
            </a:r>
          </a:p>
          <a:p>
            <a:pPr>
              <a:buNone/>
            </a:pPr>
            <a:r>
              <a:rPr lang="en-IN" dirty="0" smtClean="0">
                <a:solidFill>
                  <a:srgbClr val="0070C0"/>
                </a:solidFill>
              </a:rPr>
              <a:t>1. public void addItem(Object)</a:t>
            </a:r>
          </a:p>
          <a:p>
            <a:pPr>
              <a:buNone/>
            </a:pPr>
            <a:r>
              <a:rPr lang="en-IN" dirty="0" smtClean="0">
                <a:solidFill>
                  <a:srgbClr val="0070C0"/>
                </a:solidFill>
              </a:rPr>
              <a:t>2. public void insertItemAt(Object,int)</a:t>
            </a:r>
          </a:p>
          <a:p>
            <a:pPr>
              <a:buNone/>
            </a:pPr>
            <a:r>
              <a:rPr lang="en-IN" dirty="0" smtClean="0">
                <a:solidFill>
                  <a:srgbClr val="0070C0"/>
                </a:solidFill>
              </a:rPr>
              <a:t>3. public int getItemCount( )</a:t>
            </a:r>
          </a:p>
          <a:p>
            <a:pPr>
              <a:buNone/>
            </a:pPr>
            <a:r>
              <a:rPr lang="en-IN" dirty="0" smtClean="0">
                <a:solidFill>
                  <a:srgbClr val="0070C0"/>
                </a:solidFill>
              </a:rPr>
              <a:t>4. public int getSelectedIndex( )</a:t>
            </a:r>
          </a:p>
          <a:p>
            <a:pPr>
              <a:buNone/>
            </a:pPr>
            <a:r>
              <a:rPr lang="en-IN" dirty="0" smtClean="0">
                <a:solidFill>
                  <a:srgbClr val="0070C0"/>
                </a:solidFill>
              </a:rPr>
              <a:t>5. public void removeItemAt(int)</a:t>
            </a:r>
          </a:p>
          <a:p>
            <a:pPr>
              <a:buNone/>
            </a:pPr>
            <a:r>
              <a:rPr lang="en-IN" dirty="0" smtClean="0">
                <a:solidFill>
                  <a:srgbClr val="0070C0"/>
                </a:solidFill>
              </a:rPr>
              <a:t>6. public void removeAllItems()</a:t>
            </a:r>
          </a:p>
          <a:p>
            <a:pPr>
              <a:buNone/>
            </a:pPr>
            <a:r>
              <a:rPr lang="en-IN" dirty="0" smtClean="0">
                <a:solidFill>
                  <a:srgbClr val="0070C0"/>
                </a:solidFill>
              </a:rPr>
              <a:t>7. public Object getSelectedItem( )</a:t>
            </a:r>
          </a:p>
          <a:p>
            <a:pPr>
              <a:buNone/>
            </a:pPr>
            <a:r>
              <a:rPr lang="en-IN" dirty="0" smtClean="0">
                <a:solidFill>
                  <a:srgbClr val="0070C0"/>
                </a:solidFill>
              </a:rPr>
              <a:t>8. public void setMaximumRowCount(int)</a:t>
            </a:r>
          </a:p>
          <a:p>
            <a:endParaRPr lang="en-IN"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785794"/>
            <a:ext cx="8858312" cy="5929354"/>
          </a:xfrm>
        </p:spPr>
        <p:txBody>
          <a:bodyPr/>
          <a:lstStyle/>
          <a:p>
            <a:pPr>
              <a:buNone/>
            </a:pPr>
            <a:endParaRPr lang="en-IN" u="sng" dirty="0" smtClean="0"/>
          </a:p>
          <a:p>
            <a:pPr>
              <a:buNone/>
            </a:pPr>
            <a:r>
              <a:rPr lang="en-IN" sz="2400" b="1" u="sng" dirty="0" smtClean="0"/>
              <a:t>Events Fired In JComboBox:</a:t>
            </a:r>
          </a:p>
          <a:p>
            <a:pPr>
              <a:buNone/>
            </a:pPr>
            <a:r>
              <a:rPr lang="en-IN" sz="2400" dirty="0" smtClean="0"/>
              <a:t>A "</a:t>
            </a:r>
            <a:r>
              <a:rPr lang="en-IN" sz="2400" dirty="0" smtClean="0">
                <a:solidFill>
                  <a:srgbClr val="FF0000"/>
                </a:solidFill>
              </a:rPr>
              <a:t>JComboBox</a:t>
            </a:r>
            <a:r>
              <a:rPr lang="en-IN" sz="2400" dirty="0" smtClean="0"/>
              <a:t>" object fires the same event as a "JButton" object i.e. ActionEvent so we have to override the method "</a:t>
            </a:r>
            <a:r>
              <a:rPr lang="en-IN" sz="2400" dirty="0" smtClean="0">
                <a:solidFill>
                  <a:srgbClr val="FF0000"/>
                </a:solidFill>
              </a:rPr>
              <a:t>actionPerformed( )</a:t>
            </a:r>
            <a:r>
              <a:rPr lang="en-IN" sz="2400" dirty="0" smtClean="0"/>
              <a:t>" and event handling is done same as we do in "JButton“</a:t>
            </a:r>
          </a:p>
          <a:p>
            <a:pPr>
              <a:buSzPct val="100000"/>
              <a:buFont typeface="Arial" pitchFamily="34" charset="0"/>
              <a:buChar char="•"/>
            </a:pPr>
            <a:r>
              <a:rPr lang="en-US" sz="2400" dirty="0" smtClean="0"/>
              <a:t>Develop an application have the behavior as shown below:</a:t>
            </a:r>
          </a:p>
          <a:p>
            <a:pPr>
              <a:buFont typeface="Arial" pitchFamily="34" charset="0"/>
              <a:buChar char="•"/>
            </a:pPr>
            <a:endParaRPr lang="en-US" sz="2400" dirty="0" smtClean="0"/>
          </a:p>
          <a:p>
            <a:pPr>
              <a:buNone/>
            </a:pPr>
            <a:endParaRPr lang="en-IN" sz="2400" dirty="0" smtClean="0"/>
          </a:p>
          <a:p>
            <a:pPr>
              <a:buFont typeface="Arial" pitchFamily="34" charset="0"/>
              <a:buChar char="•"/>
            </a:pPr>
            <a:endParaRPr lang="en-IN" sz="2400"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
        <p:nvSpPr>
          <p:cNvPr id="6" name="TextBox 5"/>
          <p:cNvSpPr txBox="1"/>
          <p:nvPr/>
        </p:nvSpPr>
        <p:spPr>
          <a:xfrm>
            <a:off x="214282" y="357166"/>
            <a:ext cx="8715436" cy="553998"/>
          </a:xfrm>
          <a:prstGeom prst="rect">
            <a:avLst/>
          </a:prstGeom>
          <a:noFill/>
        </p:spPr>
        <p:txBody>
          <a:bodyPr wrap="square" rtlCol="0">
            <a:spAutoFit/>
          </a:bodyPr>
          <a:lstStyle/>
          <a:p>
            <a:pPr algn="ctr"/>
            <a:r>
              <a:rPr lang="en-US" sz="3000" b="1" dirty="0" smtClean="0">
                <a:solidFill>
                  <a:schemeClr val="bg2">
                    <a:lumMod val="75000"/>
                  </a:schemeClr>
                </a:solidFill>
              </a:rPr>
              <a:t>Handling JComboBox Event</a:t>
            </a:r>
            <a:endParaRPr lang="en-IN" sz="3000" b="1" dirty="0">
              <a:solidFill>
                <a:schemeClr val="bg2">
                  <a:lumMod val="75000"/>
                </a:schemeClr>
              </a:solidFill>
            </a:endParaRPr>
          </a:p>
        </p:txBody>
      </p:sp>
      <p:pic>
        <p:nvPicPr>
          <p:cNvPr id="7" name="Picture 6"/>
          <p:cNvPicPr/>
          <p:nvPr/>
        </p:nvPicPr>
        <p:blipFill>
          <a:blip r:embed="rId4"/>
          <a:srcRect/>
          <a:stretch>
            <a:fillRect/>
          </a:stretch>
        </p:blipFill>
        <p:spPr bwMode="auto">
          <a:xfrm>
            <a:off x="1928794" y="3714752"/>
            <a:ext cx="4357718" cy="271464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52400" y="1393316"/>
            <a:ext cx="8839200" cy="4995062"/>
          </a:xfrm>
          <a:custGeom>
            <a:avLst/>
            <a:gdLst/>
            <a:ahLst/>
            <a:cxnLst/>
            <a:rect l="l" t="t" r="r" b="b"/>
            <a:pathLst>
              <a:path w="8839200" h="4995062">
                <a:moveTo>
                  <a:pt x="0" y="4995062"/>
                </a:moveTo>
                <a:lnTo>
                  <a:pt x="8839200" y="4995062"/>
                </a:lnTo>
                <a:lnTo>
                  <a:pt x="8839200" y="0"/>
                </a:lnTo>
                <a:lnTo>
                  <a:pt x="0" y="0"/>
                </a:lnTo>
                <a:lnTo>
                  <a:pt x="0" y="4995062"/>
                </a:lnTo>
                <a:close/>
              </a:path>
            </a:pathLst>
          </a:custGeom>
          <a:solidFill>
            <a:srgbClr val="C5D1D6"/>
          </a:solidFill>
        </p:spPr>
        <p:txBody>
          <a:bodyPr wrap="square" lIns="0" tIns="0" rIns="0" bIns="0" rtlCol="0">
            <a:noAutofit/>
          </a:bodyPr>
          <a:lstStyle/>
          <a:p>
            <a:endParaRPr/>
          </a:p>
        </p:txBody>
      </p:sp>
      <p:sp>
        <p:nvSpPr>
          <p:cNvPr id="6" name="object 6"/>
          <p:cNvSpPr/>
          <p:nvPr/>
        </p:nvSpPr>
        <p:spPr>
          <a:xfrm>
            <a:off x="152400" y="6697941"/>
            <a:ext cx="8839200" cy="7658"/>
          </a:xfrm>
          <a:custGeom>
            <a:avLst/>
            <a:gdLst/>
            <a:ahLst/>
            <a:cxnLst/>
            <a:rect l="l" t="t" r="r" b="b"/>
            <a:pathLst>
              <a:path w="8839200" h="7658">
                <a:moveTo>
                  <a:pt x="0" y="7658"/>
                </a:moveTo>
                <a:lnTo>
                  <a:pt x="8839200" y="7658"/>
                </a:lnTo>
                <a:lnTo>
                  <a:pt x="8839200" y="0"/>
                </a:lnTo>
                <a:lnTo>
                  <a:pt x="0" y="0"/>
                </a:lnTo>
                <a:lnTo>
                  <a:pt x="0" y="7658"/>
                </a:lnTo>
                <a:close/>
              </a:path>
            </a:pathLst>
          </a:custGeom>
          <a:solidFill>
            <a:srgbClr val="C5D1D6"/>
          </a:solidFill>
        </p:spPr>
        <p:txBody>
          <a:bodyPr wrap="square" lIns="0" tIns="0" rIns="0" bIns="0" rtlCol="0">
            <a:noAutofit/>
          </a:bodyPr>
          <a:lstStyle/>
          <a:p>
            <a:endParaRPr/>
          </a:p>
        </p:txBody>
      </p:sp>
      <p:sp>
        <p:nvSpPr>
          <p:cNvPr id="7" name="object 7"/>
          <p:cNvSpPr/>
          <p:nvPr/>
        </p:nvSpPr>
        <p:spPr>
          <a:xfrm>
            <a:off x="152400" y="6705599"/>
            <a:ext cx="8839200" cy="152398"/>
          </a:xfrm>
          <a:custGeom>
            <a:avLst/>
            <a:gdLst/>
            <a:ahLst/>
            <a:cxnLst/>
            <a:rect l="l" t="t" r="r" b="b"/>
            <a:pathLst>
              <a:path w="8839200" h="152398">
                <a:moveTo>
                  <a:pt x="0" y="152398"/>
                </a:moveTo>
                <a:lnTo>
                  <a:pt x="8839200" y="152398"/>
                </a:lnTo>
                <a:lnTo>
                  <a:pt x="8839200" y="0"/>
                </a:lnTo>
                <a:lnTo>
                  <a:pt x="0" y="0"/>
                </a:lnTo>
                <a:lnTo>
                  <a:pt x="0" y="152398"/>
                </a:lnTo>
                <a:close/>
              </a:path>
            </a:pathLst>
          </a:custGeom>
          <a:solidFill>
            <a:srgbClr val="FFFFFF"/>
          </a:solidFill>
        </p:spPr>
        <p:txBody>
          <a:bodyPr wrap="square" lIns="0" tIns="0" rIns="0" bIns="0" rtlCol="0">
            <a:noAutofit/>
          </a:bodyPr>
          <a:lstStyle/>
          <a:p>
            <a:endParaRPr/>
          </a:p>
        </p:txBody>
      </p:sp>
      <p:sp>
        <p:nvSpPr>
          <p:cNvPr id="8" name="object 8"/>
          <p:cNvSpPr/>
          <p:nvPr/>
        </p:nvSpPr>
        <p:spPr>
          <a:xfrm>
            <a:off x="152400" y="0"/>
            <a:ext cx="8839200" cy="1393317"/>
          </a:xfrm>
          <a:custGeom>
            <a:avLst/>
            <a:gdLst/>
            <a:ahLst/>
            <a:cxnLst/>
            <a:rect l="l" t="t" r="r" b="b"/>
            <a:pathLst>
              <a:path w="8839200" h="1393317">
                <a:moveTo>
                  <a:pt x="0" y="1393317"/>
                </a:moveTo>
                <a:lnTo>
                  <a:pt x="8839200" y="1393317"/>
                </a:lnTo>
                <a:lnTo>
                  <a:pt x="8839200" y="0"/>
                </a:lnTo>
                <a:lnTo>
                  <a:pt x="0" y="0"/>
                </a:lnTo>
                <a:lnTo>
                  <a:pt x="0" y="1393317"/>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0" y="0"/>
            <a:ext cx="152400" cy="6858000"/>
          </a:xfrm>
          <a:custGeom>
            <a:avLst/>
            <a:gdLst/>
            <a:ahLst/>
            <a:cxnLst/>
            <a:rect l="l" t="t" r="r" b="b"/>
            <a:pathLst>
              <a:path w="152400" h="6858000">
                <a:moveTo>
                  <a:pt x="152400" y="0"/>
                </a:moveTo>
                <a:lnTo>
                  <a:pt x="0" y="0"/>
                </a:lnTo>
                <a:lnTo>
                  <a:pt x="0" y="6857998"/>
                </a:lnTo>
                <a:lnTo>
                  <a:pt x="152400" y="6857998"/>
                </a:lnTo>
                <a:lnTo>
                  <a:pt x="152400" y="0"/>
                </a:lnTo>
                <a:close/>
              </a:path>
            </a:pathLst>
          </a:custGeom>
          <a:solidFill>
            <a:srgbClr val="FFFFFF"/>
          </a:solidFill>
        </p:spPr>
        <p:txBody>
          <a:bodyPr wrap="square" lIns="0" tIns="0" rIns="0" bIns="0" rtlCol="0">
            <a:noAutofit/>
          </a:bodyPr>
          <a:lstStyle/>
          <a:p>
            <a:endParaRPr/>
          </a:p>
        </p:txBody>
      </p:sp>
      <p:sp>
        <p:nvSpPr>
          <p:cNvPr id="10" name="object 10"/>
          <p:cNvSpPr/>
          <p:nvPr/>
        </p:nvSpPr>
        <p:spPr>
          <a:xfrm>
            <a:off x="8991600" y="0"/>
            <a:ext cx="152400" cy="6858000"/>
          </a:xfrm>
          <a:custGeom>
            <a:avLst/>
            <a:gdLst/>
            <a:ahLst/>
            <a:cxnLst/>
            <a:rect l="l" t="t" r="r" b="b"/>
            <a:pathLst>
              <a:path w="152400" h="6858000">
                <a:moveTo>
                  <a:pt x="152400" y="0"/>
                </a:moveTo>
                <a:lnTo>
                  <a:pt x="0" y="0"/>
                </a:lnTo>
                <a:lnTo>
                  <a:pt x="0" y="6857998"/>
                </a:lnTo>
                <a:lnTo>
                  <a:pt x="152400" y="6857998"/>
                </a:lnTo>
                <a:lnTo>
                  <a:pt x="152400" y="0"/>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149352" y="6388379"/>
            <a:ext cx="8833104" cy="309562"/>
          </a:xfrm>
          <a:custGeom>
            <a:avLst/>
            <a:gdLst/>
            <a:ahLst/>
            <a:cxnLst/>
            <a:rect l="l" t="t" r="r" b="b"/>
            <a:pathLst>
              <a:path w="8833104" h="309562">
                <a:moveTo>
                  <a:pt x="0" y="309562"/>
                </a:moveTo>
                <a:lnTo>
                  <a:pt x="8833104" y="309562"/>
                </a:lnTo>
                <a:lnTo>
                  <a:pt x="8833104" y="0"/>
                </a:lnTo>
                <a:lnTo>
                  <a:pt x="0" y="0"/>
                </a:lnTo>
                <a:lnTo>
                  <a:pt x="0" y="309562"/>
                </a:lnTo>
                <a:close/>
              </a:path>
            </a:pathLst>
          </a:custGeom>
          <a:solidFill>
            <a:srgbClr val="8BACAD"/>
          </a:solidFill>
        </p:spPr>
        <p:txBody>
          <a:bodyPr wrap="square" lIns="0" tIns="0" rIns="0" bIns="0" rtlCol="0">
            <a:noAutofit/>
          </a:bodyPr>
          <a:lstStyle/>
          <a:p>
            <a:endParaRPr/>
          </a:p>
        </p:txBody>
      </p:sp>
      <p:sp>
        <p:nvSpPr>
          <p:cNvPr id="12" name="object 12"/>
          <p:cNvSpPr/>
          <p:nvPr/>
        </p:nvSpPr>
        <p:spPr>
          <a:xfrm>
            <a:off x="152400" y="155448"/>
            <a:ext cx="8833104" cy="6547104"/>
          </a:xfrm>
          <a:custGeom>
            <a:avLst/>
            <a:gdLst/>
            <a:ahLst/>
            <a:cxnLst/>
            <a:rect l="l" t="t" r="r" b="b"/>
            <a:pathLst>
              <a:path w="8833104" h="6547104">
                <a:moveTo>
                  <a:pt x="0" y="6547104"/>
                </a:moveTo>
                <a:lnTo>
                  <a:pt x="8833104" y="6547104"/>
                </a:lnTo>
                <a:lnTo>
                  <a:pt x="8833104" y="0"/>
                </a:lnTo>
                <a:lnTo>
                  <a:pt x="0" y="0"/>
                </a:lnTo>
                <a:lnTo>
                  <a:pt x="0" y="6547104"/>
                </a:lnTo>
                <a:close/>
              </a:path>
            </a:pathLst>
          </a:custGeom>
          <a:ln w="9524">
            <a:solidFill>
              <a:srgbClr val="7A9799"/>
            </a:solidFill>
          </a:ln>
        </p:spPr>
        <p:txBody>
          <a:bodyPr wrap="square" lIns="0" tIns="0" rIns="0" bIns="0" rtlCol="0">
            <a:noAutofit/>
          </a:bodyPr>
          <a:lstStyle/>
          <a:p>
            <a:endParaRPr/>
          </a:p>
        </p:txBody>
      </p:sp>
      <p:sp>
        <p:nvSpPr>
          <p:cNvPr id="13" name="object 13"/>
          <p:cNvSpPr/>
          <p:nvPr/>
        </p:nvSpPr>
        <p:spPr>
          <a:xfrm>
            <a:off x="152400" y="1276730"/>
            <a:ext cx="8833104" cy="0"/>
          </a:xfrm>
          <a:custGeom>
            <a:avLst/>
            <a:gdLst/>
            <a:ahLst/>
            <a:cxnLst/>
            <a:rect l="l" t="t" r="r" b="b"/>
            <a:pathLst>
              <a:path w="8833104">
                <a:moveTo>
                  <a:pt x="0" y="0"/>
                </a:moveTo>
                <a:lnTo>
                  <a:pt x="8833104" y="0"/>
                </a:lnTo>
              </a:path>
            </a:pathLst>
          </a:custGeom>
          <a:ln w="9525">
            <a:solidFill>
              <a:srgbClr val="7A9799"/>
            </a:solidFill>
            <a:prstDash val="dash"/>
          </a:ln>
        </p:spPr>
        <p:txBody>
          <a:bodyPr wrap="square" lIns="0" tIns="0" rIns="0" bIns="0" rtlCol="0">
            <a:noAutofit/>
          </a:bodyPr>
          <a:lstStyle/>
          <a:p>
            <a:endParaRPr/>
          </a:p>
        </p:txBody>
      </p:sp>
      <p:sp>
        <p:nvSpPr>
          <p:cNvPr id="14" name="object 14"/>
          <p:cNvSpPr/>
          <p:nvPr/>
        </p:nvSpPr>
        <p:spPr>
          <a:xfrm>
            <a:off x="4267200" y="956055"/>
            <a:ext cx="609600" cy="609600"/>
          </a:xfrm>
          <a:custGeom>
            <a:avLst/>
            <a:gdLst/>
            <a:ahLst/>
            <a:cxnLst/>
            <a:rect l="l" t="t" r="r" b="b"/>
            <a:pathLst>
              <a:path w="609600" h="609600">
                <a:moveTo>
                  <a:pt x="0" y="304800"/>
                </a:moveTo>
                <a:lnTo>
                  <a:pt x="1010" y="329790"/>
                </a:lnTo>
                <a:lnTo>
                  <a:pt x="3990" y="354225"/>
                </a:lnTo>
                <a:lnTo>
                  <a:pt x="8861" y="378027"/>
                </a:lnTo>
                <a:lnTo>
                  <a:pt x="15544" y="401116"/>
                </a:lnTo>
                <a:lnTo>
                  <a:pt x="23961" y="423416"/>
                </a:lnTo>
                <a:lnTo>
                  <a:pt x="34032" y="444846"/>
                </a:lnTo>
                <a:lnTo>
                  <a:pt x="45680" y="465328"/>
                </a:lnTo>
                <a:lnTo>
                  <a:pt x="58826" y="484784"/>
                </a:lnTo>
                <a:lnTo>
                  <a:pt x="73391" y="503135"/>
                </a:lnTo>
                <a:lnTo>
                  <a:pt x="89296" y="520303"/>
                </a:lnTo>
                <a:lnTo>
                  <a:pt x="106464" y="536208"/>
                </a:lnTo>
                <a:lnTo>
                  <a:pt x="124815" y="550773"/>
                </a:lnTo>
                <a:lnTo>
                  <a:pt x="144271" y="563919"/>
                </a:lnTo>
                <a:lnTo>
                  <a:pt x="164753" y="575567"/>
                </a:lnTo>
                <a:lnTo>
                  <a:pt x="186183" y="585638"/>
                </a:lnTo>
                <a:lnTo>
                  <a:pt x="208483" y="594055"/>
                </a:lnTo>
                <a:lnTo>
                  <a:pt x="231572" y="600738"/>
                </a:lnTo>
                <a:lnTo>
                  <a:pt x="255374" y="605609"/>
                </a:lnTo>
                <a:lnTo>
                  <a:pt x="279809" y="608589"/>
                </a:lnTo>
                <a:lnTo>
                  <a:pt x="304800" y="609600"/>
                </a:lnTo>
                <a:lnTo>
                  <a:pt x="329790" y="608589"/>
                </a:lnTo>
                <a:lnTo>
                  <a:pt x="354225" y="605609"/>
                </a:lnTo>
                <a:lnTo>
                  <a:pt x="378027" y="600738"/>
                </a:lnTo>
                <a:lnTo>
                  <a:pt x="401116" y="594055"/>
                </a:lnTo>
                <a:lnTo>
                  <a:pt x="423416" y="585638"/>
                </a:lnTo>
                <a:lnTo>
                  <a:pt x="444846" y="575567"/>
                </a:lnTo>
                <a:lnTo>
                  <a:pt x="465328" y="563919"/>
                </a:lnTo>
                <a:lnTo>
                  <a:pt x="484784" y="550773"/>
                </a:lnTo>
                <a:lnTo>
                  <a:pt x="503135" y="536208"/>
                </a:lnTo>
                <a:lnTo>
                  <a:pt x="520303" y="520303"/>
                </a:lnTo>
                <a:lnTo>
                  <a:pt x="536208" y="503135"/>
                </a:lnTo>
                <a:lnTo>
                  <a:pt x="550773" y="484784"/>
                </a:lnTo>
                <a:lnTo>
                  <a:pt x="563919" y="465328"/>
                </a:lnTo>
                <a:lnTo>
                  <a:pt x="575567" y="444846"/>
                </a:lnTo>
                <a:lnTo>
                  <a:pt x="585638" y="423416"/>
                </a:lnTo>
                <a:lnTo>
                  <a:pt x="594055" y="401116"/>
                </a:lnTo>
                <a:lnTo>
                  <a:pt x="600738" y="378027"/>
                </a:lnTo>
                <a:lnTo>
                  <a:pt x="605609" y="354225"/>
                </a:lnTo>
                <a:lnTo>
                  <a:pt x="608589" y="329790"/>
                </a:lnTo>
                <a:lnTo>
                  <a:pt x="609600" y="304800"/>
                </a:lnTo>
                <a:lnTo>
                  <a:pt x="608589" y="279792"/>
                </a:lnTo>
                <a:lnTo>
                  <a:pt x="605609" y="255343"/>
                </a:lnTo>
                <a:lnTo>
                  <a:pt x="600738" y="231531"/>
                </a:lnTo>
                <a:lnTo>
                  <a:pt x="594055" y="208434"/>
                </a:lnTo>
                <a:lnTo>
                  <a:pt x="585638" y="186130"/>
                </a:lnTo>
                <a:lnTo>
                  <a:pt x="575567" y="164697"/>
                </a:lnTo>
                <a:lnTo>
                  <a:pt x="563919" y="144215"/>
                </a:lnTo>
                <a:lnTo>
                  <a:pt x="550773" y="124760"/>
                </a:lnTo>
                <a:lnTo>
                  <a:pt x="536208" y="106412"/>
                </a:lnTo>
                <a:lnTo>
                  <a:pt x="520303" y="89249"/>
                </a:lnTo>
                <a:lnTo>
                  <a:pt x="503135" y="73348"/>
                </a:lnTo>
                <a:lnTo>
                  <a:pt x="484784" y="58789"/>
                </a:lnTo>
                <a:lnTo>
                  <a:pt x="465328" y="45650"/>
                </a:lnTo>
                <a:lnTo>
                  <a:pt x="444846" y="34008"/>
                </a:lnTo>
                <a:lnTo>
                  <a:pt x="423416" y="23943"/>
                </a:lnTo>
                <a:lnTo>
                  <a:pt x="401116" y="15532"/>
                </a:lnTo>
                <a:lnTo>
                  <a:pt x="378027" y="8854"/>
                </a:lnTo>
                <a:lnTo>
                  <a:pt x="354225" y="3987"/>
                </a:lnTo>
                <a:lnTo>
                  <a:pt x="329790" y="1009"/>
                </a:lnTo>
                <a:lnTo>
                  <a:pt x="304800" y="0"/>
                </a:lnTo>
                <a:lnTo>
                  <a:pt x="279809" y="1009"/>
                </a:lnTo>
                <a:lnTo>
                  <a:pt x="255374" y="3987"/>
                </a:lnTo>
                <a:lnTo>
                  <a:pt x="231572" y="8854"/>
                </a:lnTo>
                <a:lnTo>
                  <a:pt x="208483" y="15532"/>
                </a:lnTo>
                <a:lnTo>
                  <a:pt x="186183" y="23943"/>
                </a:lnTo>
                <a:lnTo>
                  <a:pt x="164753" y="34008"/>
                </a:lnTo>
                <a:lnTo>
                  <a:pt x="144271" y="45650"/>
                </a:lnTo>
                <a:lnTo>
                  <a:pt x="124815" y="58789"/>
                </a:lnTo>
                <a:lnTo>
                  <a:pt x="106464" y="73348"/>
                </a:lnTo>
                <a:lnTo>
                  <a:pt x="89296" y="89249"/>
                </a:lnTo>
                <a:lnTo>
                  <a:pt x="73391" y="106412"/>
                </a:lnTo>
                <a:lnTo>
                  <a:pt x="58826" y="124760"/>
                </a:lnTo>
                <a:lnTo>
                  <a:pt x="45680" y="144215"/>
                </a:lnTo>
                <a:lnTo>
                  <a:pt x="34032" y="164697"/>
                </a:lnTo>
                <a:lnTo>
                  <a:pt x="23961" y="186130"/>
                </a:lnTo>
                <a:lnTo>
                  <a:pt x="15544" y="208434"/>
                </a:lnTo>
                <a:lnTo>
                  <a:pt x="8861" y="231531"/>
                </a:lnTo>
                <a:lnTo>
                  <a:pt x="3990" y="255343"/>
                </a:lnTo>
                <a:lnTo>
                  <a:pt x="1010" y="279792"/>
                </a:lnTo>
                <a:lnTo>
                  <a:pt x="0" y="304800"/>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361688" y="1050544"/>
            <a:ext cx="420624" cy="420623"/>
          </a:xfrm>
          <a:custGeom>
            <a:avLst/>
            <a:gdLst/>
            <a:ahLst/>
            <a:cxnLst/>
            <a:rect l="l" t="t" r="r" b="b"/>
            <a:pathLst>
              <a:path w="420624" h="420623">
                <a:moveTo>
                  <a:pt x="0" y="210311"/>
                </a:moveTo>
                <a:lnTo>
                  <a:pt x="696" y="227550"/>
                </a:lnTo>
                <a:lnTo>
                  <a:pt x="2751" y="244407"/>
                </a:lnTo>
                <a:lnTo>
                  <a:pt x="6109" y="260828"/>
                </a:lnTo>
                <a:lnTo>
                  <a:pt x="10716" y="276758"/>
                </a:lnTo>
                <a:lnTo>
                  <a:pt x="16519" y="292143"/>
                </a:lnTo>
                <a:lnTo>
                  <a:pt x="23464" y="306929"/>
                </a:lnTo>
                <a:lnTo>
                  <a:pt x="31496" y="321062"/>
                </a:lnTo>
                <a:lnTo>
                  <a:pt x="40562" y="334487"/>
                </a:lnTo>
                <a:lnTo>
                  <a:pt x="50608" y="347150"/>
                </a:lnTo>
                <a:lnTo>
                  <a:pt x="61579" y="358997"/>
                </a:lnTo>
                <a:lnTo>
                  <a:pt x="73421" y="369973"/>
                </a:lnTo>
                <a:lnTo>
                  <a:pt x="86081" y="380024"/>
                </a:lnTo>
                <a:lnTo>
                  <a:pt x="99505" y="389096"/>
                </a:lnTo>
                <a:lnTo>
                  <a:pt x="113638" y="397135"/>
                </a:lnTo>
                <a:lnTo>
                  <a:pt x="128426" y="404086"/>
                </a:lnTo>
                <a:lnTo>
                  <a:pt x="143816" y="409895"/>
                </a:lnTo>
                <a:lnTo>
                  <a:pt x="159754" y="414507"/>
                </a:lnTo>
                <a:lnTo>
                  <a:pt x="176185" y="417869"/>
                </a:lnTo>
                <a:lnTo>
                  <a:pt x="193055" y="419926"/>
                </a:lnTo>
                <a:lnTo>
                  <a:pt x="210312" y="420623"/>
                </a:lnTo>
                <a:lnTo>
                  <a:pt x="227568" y="419926"/>
                </a:lnTo>
                <a:lnTo>
                  <a:pt x="244438" y="417869"/>
                </a:lnTo>
                <a:lnTo>
                  <a:pt x="260869" y="414507"/>
                </a:lnTo>
                <a:lnTo>
                  <a:pt x="276807" y="409895"/>
                </a:lnTo>
                <a:lnTo>
                  <a:pt x="292197" y="404086"/>
                </a:lnTo>
                <a:lnTo>
                  <a:pt x="306985" y="397135"/>
                </a:lnTo>
                <a:lnTo>
                  <a:pt x="321118" y="389096"/>
                </a:lnTo>
                <a:lnTo>
                  <a:pt x="334542" y="380024"/>
                </a:lnTo>
                <a:lnTo>
                  <a:pt x="347202" y="369973"/>
                </a:lnTo>
                <a:lnTo>
                  <a:pt x="359044" y="358997"/>
                </a:lnTo>
                <a:lnTo>
                  <a:pt x="370015" y="347150"/>
                </a:lnTo>
                <a:lnTo>
                  <a:pt x="380061" y="334487"/>
                </a:lnTo>
                <a:lnTo>
                  <a:pt x="389127" y="321062"/>
                </a:lnTo>
                <a:lnTo>
                  <a:pt x="397159" y="306929"/>
                </a:lnTo>
                <a:lnTo>
                  <a:pt x="404104" y="292143"/>
                </a:lnTo>
                <a:lnTo>
                  <a:pt x="409907" y="276758"/>
                </a:lnTo>
                <a:lnTo>
                  <a:pt x="414514" y="260828"/>
                </a:lnTo>
                <a:lnTo>
                  <a:pt x="417872" y="244407"/>
                </a:lnTo>
                <a:lnTo>
                  <a:pt x="419927" y="227550"/>
                </a:lnTo>
                <a:lnTo>
                  <a:pt x="420624" y="210311"/>
                </a:lnTo>
                <a:lnTo>
                  <a:pt x="419927" y="193055"/>
                </a:lnTo>
                <a:lnTo>
                  <a:pt x="417872" y="176185"/>
                </a:lnTo>
                <a:lnTo>
                  <a:pt x="414514" y="159754"/>
                </a:lnTo>
                <a:lnTo>
                  <a:pt x="409907" y="143816"/>
                </a:lnTo>
                <a:lnTo>
                  <a:pt x="404104" y="128426"/>
                </a:lnTo>
                <a:lnTo>
                  <a:pt x="397159" y="113638"/>
                </a:lnTo>
                <a:lnTo>
                  <a:pt x="389127" y="99505"/>
                </a:lnTo>
                <a:lnTo>
                  <a:pt x="380061" y="86081"/>
                </a:lnTo>
                <a:lnTo>
                  <a:pt x="370015" y="73421"/>
                </a:lnTo>
                <a:lnTo>
                  <a:pt x="359044" y="61579"/>
                </a:lnTo>
                <a:lnTo>
                  <a:pt x="347202" y="50608"/>
                </a:lnTo>
                <a:lnTo>
                  <a:pt x="334542" y="40562"/>
                </a:lnTo>
                <a:lnTo>
                  <a:pt x="321118" y="31496"/>
                </a:lnTo>
                <a:lnTo>
                  <a:pt x="306985" y="23464"/>
                </a:lnTo>
                <a:lnTo>
                  <a:pt x="292197" y="16519"/>
                </a:lnTo>
                <a:lnTo>
                  <a:pt x="276807" y="10716"/>
                </a:lnTo>
                <a:lnTo>
                  <a:pt x="260869" y="6109"/>
                </a:lnTo>
                <a:lnTo>
                  <a:pt x="244438" y="2751"/>
                </a:lnTo>
                <a:lnTo>
                  <a:pt x="227568" y="696"/>
                </a:lnTo>
                <a:lnTo>
                  <a:pt x="210312" y="0"/>
                </a:lnTo>
                <a:lnTo>
                  <a:pt x="193055" y="696"/>
                </a:lnTo>
                <a:lnTo>
                  <a:pt x="176185" y="2751"/>
                </a:lnTo>
                <a:lnTo>
                  <a:pt x="159754" y="6109"/>
                </a:lnTo>
                <a:lnTo>
                  <a:pt x="143816" y="10716"/>
                </a:lnTo>
                <a:lnTo>
                  <a:pt x="128426" y="16519"/>
                </a:lnTo>
                <a:lnTo>
                  <a:pt x="113638" y="23464"/>
                </a:lnTo>
                <a:lnTo>
                  <a:pt x="99505" y="31496"/>
                </a:lnTo>
                <a:lnTo>
                  <a:pt x="86081" y="40562"/>
                </a:lnTo>
                <a:lnTo>
                  <a:pt x="73421" y="50608"/>
                </a:lnTo>
                <a:lnTo>
                  <a:pt x="61579" y="61579"/>
                </a:lnTo>
                <a:lnTo>
                  <a:pt x="50608" y="73421"/>
                </a:lnTo>
                <a:lnTo>
                  <a:pt x="40562" y="86081"/>
                </a:lnTo>
                <a:lnTo>
                  <a:pt x="31496" y="99505"/>
                </a:lnTo>
                <a:lnTo>
                  <a:pt x="23464" y="113638"/>
                </a:lnTo>
                <a:lnTo>
                  <a:pt x="16519" y="128426"/>
                </a:lnTo>
                <a:lnTo>
                  <a:pt x="10716" y="143816"/>
                </a:lnTo>
                <a:lnTo>
                  <a:pt x="6109" y="159754"/>
                </a:lnTo>
                <a:lnTo>
                  <a:pt x="2751" y="176185"/>
                </a:lnTo>
                <a:lnTo>
                  <a:pt x="696" y="193055"/>
                </a:lnTo>
                <a:lnTo>
                  <a:pt x="0" y="210311"/>
                </a:lnTo>
                <a:close/>
              </a:path>
            </a:pathLst>
          </a:custGeom>
          <a:solidFill>
            <a:srgbClr val="FFFFFF"/>
          </a:solidFill>
        </p:spPr>
        <p:txBody>
          <a:bodyPr wrap="square" lIns="0" tIns="0" rIns="0" bIns="0" rtlCol="0">
            <a:noAutofit/>
          </a:bodyPr>
          <a:lstStyle/>
          <a:p>
            <a:endParaRPr/>
          </a:p>
        </p:txBody>
      </p:sp>
      <p:sp>
        <p:nvSpPr>
          <p:cNvPr id="16" name="object 16"/>
          <p:cNvSpPr/>
          <p:nvPr/>
        </p:nvSpPr>
        <p:spPr>
          <a:xfrm>
            <a:off x="4336288" y="1059052"/>
            <a:ext cx="437514" cy="437514"/>
          </a:xfrm>
          <a:custGeom>
            <a:avLst/>
            <a:gdLst/>
            <a:ahLst/>
            <a:cxnLst/>
            <a:rect l="l" t="t" r="r" b="b"/>
            <a:pathLst>
              <a:path w="437514" h="437514">
                <a:moveTo>
                  <a:pt x="92201" y="318516"/>
                </a:moveTo>
                <a:lnTo>
                  <a:pt x="81661" y="304164"/>
                </a:lnTo>
                <a:lnTo>
                  <a:pt x="72516" y="288925"/>
                </a:lnTo>
                <a:lnTo>
                  <a:pt x="64897" y="272669"/>
                </a:lnTo>
                <a:lnTo>
                  <a:pt x="68072" y="314325"/>
                </a:lnTo>
                <a:lnTo>
                  <a:pt x="79628" y="329946"/>
                </a:lnTo>
                <a:lnTo>
                  <a:pt x="92710" y="344297"/>
                </a:lnTo>
                <a:lnTo>
                  <a:pt x="107061" y="357377"/>
                </a:lnTo>
                <a:lnTo>
                  <a:pt x="122554" y="369062"/>
                </a:lnTo>
                <a:lnTo>
                  <a:pt x="139191" y="379095"/>
                </a:lnTo>
                <a:lnTo>
                  <a:pt x="156845" y="387604"/>
                </a:lnTo>
                <a:lnTo>
                  <a:pt x="175387" y="394588"/>
                </a:lnTo>
                <a:lnTo>
                  <a:pt x="194563" y="399542"/>
                </a:lnTo>
                <a:lnTo>
                  <a:pt x="214629" y="402717"/>
                </a:lnTo>
                <a:lnTo>
                  <a:pt x="235331" y="403733"/>
                </a:lnTo>
                <a:lnTo>
                  <a:pt x="255904" y="402717"/>
                </a:lnTo>
                <a:lnTo>
                  <a:pt x="275971" y="399669"/>
                </a:lnTo>
                <a:lnTo>
                  <a:pt x="295401" y="394843"/>
                </a:lnTo>
                <a:lnTo>
                  <a:pt x="313944" y="387985"/>
                </a:lnTo>
                <a:lnTo>
                  <a:pt x="331597" y="379475"/>
                </a:lnTo>
                <a:lnTo>
                  <a:pt x="348234" y="369443"/>
                </a:lnTo>
                <a:lnTo>
                  <a:pt x="363854" y="357886"/>
                </a:lnTo>
                <a:lnTo>
                  <a:pt x="378206" y="344932"/>
                </a:lnTo>
                <a:lnTo>
                  <a:pt x="391287" y="330581"/>
                </a:lnTo>
                <a:lnTo>
                  <a:pt x="402844" y="314960"/>
                </a:lnTo>
                <a:lnTo>
                  <a:pt x="413003" y="298450"/>
                </a:lnTo>
                <a:lnTo>
                  <a:pt x="421639" y="280797"/>
                </a:lnTo>
                <a:lnTo>
                  <a:pt x="428371" y="262255"/>
                </a:lnTo>
                <a:lnTo>
                  <a:pt x="433324" y="242950"/>
                </a:lnTo>
                <a:lnTo>
                  <a:pt x="436499" y="223012"/>
                </a:lnTo>
                <a:lnTo>
                  <a:pt x="437514" y="202311"/>
                </a:lnTo>
                <a:lnTo>
                  <a:pt x="436625" y="181610"/>
                </a:lnTo>
                <a:lnTo>
                  <a:pt x="433577" y="161544"/>
                </a:lnTo>
                <a:lnTo>
                  <a:pt x="428625" y="142239"/>
                </a:lnTo>
                <a:lnTo>
                  <a:pt x="421894" y="123571"/>
                </a:lnTo>
                <a:lnTo>
                  <a:pt x="413512" y="105918"/>
                </a:lnTo>
                <a:lnTo>
                  <a:pt x="403351" y="89281"/>
                </a:lnTo>
                <a:lnTo>
                  <a:pt x="391795" y="73787"/>
                </a:lnTo>
                <a:lnTo>
                  <a:pt x="378840" y="59436"/>
                </a:lnTo>
                <a:lnTo>
                  <a:pt x="364489" y="46355"/>
                </a:lnTo>
                <a:lnTo>
                  <a:pt x="348996" y="34671"/>
                </a:lnTo>
                <a:lnTo>
                  <a:pt x="332359" y="24511"/>
                </a:lnTo>
                <a:lnTo>
                  <a:pt x="314706" y="16001"/>
                </a:lnTo>
                <a:lnTo>
                  <a:pt x="296163" y="9144"/>
                </a:lnTo>
                <a:lnTo>
                  <a:pt x="276860" y="4191"/>
                </a:lnTo>
                <a:lnTo>
                  <a:pt x="256794" y="1016"/>
                </a:lnTo>
                <a:lnTo>
                  <a:pt x="236092" y="0"/>
                </a:lnTo>
                <a:lnTo>
                  <a:pt x="215519" y="1016"/>
                </a:lnTo>
                <a:lnTo>
                  <a:pt x="195452" y="4063"/>
                </a:lnTo>
                <a:lnTo>
                  <a:pt x="176149" y="8889"/>
                </a:lnTo>
                <a:lnTo>
                  <a:pt x="157607" y="15621"/>
                </a:lnTo>
                <a:lnTo>
                  <a:pt x="139953" y="24130"/>
                </a:lnTo>
                <a:lnTo>
                  <a:pt x="123189" y="34289"/>
                </a:lnTo>
                <a:lnTo>
                  <a:pt x="107696" y="45847"/>
                </a:lnTo>
                <a:lnTo>
                  <a:pt x="93217" y="58927"/>
                </a:lnTo>
                <a:lnTo>
                  <a:pt x="80137" y="73151"/>
                </a:lnTo>
                <a:lnTo>
                  <a:pt x="68579" y="88646"/>
                </a:lnTo>
                <a:lnTo>
                  <a:pt x="58420" y="105283"/>
                </a:lnTo>
                <a:lnTo>
                  <a:pt x="49911" y="122936"/>
                </a:lnTo>
                <a:lnTo>
                  <a:pt x="43052" y="141350"/>
                </a:lnTo>
                <a:lnTo>
                  <a:pt x="38100" y="160782"/>
                </a:lnTo>
                <a:lnTo>
                  <a:pt x="34925" y="180721"/>
                </a:lnTo>
                <a:lnTo>
                  <a:pt x="33909" y="201422"/>
                </a:lnTo>
                <a:lnTo>
                  <a:pt x="34798" y="222123"/>
                </a:lnTo>
                <a:lnTo>
                  <a:pt x="37846" y="242188"/>
                </a:lnTo>
                <a:lnTo>
                  <a:pt x="42799" y="261366"/>
                </a:lnTo>
                <a:lnTo>
                  <a:pt x="49657" y="280035"/>
                </a:lnTo>
                <a:lnTo>
                  <a:pt x="50800" y="200660"/>
                </a:lnTo>
                <a:lnTo>
                  <a:pt x="51815" y="181610"/>
                </a:lnTo>
                <a:lnTo>
                  <a:pt x="54737" y="163322"/>
                </a:lnTo>
                <a:lnTo>
                  <a:pt x="59436" y="145542"/>
                </a:lnTo>
                <a:lnTo>
                  <a:pt x="65786" y="128777"/>
                </a:lnTo>
                <a:lnTo>
                  <a:pt x="73660" y="112649"/>
                </a:lnTo>
                <a:lnTo>
                  <a:pt x="83058" y="97409"/>
                </a:lnTo>
                <a:lnTo>
                  <a:pt x="93725" y="83185"/>
                </a:lnTo>
                <a:lnTo>
                  <a:pt x="105790" y="70358"/>
                </a:lnTo>
                <a:lnTo>
                  <a:pt x="119125" y="58293"/>
                </a:lnTo>
                <a:lnTo>
                  <a:pt x="133350" y="47751"/>
                </a:lnTo>
                <a:lnTo>
                  <a:pt x="148716" y="38608"/>
                </a:lnTo>
                <a:lnTo>
                  <a:pt x="164973" y="30861"/>
                </a:lnTo>
                <a:lnTo>
                  <a:pt x="181863" y="24892"/>
                </a:lnTo>
                <a:lnTo>
                  <a:pt x="199644" y="20447"/>
                </a:lnTo>
                <a:lnTo>
                  <a:pt x="218059" y="17652"/>
                </a:lnTo>
                <a:lnTo>
                  <a:pt x="236982" y="16891"/>
                </a:lnTo>
                <a:lnTo>
                  <a:pt x="256032" y="18034"/>
                </a:lnTo>
                <a:lnTo>
                  <a:pt x="274192" y="20955"/>
                </a:lnTo>
                <a:lnTo>
                  <a:pt x="291973" y="25654"/>
                </a:lnTo>
                <a:lnTo>
                  <a:pt x="308863" y="31876"/>
                </a:lnTo>
                <a:lnTo>
                  <a:pt x="324992" y="39750"/>
                </a:lnTo>
                <a:lnTo>
                  <a:pt x="340106" y="49149"/>
                </a:lnTo>
                <a:lnTo>
                  <a:pt x="354329" y="59944"/>
                </a:lnTo>
                <a:lnTo>
                  <a:pt x="367411" y="72009"/>
                </a:lnTo>
                <a:lnTo>
                  <a:pt x="379222" y="85089"/>
                </a:lnTo>
                <a:lnTo>
                  <a:pt x="389763" y="99441"/>
                </a:lnTo>
                <a:lnTo>
                  <a:pt x="399034" y="114808"/>
                </a:lnTo>
                <a:lnTo>
                  <a:pt x="406653" y="130937"/>
                </a:lnTo>
                <a:lnTo>
                  <a:pt x="412750" y="147955"/>
                </a:lnTo>
                <a:lnTo>
                  <a:pt x="417067" y="165735"/>
                </a:lnTo>
                <a:lnTo>
                  <a:pt x="419862" y="184276"/>
                </a:lnTo>
                <a:lnTo>
                  <a:pt x="420624" y="203073"/>
                </a:lnTo>
                <a:lnTo>
                  <a:pt x="419608" y="222123"/>
                </a:lnTo>
                <a:lnTo>
                  <a:pt x="416687" y="240411"/>
                </a:lnTo>
                <a:lnTo>
                  <a:pt x="411988" y="258063"/>
                </a:lnTo>
                <a:lnTo>
                  <a:pt x="405638" y="274955"/>
                </a:lnTo>
                <a:lnTo>
                  <a:pt x="397763" y="291084"/>
                </a:lnTo>
                <a:lnTo>
                  <a:pt x="388365" y="306197"/>
                </a:lnTo>
                <a:lnTo>
                  <a:pt x="377698" y="320421"/>
                </a:lnTo>
                <a:lnTo>
                  <a:pt x="365633" y="333501"/>
                </a:lnTo>
                <a:lnTo>
                  <a:pt x="352425" y="345439"/>
                </a:lnTo>
                <a:lnTo>
                  <a:pt x="338200" y="355981"/>
                </a:lnTo>
                <a:lnTo>
                  <a:pt x="322834" y="364998"/>
                </a:lnTo>
                <a:lnTo>
                  <a:pt x="306577" y="372745"/>
                </a:lnTo>
                <a:lnTo>
                  <a:pt x="289433" y="378968"/>
                </a:lnTo>
                <a:lnTo>
                  <a:pt x="271779" y="383286"/>
                </a:lnTo>
                <a:lnTo>
                  <a:pt x="253364" y="386080"/>
                </a:lnTo>
                <a:lnTo>
                  <a:pt x="234441" y="386842"/>
                </a:lnTo>
                <a:lnTo>
                  <a:pt x="215391" y="385699"/>
                </a:lnTo>
                <a:lnTo>
                  <a:pt x="197231" y="382777"/>
                </a:lnTo>
                <a:lnTo>
                  <a:pt x="179577" y="378079"/>
                </a:lnTo>
                <a:lnTo>
                  <a:pt x="162687" y="371729"/>
                </a:lnTo>
                <a:lnTo>
                  <a:pt x="146558" y="363855"/>
                </a:lnTo>
                <a:lnTo>
                  <a:pt x="131317" y="354584"/>
                </a:lnTo>
                <a:lnTo>
                  <a:pt x="117221" y="343788"/>
                </a:lnTo>
                <a:lnTo>
                  <a:pt x="104139" y="331724"/>
                </a:lnTo>
                <a:lnTo>
                  <a:pt x="92201" y="318516"/>
                </a:lnTo>
                <a:close/>
              </a:path>
              <a:path w="437514" h="437514">
                <a:moveTo>
                  <a:pt x="58674" y="255524"/>
                </a:moveTo>
                <a:lnTo>
                  <a:pt x="54228" y="237998"/>
                </a:lnTo>
                <a:lnTo>
                  <a:pt x="51562" y="219456"/>
                </a:lnTo>
                <a:lnTo>
                  <a:pt x="50800" y="200660"/>
                </a:lnTo>
                <a:lnTo>
                  <a:pt x="49657" y="280035"/>
                </a:lnTo>
                <a:lnTo>
                  <a:pt x="58038" y="297688"/>
                </a:lnTo>
                <a:lnTo>
                  <a:pt x="68072" y="314325"/>
                </a:lnTo>
                <a:lnTo>
                  <a:pt x="64897" y="272669"/>
                </a:lnTo>
                <a:lnTo>
                  <a:pt x="58674" y="255524"/>
                </a:lnTo>
                <a:close/>
              </a:path>
              <a:path w="437514" h="437514">
                <a:moveTo>
                  <a:pt x="54610" y="352679"/>
                </a:moveTo>
                <a:lnTo>
                  <a:pt x="69976" y="369316"/>
                </a:lnTo>
                <a:lnTo>
                  <a:pt x="86740" y="384556"/>
                </a:lnTo>
                <a:lnTo>
                  <a:pt x="105028" y="398018"/>
                </a:lnTo>
                <a:lnTo>
                  <a:pt x="124460" y="409575"/>
                </a:lnTo>
                <a:lnTo>
                  <a:pt x="145034" y="419481"/>
                </a:lnTo>
                <a:lnTo>
                  <a:pt x="166877" y="427355"/>
                </a:lnTo>
                <a:lnTo>
                  <a:pt x="189484" y="432943"/>
                </a:lnTo>
                <a:lnTo>
                  <a:pt x="212978" y="436499"/>
                </a:lnTo>
                <a:lnTo>
                  <a:pt x="236982" y="437514"/>
                </a:lnTo>
                <a:lnTo>
                  <a:pt x="261112" y="436245"/>
                </a:lnTo>
                <a:lnTo>
                  <a:pt x="284352" y="432562"/>
                </a:lnTo>
                <a:lnTo>
                  <a:pt x="307086" y="426593"/>
                </a:lnTo>
                <a:lnTo>
                  <a:pt x="328675" y="418464"/>
                </a:lnTo>
                <a:lnTo>
                  <a:pt x="349123" y="408432"/>
                </a:lnTo>
                <a:lnTo>
                  <a:pt x="368553" y="396621"/>
                </a:lnTo>
                <a:lnTo>
                  <a:pt x="386588" y="382905"/>
                </a:lnTo>
                <a:lnTo>
                  <a:pt x="403351" y="367538"/>
                </a:lnTo>
                <a:lnTo>
                  <a:pt x="418338" y="350774"/>
                </a:lnTo>
                <a:lnTo>
                  <a:pt x="431800" y="332613"/>
                </a:lnTo>
                <a:lnTo>
                  <a:pt x="443611" y="313055"/>
                </a:lnTo>
                <a:lnTo>
                  <a:pt x="453389" y="292354"/>
                </a:lnTo>
                <a:lnTo>
                  <a:pt x="461137" y="270637"/>
                </a:lnTo>
                <a:lnTo>
                  <a:pt x="466851" y="248158"/>
                </a:lnTo>
                <a:lnTo>
                  <a:pt x="470281" y="224662"/>
                </a:lnTo>
                <a:lnTo>
                  <a:pt x="471424" y="200660"/>
                </a:lnTo>
                <a:lnTo>
                  <a:pt x="470026" y="176402"/>
                </a:lnTo>
                <a:lnTo>
                  <a:pt x="466344" y="153162"/>
                </a:lnTo>
                <a:lnTo>
                  <a:pt x="460501" y="130556"/>
                </a:lnTo>
                <a:lnTo>
                  <a:pt x="452374" y="108966"/>
                </a:lnTo>
                <a:lnTo>
                  <a:pt x="442340" y="88392"/>
                </a:lnTo>
                <a:lnTo>
                  <a:pt x="430402" y="69087"/>
                </a:lnTo>
                <a:lnTo>
                  <a:pt x="416813" y="50926"/>
                </a:lnTo>
                <a:lnTo>
                  <a:pt x="401574" y="34417"/>
                </a:lnTo>
                <a:lnTo>
                  <a:pt x="384683" y="19176"/>
                </a:lnTo>
                <a:lnTo>
                  <a:pt x="366522" y="5714"/>
                </a:lnTo>
                <a:lnTo>
                  <a:pt x="347090" y="-5968"/>
                </a:lnTo>
                <a:lnTo>
                  <a:pt x="326263" y="-15875"/>
                </a:lnTo>
                <a:lnTo>
                  <a:pt x="304546" y="-23622"/>
                </a:lnTo>
                <a:lnTo>
                  <a:pt x="281939" y="-29210"/>
                </a:lnTo>
                <a:lnTo>
                  <a:pt x="258445" y="-32765"/>
                </a:lnTo>
                <a:lnTo>
                  <a:pt x="234441" y="-33781"/>
                </a:lnTo>
                <a:lnTo>
                  <a:pt x="210312" y="-32512"/>
                </a:lnTo>
                <a:lnTo>
                  <a:pt x="187071" y="-28828"/>
                </a:lnTo>
                <a:lnTo>
                  <a:pt x="164464" y="-22860"/>
                </a:lnTo>
                <a:lnTo>
                  <a:pt x="142875" y="-14858"/>
                </a:lnTo>
                <a:lnTo>
                  <a:pt x="122300" y="-4825"/>
                </a:lnTo>
                <a:lnTo>
                  <a:pt x="102997" y="7112"/>
                </a:lnTo>
                <a:lnTo>
                  <a:pt x="84836" y="20827"/>
                </a:lnTo>
                <a:lnTo>
                  <a:pt x="68325" y="36068"/>
                </a:lnTo>
                <a:lnTo>
                  <a:pt x="53086" y="52832"/>
                </a:lnTo>
                <a:lnTo>
                  <a:pt x="39624" y="71120"/>
                </a:lnTo>
                <a:lnTo>
                  <a:pt x="27939" y="90550"/>
                </a:lnTo>
                <a:lnTo>
                  <a:pt x="18161" y="111125"/>
                </a:lnTo>
                <a:lnTo>
                  <a:pt x="10160" y="132969"/>
                </a:lnTo>
                <a:lnTo>
                  <a:pt x="4572" y="155575"/>
                </a:lnTo>
                <a:lnTo>
                  <a:pt x="1015" y="179070"/>
                </a:lnTo>
                <a:lnTo>
                  <a:pt x="0" y="203073"/>
                </a:lnTo>
                <a:lnTo>
                  <a:pt x="1397" y="227330"/>
                </a:lnTo>
                <a:lnTo>
                  <a:pt x="5079" y="250571"/>
                </a:lnTo>
                <a:lnTo>
                  <a:pt x="11049" y="273176"/>
                </a:lnTo>
                <a:lnTo>
                  <a:pt x="16890" y="202311"/>
                </a:lnTo>
                <a:lnTo>
                  <a:pt x="18034" y="179959"/>
                </a:lnTo>
                <a:lnTo>
                  <a:pt x="21336" y="158242"/>
                </a:lnTo>
                <a:lnTo>
                  <a:pt x="26670" y="137160"/>
                </a:lnTo>
                <a:lnTo>
                  <a:pt x="34036" y="116967"/>
                </a:lnTo>
                <a:lnTo>
                  <a:pt x="43179" y="97917"/>
                </a:lnTo>
                <a:lnTo>
                  <a:pt x="54101" y="79883"/>
                </a:lnTo>
                <a:lnTo>
                  <a:pt x="66675" y="62992"/>
                </a:lnTo>
                <a:lnTo>
                  <a:pt x="80772" y="47498"/>
                </a:lnTo>
                <a:lnTo>
                  <a:pt x="96265" y="33274"/>
                </a:lnTo>
                <a:lnTo>
                  <a:pt x="113157" y="20700"/>
                </a:lnTo>
                <a:lnTo>
                  <a:pt x="131063" y="9651"/>
                </a:lnTo>
                <a:lnTo>
                  <a:pt x="150240" y="381"/>
                </a:lnTo>
                <a:lnTo>
                  <a:pt x="170307" y="-6985"/>
                </a:lnTo>
                <a:lnTo>
                  <a:pt x="191262" y="-12318"/>
                </a:lnTo>
                <a:lnTo>
                  <a:pt x="212851" y="-15748"/>
                </a:lnTo>
                <a:lnTo>
                  <a:pt x="235331" y="-16890"/>
                </a:lnTo>
                <a:lnTo>
                  <a:pt x="257683" y="-15875"/>
                </a:lnTo>
                <a:lnTo>
                  <a:pt x="279400" y="-12573"/>
                </a:lnTo>
                <a:lnTo>
                  <a:pt x="300354" y="-7238"/>
                </a:lnTo>
                <a:lnTo>
                  <a:pt x="320548" y="126"/>
                </a:lnTo>
                <a:lnTo>
                  <a:pt x="339725" y="9271"/>
                </a:lnTo>
                <a:lnTo>
                  <a:pt x="357759" y="20193"/>
                </a:lnTo>
                <a:lnTo>
                  <a:pt x="374650" y="32766"/>
                </a:lnTo>
                <a:lnTo>
                  <a:pt x="390144" y="46862"/>
                </a:lnTo>
                <a:lnTo>
                  <a:pt x="404240" y="62357"/>
                </a:lnTo>
                <a:lnTo>
                  <a:pt x="416940" y="79121"/>
                </a:lnTo>
                <a:lnTo>
                  <a:pt x="427863" y="97155"/>
                </a:lnTo>
                <a:lnTo>
                  <a:pt x="437134" y="116332"/>
                </a:lnTo>
                <a:lnTo>
                  <a:pt x="444500" y="136398"/>
                </a:lnTo>
                <a:lnTo>
                  <a:pt x="449961" y="157352"/>
                </a:lnTo>
                <a:lnTo>
                  <a:pt x="453389" y="179070"/>
                </a:lnTo>
                <a:lnTo>
                  <a:pt x="454533" y="201422"/>
                </a:lnTo>
                <a:lnTo>
                  <a:pt x="453389" y="223774"/>
                </a:lnTo>
                <a:lnTo>
                  <a:pt x="450088" y="245491"/>
                </a:lnTo>
                <a:lnTo>
                  <a:pt x="444753" y="266446"/>
                </a:lnTo>
                <a:lnTo>
                  <a:pt x="437514" y="286638"/>
                </a:lnTo>
                <a:lnTo>
                  <a:pt x="428371" y="305688"/>
                </a:lnTo>
                <a:lnTo>
                  <a:pt x="417322" y="323850"/>
                </a:lnTo>
                <a:lnTo>
                  <a:pt x="404749" y="340613"/>
                </a:lnTo>
                <a:lnTo>
                  <a:pt x="390778" y="356235"/>
                </a:lnTo>
                <a:lnTo>
                  <a:pt x="375285" y="370459"/>
                </a:lnTo>
                <a:lnTo>
                  <a:pt x="358394" y="383032"/>
                </a:lnTo>
                <a:lnTo>
                  <a:pt x="340360" y="393954"/>
                </a:lnTo>
                <a:lnTo>
                  <a:pt x="321310" y="403225"/>
                </a:lnTo>
                <a:lnTo>
                  <a:pt x="301244" y="410718"/>
                </a:lnTo>
                <a:lnTo>
                  <a:pt x="280162" y="416051"/>
                </a:lnTo>
                <a:lnTo>
                  <a:pt x="258572" y="419481"/>
                </a:lnTo>
                <a:lnTo>
                  <a:pt x="236092" y="420624"/>
                </a:lnTo>
                <a:lnTo>
                  <a:pt x="213740" y="419608"/>
                </a:lnTo>
                <a:lnTo>
                  <a:pt x="192024" y="416306"/>
                </a:lnTo>
                <a:lnTo>
                  <a:pt x="171069" y="410972"/>
                </a:lnTo>
                <a:lnTo>
                  <a:pt x="151002" y="403606"/>
                </a:lnTo>
                <a:lnTo>
                  <a:pt x="131825" y="394335"/>
                </a:lnTo>
                <a:lnTo>
                  <a:pt x="113791" y="383539"/>
                </a:lnTo>
                <a:lnTo>
                  <a:pt x="96900" y="370967"/>
                </a:lnTo>
                <a:lnTo>
                  <a:pt x="81279" y="356870"/>
                </a:lnTo>
                <a:lnTo>
                  <a:pt x="67183" y="341249"/>
                </a:lnTo>
                <a:lnTo>
                  <a:pt x="54483" y="324485"/>
                </a:lnTo>
                <a:lnTo>
                  <a:pt x="43561" y="306450"/>
                </a:lnTo>
                <a:lnTo>
                  <a:pt x="34289" y="287400"/>
                </a:lnTo>
                <a:lnTo>
                  <a:pt x="26924" y="267335"/>
                </a:lnTo>
                <a:lnTo>
                  <a:pt x="21462" y="246380"/>
                </a:lnTo>
                <a:lnTo>
                  <a:pt x="29083" y="315213"/>
                </a:lnTo>
                <a:lnTo>
                  <a:pt x="41021" y="334645"/>
                </a:lnTo>
                <a:lnTo>
                  <a:pt x="54610" y="352679"/>
                </a:lnTo>
                <a:close/>
              </a:path>
              <a:path w="437514" h="437514">
                <a:moveTo>
                  <a:pt x="19050" y="294767"/>
                </a:moveTo>
                <a:lnTo>
                  <a:pt x="29083" y="315213"/>
                </a:lnTo>
                <a:lnTo>
                  <a:pt x="21462" y="246380"/>
                </a:lnTo>
                <a:lnTo>
                  <a:pt x="18034" y="224662"/>
                </a:lnTo>
                <a:lnTo>
                  <a:pt x="16890" y="202311"/>
                </a:lnTo>
                <a:lnTo>
                  <a:pt x="11049" y="273176"/>
                </a:lnTo>
                <a:lnTo>
                  <a:pt x="19050" y="294767"/>
                </a:lnTo>
                <a:close/>
              </a:path>
            </a:pathLst>
          </a:custGeom>
          <a:solidFill>
            <a:srgbClr val="7A9799"/>
          </a:solidFill>
        </p:spPr>
        <p:txBody>
          <a:bodyPr wrap="square" lIns="0" tIns="0" rIns="0" bIns="0" rtlCol="0">
            <a:noAutofit/>
          </a:bodyPr>
          <a:lstStyle/>
          <a:p>
            <a:endParaRPr/>
          </a:p>
        </p:txBody>
      </p:sp>
      <p:sp>
        <p:nvSpPr>
          <p:cNvPr id="17" name="object 17"/>
          <p:cNvSpPr/>
          <p:nvPr/>
        </p:nvSpPr>
        <p:spPr>
          <a:xfrm>
            <a:off x="7668386" y="44589"/>
            <a:ext cx="1387221" cy="125728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79514" y="188607"/>
            <a:ext cx="1171943" cy="1080122"/>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152400" y="155448"/>
            <a:ext cx="8833770" cy="1121282"/>
          </a:xfrm>
          <a:prstGeom prst="rect">
            <a:avLst/>
          </a:prstGeom>
        </p:spPr>
        <p:txBody>
          <a:bodyPr wrap="square" lIns="0" tIns="0" rIns="0" bIns="0" rtlCol="0">
            <a:noAutofit/>
          </a:bodyPr>
          <a:lstStyle/>
          <a:p>
            <a:pPr>
              <a:lnSpc>
                <a:spcPts val="1000"/>
              </a:lnSpc>
            </a:pPr>
            <a:endParaRPr sz="1000"/>
          </a:p>
          <a:p>
            <a:pPr marL="2733802">
              <a:lnSpc>
                <a:spcPct val="94685"/>
              </a:lnSpc>
              <a:spcBef>
                <a:spcPts val="1399"/>
              </a:spcBef>
            </a:pPr>
            <a:r>
              <a:rPr sz="3300" b="1" spc="0" dirty="0" smtClean="0">
                <a:solidFill>
                  <a:srgbClr val="7A9799"/>
                </a:solidFill>
                <a:latin typeface="Georgia"/>
                <a:cs typeface="Georgia"/>
              </a:rPr>
              <a:t>Today’s</a:t>
            </a:r>
            <a:r>
              <a:rPr sz="3300" b="1" spc="-19" dirty="0" smtClean="0">
                <a:solidFill>
                  <a:srgbClr val="7A9799"/>
                </a:solidFill>
                <a:latin typeface="Georgia"/>
                <a:cs typeface="Georgia"/>
              </a:rPr>
              <a:t> </a:t>
            </a:r>
            <a:r>
              <a:rPr sz="3300" b="1" spc="0" dirty="0" smtClean="0">
                <a:solidFill>
                  <a:srgbClr val="7A9799"/>
                </a:solidFill>
                <a:latin typeface="Georgia"/>
                <a:cs typeface="Georgia"/>
              </a:rPr>
              <a:t>Agenda</a:t>
            </a:r>
            <a:endParaRPr sz="3300">
              <a:latin typeface="Georgia"/>
              <a:cs typeface="Georgia"/>
            </a:endParaRPr>
          </a:p>
        </p:txBody>
      </p:sp>
      <p:sp>
        <p:nvSpPr>
          <p:cNvPr id="4" name="object 4"/>
          <p:cNvSpPr txBox="1"/>
          <p:nvPr/>
        </p:nvSpPr>
        <p:spPr>
          <a:xfrm>
            <a:off x="152400" y="1276730"/>
            <a:ext cx="8833770" cy="116586"/>
          </a:xfrm>
          <a:prstGeom prst="rect">
            <a:avLst/>
          </a:prstGeom>
        </p:spPr>
        <p:txBody>
          <a:bodyPr wrap="square" lIns="0" tIns="0" rIns="0" bIns="0" rtlCol="0">
            <a:noAutofit/>
          </a:bodyPr>
          <a:lstStyle/>
          <a:p>
            <a:pPr marL="25400">
              <a:lnSpc>
                <a:spcPts val="900"/>
              </a:lnSpc>
              <a:spcBef>
                <a:spcPts val="18"/>
              </a:spcBef>
            </a:pPr>
            <a:endParaRPr sz="900"/>
          </a:p>
        </p:txBody>
      </p:sp>
      <p:sp>
        <p:nvSpPr>
          <p:cNvPr id="3" name="object 3"/>
          <p:cNvSpPr txBox="1"/>
          <p:nvPr/>
        </p:nvSpPr>
        <p:spPr>
          <a:xfrm>
            <a:off x="152400" y="1393316"/>
            <a:ext cx="8833770" cy="4995062"/>
          </a:xfrm>
          <a:prstGeom prst="rect">
            <a:avLst/>
          </a:prstGeom>
        </p:spPr>
        <p:txBody>
          <a:bodyPr wrap="square" lIns="0" tIns="0" rIns="0" bIns="0" rtlCol="0">
            <a:noAutofit/>
          </a:bodyPr>
          <a:lstStyle/>
          <a:p>
            <a:pPr>
              <a:lnSpc>
                <a:spcPts val="1000"/>
              </a:lnSpc>
            </a:pPr>
            <a:endParaRPr sz="1000"/>
          </a:p>
          <a:p>
            <a:pPr marL="190500">
              <a:lnSpc>
                <a:spcPct val="95825"/>
              </a:lnSpc>
              <a:spcBef>
                <a:spcPts val="3420"/>
              </a:spcBef>
            </a:pPr>
            <a:r>
              <a:rPr sz="2600" spc="0" smtClean="0">
                <a:solidFill>
                  <a:srgbClr val="D16248"/>
                </a:solidFill>
                <a:latin typeface="Arial"/>
                <a:cs typeface="Arial"/>
              </a:rPr>
              <a:t>•</a:t>
            </a:r>
            <a:r>
              <a:rPr lang="en-US" sz="2600" spc="0" dirty="0" smtClean="0">
                <a:solidFill>
                  <a:srgbClr val="D16248"/>
                </a:solidFill>
                <a:latin typeface="Arial"/>
                <a:cs typeface="Arial"/>
              </a:rPr>
              <a:t> </a:t>
            </a:r>
            <a:r>
              <a:rPr lang="en-US" sz="2600" spc="0" dirty="0" smtClean="0">
                <a:latin typeface="Arial"/>
                <a:cs typeface="Arial"/>
              </a:rPr>
              <a:t>Using</a:t>
            </a:r>
            <a:r>
              <a:rPr lang="en-US" sz="2600" spc="0" dirty="0" smtClean="0">
                <a:solidFill>
                  <a:srgbClr val="D16248"/>
                </a:solidFill>
                <a:latin typeface="Arial"/>
                <a:cs typeface="Arial"/>
              </a:rPr>
              <a:t> </a:t>
            </a:r>
            <a:r>
              <a:rPr lang="en-US" sz="2600" spc="0" dirty="0" smtClean="0">
                <a:solidFill>
                  <a:srgbClr val="FF0000"/>
                </a:solidFill>
                <a:latin typeface="Arial"/>
                <a:cs typeface="Arial"/>
              </a:rPr>
              <a:t>JRadio Button</a:t>
            </a:r>
            <a:r>
              <a:rPr lang="en-US" sz="2600" spc="0" dirty="0" smtClean="0">
                <a:latin typeface="Arial"/>
                <a:cs typeface="Arial"/>
              </a:rPr>
              <a:t>.</a:t>
            </a:r>
          </a:p>
          <a:p>
            <a:pPr marL="190500">
              <a:lnSpc>
                <a:spcPct val="95825"/>
              </a:lnSpc>
              <a:spcBef>
                <a:spcPts val="3420"/>
              </a:spcBef>
              <a:buFont typeface="Arial" pitchFamily="34" charset="0"/>
              <a:buChar char="•"/>
            </a:pPr>
            <a:r>
              <a:rPr lang="en-US" sz="2600" dirty="0" smtClean="0">
                <a:solidFill>
                  <a:srgbClr val="D16248"/>
                </a:solidFill>
                <a:latin typeface="Arial"/>
                <a:cs typeface="Arial"/>
              </a:rPr>
              <a:t> </a:t>
            </a:r>
            <a:r>
              <a:rPr lang="en-US" sz="2600" dirty="0" smtClean="0">
                <a:latin typeface="Arial"/>
                <a:cs typeface="Arial"/>
              </a:rPr>
              <a:t>Handling </a:t>
            </a:r>
            <a:r>
              <a:rPr lang="en-US" sz="2600" dirty="0" smtClean="0">
                <a:solidFill>
                  <a:srgbClr val="FF0000"/>
                </a:solidFill>
                <a:latin typeface="Arial"/>
                <a:cs typeface="Arial"/>
              </a:rPr>
              <a:t>JRadioButton Event</a:t>
            </a:r>
            <a:r>
              <a:rPr lang="en-US" sz="2600" dirty="0" smtClean="0">
                <a:latin typeface="Arial"/>
                <a:cs typeface="Arial"/>
              </a:rPr>
              <a:t>.</a:t>
            </a:r>
            <a:r>
              <a:rPr lang="en-US" sz="2600" dirty="0" smtClean="0">
                <a:solidFill>
                  <a:srgbClr val="D16248"/>
                </a:solidFill>
                <a:latin typeface="Arial"/>
                <a:cs typeface="Arial"/>
              </a:rPr>
              <a:t> </a:t>
            </a:r>
          </a:p>
          <a:p>
            <a:pPr marL="190500">
              <a:lnSpc>
                <a:spcPct val="95825"/>
              </a:lnSpc>
              <a:spcBef>
                <a:spcPts val="3420"/>
              </a:spcBef>
              <a:buFont typeface="Arial" pitchFamily="34" charset="0"/>
              <a:buChar char="•"/>
            </a:pPr>
            <a:r>
              <a:rPr lang="en-US" sz="2600" dirty="0" smtClean="0">
                <a:solidFill>
                  <a:srgbClr val="D16248"/>
                </a:solidFill>
                <a:latin typeface="Arial"/>
                <a:cs typeface="Arial"/>
              </a:rPr>
              <a:t> </a:t>
            </a:r>
            <a:r>
              <a:rPr lang="en-US" sz="2600" dirty="0" smtClean="0">
                <a:solidFill>
                  <a:srgbClr val="FF0000"/>
                </a:solidFill>
                <a:latin typeface="Arial"/>
                <a:cs typeface="Arial"/>
              </a:rPr>
              <a:t>JComboBox</a:t>
            </a:r>
            <a:r>
              <a:rPr lang="en-US" sz="2600" dirty="0" smtClean="0">
                <a:solidFill>
                  <a:srgbClr val="D16248"/>
                </a:solidFill>
                <a:latin typeface="Arial"/>
                <a:cs typeface="Arial"/>
              </a:rPr>
              <a:t> </a:t>
            </a:r>
            <a:r>
              <a:rPr lang="en-US" sz="2600" dirty="0" smtClean="0">
                <a:latin typeface="Arial"/>
                <a:cs typeface="Arial"/>
              </a:rPr>
              <a:t>component.</a:t>
            </a:r>
          </a:p>
          <a:p>
            <a:pPr marL="190500">
              <a:lnSpc>
                <a:spcPct val="95825"/>
              </a:lnSpc>
              <a:spcBef>
                <a:spcPts val="3420"/>
              </a:spcBef>
              <a:buFont typeface="Arial" pitchFamily="34" charset="0"/>
              <a:buChar char="•"/>
            </a:pPr>
            <a:r>
              <a:rPr lang="en-US" sz="2600" dirty="0" smtClean="0">
                <a:solidFill>
                  <a:srgbClr val="D16248"/>
                </a:solidFill>
                <a:latin typeface="Arial"/>
                <a:cs typeface="Arial"/>
              </a:rPr>
              <a:t> </a:t>
            </a:r>
            <a:r>
              <a:rPr lang="en-US" sz="2600" dirty="0" smtClean="0">
                <a:latin typeface="Arial"/>
                <a:cs typeface="Arial"/>
              </a:rPr>
              <a:t>Methods of </a:t>
            </a:r>
            <a:r>
              <a:rPr lang="en-US" sz="2600" dirty="0" smtClean="0">
                <a:solidFill>
                  <a:srgbClr val="FF0000"/>
                </a:solidFill>
                <a:latin typeface="Arial"/>
                <a:cs typeface="Arial"/>
              </a:rPr>
              <a:t>JComboBox</a:t>
            </a:r>
            <a:r>
              <a:rPr lang="en-US" sz="2600" dirty="0" smtClean="0">
                <a:latin typeface="Arial"/>
                <a:cs typeface="Arial"/>
              </a:rPr>
              <a:t>.</a:t>
            </a:r>
          </a:p>
          <a:p>
            <a:pPr marL="190500">
              <a:lnSpc>
                <a:spcPct val="95825"/>
              </a:lnSpc>
              <a:spcBef>
                <a:spcPts val="3420"/>
              </a:spcBef>
              <a:buFont typeface="Arial" pitchFamily="34" charset="0"/>
              <a:buChar char="•"/>
            </a:pPr>
            <a:r>
              <a:rPr lang="en-US" sz="2600" dirty="0" smtClean="0">
                <a:solidFill>
                  <a:srgbClr val="D16248"/>
                </a:solidFill>
                <a:latin typeface="Arial"/>
                <a:cs typeface="Arial"/>
              </a:rPr>
              <a:t> </a:t>
            </a:r>
            <a:r>
              <a:rPr lang="en-US" sz="2600" dirty="0" smtClean="0">
                <a:latin typeface="Arial"/>
                <a:cs typeface="Arial"/>
              </a:rPr>
              <a:t>Handling</a:t>
            </a:r>
            <a:r>
              <a:rPr lang="en-US" sz="2600" dirty="0" smtClean="0">
                <a:solidFill>
                  <a:srgbClr val="D16248"/>
                </a:solidFill>
                <a:latin typeface="Arial"/>
                <a:cs typeface="Arial"/>
              </a:rPr>
              <a:t> </a:t>
            </a:r>
            <a:r>
              <a:rPr lang="en-US" sz="2600" dirty="0" smtClean="0">
                <a:solidFill>
                  <a:srgbClr val="FF0000"/>
                </a:solidFill>
                <a:latin typeface="Arial"/>
                <a:cs typeface="Arial"/>
              </a:rPr>
              <a:t>JComboBox Event</a:t>
            </a:r>
            <a:r>
              <a:rPr lang="en-US" sz="2600" dirty="0" smtClean="0">
                <a:latin typeface="Arial"/>
                <a:cs typeface="Arial"/>
              </a:rPr>
              <a:t>.</a:t>
            </a:r>
          </a:p>
          <a:p>
            <a:pPr marL="190500">
              <a:lnSpc>
                <a:spcPct val="95825"/>
              </a:lnSpc>
              <a:spcBef>
                <a:spcPts val="3420"/>
              </a:spcBef>
            </a:pPr>
            <a:endParaRPr sz="2400">
              <a:latin typeface="Georgia"/>
              <a:cs typeface="Georgia"/>
            </a:endParaRPr>
          </a:p>
        </p:txBody>
      </p:sp>
      <p:sp>
        <p:nvSpPr>
          <p:cNvPr id="2" name="object 2"/>
          <p:cNvSpPr txBox="1"/>
          <p:nvPr/>
        </p:nvSpPr>
        <p:spPr>
          <a:xfrm>
            <a:off x="152400" y="6388379"/>
            <a:ext cx="8833770" cy="314172"/>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428736"/>
            <a:ext cx="8715436" cy="5214974"/>
          </a:xfrm>
        </p:spPr>
        <p:txBody>
          <a:bodyPr>
            <a:normAutofit fontScale="25000" lnSpcReduction="20000"/>
          </a:bodyPr>
          <a:lstStyle/>
          <a:p>
            <a:pPr>
              <a:buSzPct val="126000"/>
              <a:buFont typeface="Arial" pitchFamily="34" charset="0"/>
              <a:buChar char="•"/>
            </a:pPr>
            <a:r>
              <a:rPr lang="en-US" sz="6800" b="1" u="sng" dirty="0" smtClean="0"/>
              <a:t>Code:-</a:t>
            </a:r>
            <a:endParaRPr lang="en-IN" sz="6800" b="1" u="sng" dirty="0" smtClean="0"/>
          </a:p>
          <a:p>
            <a:pPr>
              <a:buNone/>
            </a:pPr>
            <a:r>
              <a:rPr lang="en-IN" sz="6800" dirty="0" smtClean="0"/>
              <a:t>private void </a:t>
            </a:r>
            <a:r>
              <a:rPr lang="en-IN" sz="6800" b="1" dirty="0" smtClean="0"/>
              <a:t>jButton1ActionPerformed</a:t>
            </a:r>
            <a:r>
              <a:rPr lang="en-IN" sz="6800" dirty="0" smtClean="0"/>
              <a:t>(java.awt.event.ActionEvent evt) </a:t>
            </a:r>
          </a:p>
          <a:p>
            <a:pPr>
              <a:buNone/>
            </a:pPr>
            <a:r>
              <a:rPr lang="en-IN" sz="6800" dirty="0" smtClean="0"/>
              <a:t>{                                         </a:t>
            </a:r>
          </a:p>
          <a:p>
            <a:pPr>
              <a:buNone/>
            </a:pPr>
            <a:r>
              <a:rPr lang="en-IN" sz="6800" dirty="0" smtClean="0"/>
              <a:t>       String[] arr={"January","February","March","April","May","June","July","August"};</a:t>
            </a:r>
          </a:p>
          <a:p>
            <a:pPr>
              <a:buNone/>
            </a:pPr>
            <a:r>
              <a:rPr lang="en-IN" sz="6800" dirty="0" smtClean="0"/>
              <a:t>       for(String s:arr)</a:t>
            </a:r>
          </a:p>
          <a:p>
            <a:pPr>
              <a:buNone/>
            </a:pPr>
            <a:r>
              <a:rPr lang="en-IN" sz="6800" dirty="0" smtClean="0"/>
              <a:t>       {</a:t>
            </a:r>
          </a:p>
          <a:p>
            <a:pPr>
              <a:buNone/>
            </a:pPr>
            <a:r>
              <a:rPr lang="en-IN" sz="6800" dirty="0" smtClean="0"/>
              <a:t>           jComboBox1.addItem(s);</a:t>
            </a:r>
          </a:p>
          <a:p>
            <a:pPr>
              <a:buNone/>
            </a:pPr>
            <a:r>
              <a:rPr lang="en-IN" sz="6800" dirty="0" smtClean="0"/>
              <a:t>       }</a:t>
            </a:r>
          </a:p>
          <a:p>
            <a:pPr>
              <a:buNone/>
            </a:pPr>
            <a:r>
              <a:rPr lang="en-IN" sz="6800" dirty="0" smtClean="0"/>
              <a:t>    }                                        </a:t>
            </a:r>
          </a:p>
          <a:p>
            <a:pPr>
              <a:buNone/>
            </a:pPr>
            <a:r>
              <a:rPr lang="en-IN" sz="6800" dirty="0" smtClean="0"/>
              <a:t> private void </a:t>
            </a:r>
            <a:r>
              <a:rPr lang="en-IN" sz="6800" b="1" dirty="0" smtClean="0"/>
              <a:t>jButton2ActionPerformed</a:t>
            </a:r>
            <a:r>
              <a:rPr lang="en-IN" sz="6800" dirty="0" smtClean="0"/>
              <a:t>(java.awt.event.ActionEvent evt) {                                         </a:t>
            </a:r>
          </a:p>
          <a:p>
            <a:pPr>
              <a:buNone/>
            </a:pPr>
            <a:r>
              <a:rPr lang="en-IN" sz="6800" dirty="0" smtClean="0"/>
              <a:t>        try</a:t>
            </a:r>
          </a:p>
          <a:p>
            <a:pPr>
              <a:buNone/>
            </a:pPr>
            <a:r>
              <a:rPr lang="en-IN" sz="6800" dirty="0" smtClean="0"/>
              <a:t>        {</a:t>
            </a:r>
          </a:p>
          <a:p>
            <a:pPr>
              <a:buNone/>
            </a:pPr>
            <a:r>
              <a:rPr lang="en-IN" sz="6800" dirty="0" smtClean="0"/>
              <a:t>        String str=jComboBox1.getSelectedItem().toString();</a:t>
            </a:r>
          </a:p>
          <a:p>
            <a:pPr>
              <a:buNone/>
            </a:pPr>
            <a:r>
              <a:rPr lang="en-IN" sz="6800" dirty="0" smtClean="0"/>
              <a:t>        jLabel1.setText("You Selected:"+str);</a:t>
            </a:r>
          </a:p>
          <a:p>
            <a:pPr>
              <a:buNone/>
            </a:pPr>
            <a:r>
              <a:rPr lang="en-IN" sz="6800" dirty="0" smtClean="0"/>
              <a:t>        }</a:t>
            </a:r>
          </a:p>
          <a:p>
            <a:pPr>
              <a:buNone/>
            </a:pPr>
            <a:r>
              <a:rPr lang="en-IN" sz="6800" dirty="0" smtClean="0"/>
              <a:t>        catch(NullPointerException e)</a:t>
            </a:r>
          </a:p>
          <a:p>
            <a:pPr>
              <a:buNone/>
            </a:pPr>
            <a:r>
              <a:rPr lang="en-IN" sz="6800" dirty="0" smtClean="0"/>
              <a:t>        {</a:t>
            </a:r>
          </a:p>
          <a:p>
            <a:pPr>
              <a:buNone/>
            </a:pPr>
            <a:r>
              <a:rPr lang="en-IN" sz="6800" dirty="0" smtClean="0"/>
              <a:t>           JOptionPane.showMessageDialog(null, "Please make a selection first");</a:t>
            </a:r>
          </a:p>
          <a:p>
            <a:pPr>
              <a:buNone/>
            </a:pPr>
            <a:r>
              <a:rPr lang="en-IN" sz="6800" dirty="0" smtClean="0"/>
              <a:t>        }</a:t>
            </a:r>
          </a:p>
          <a:p>
            <a:pPr>
              <a:buNone/>
            </a:pPr>
            <a:r>
              <a:rPr lang="en-IN" sz="6800" dirty="0" smtClean="0"/>
              <a:t>    }                                        </a:t>
            </a:r>
          </a:p>
          <a:p>
            <a:pPr>
              <a:buNone/>
            </a:pPr>
            <a:endParaRPr lang="en-IN" sz="9600" dirty="0" smtClean="0"/>
          </a:p>
          <a:p>
            <a:pPr>
              <a:buNone/>
            </a:pPr>
            <a:r>
              <a:rPr lang="en-IN" sz="9600" dirty="0" smtClean="0"/>
              <a:t>    </a:t>
            </a:r>
            <a:endParaRPr lang="en-IN" sz="9600"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
        <p:nvSpPr>
          <p:cNvPr id="6" name="TextBox 5"/>
          <p:cNvSpPr txBox="1"/>
          <p:nvPr/>
        </p:nvSpPr>
        <p:spPr>
          <a:xfrm>
            <a:off x="1714480" y="357166"/>
            <a:ext cx="5643602" cy="600164"/>
          </a:xfrm>
          <a:prstGeom prst="rect">
            <a:avLst/>
          </a:prstGeom>
          <a:noFill/>
        </p:spPr>
        <p:txBody>
          <a:bodyPr wrap="square" rtlCol="0">
            <a:spAutoFit/>
          </a:bodyPr>
          <a:lstStyle/>
          <a:p>
            <a:pPr algn="ctr"/>
            <a:r>
              <a:rPr lang="en-US" sz="3300" b="1" dirty="0" smtClean="0">
                <a:solidFill>
                  <a:schemeClr val="bg2">
                    <a:lumMod val="75000"/>
                  </a:schemeClr>
                </a:solidFill>
              </a:rPr>
              <a:t>Example Of ComboBox</a:t>
            </a:r>
            <a:endParaRPr lang="en-IN" sz="3300" b="1" dirty="0">
              <a:solidFill>
                <a:schemeClr val="bg2">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357298"/>
            <a:ext cx="8715436" cy="5286412"/>
          </a:xfrm>
        </p:spPr>
        <p:txBody>
          <a:bodyPr>
            <a:normAutofit/>
          </a:bodyPr>
          <a:lstStyle/>
          <a:p>
            <a:pPr>
              <a:buNone/>
            </a:pPr>
            <a:r>
              <a:rPr lang="en-IN" sz="2100" dirty="0" smtClean="0"/>
              <a:t>private void </a:t>
            </a:r>
            <a:r>
              <a:rPr lang="en-IN" sz="2100" b="1" dirty="0" smtClean="0"/>
              <a:t>jButton3ActionPerformed</a:t>
            </a:r>
            <a:r>
              <a:rPr lang="en-IN" sz="2100" dirty="0" smtClean="0"/>
              <a:t>(java.awt.event.ActionEvent evt) {                                         </a:t>
            </a:r>
          </a:p>
          <a:p>
            <a:pPr>
              <a:buNone/>
            </a:pPr>
            <a:r>
              <a:rPr lang="en-IN" sz="2100" dirty="0" smtClean="0"/>
              <a:t>       try</a:t>
            </a:r>
          </a:p>
          <a:p>
            <a:pPr>
              <a:buNone/>
            </a:pPr>
            <a:r>
              <a:rPr lang="en-IN" sz="2100" dirty="0" smtClean="0"/>
              <a:t>       {</a:t>
            </a:r>
          </a:p>
          <a:p>
            <a:pPr>
              <a:buNone/>
            </a:pPr>
            <a:r>
              <a:rPr lang="en-IN" sz="2100" dirty="0" smtClean="0"/>
              <a:t>        int index=jComboBox1.getSelectedIndex();</a:t>
            </a:r>
          </a:p>
          <a:p>
            <a:pPr>
              <a:buNone/>
            </a:pPr>
            <a:r>
              <a:rPr lang="en-IN" sz="2100" dirty="0" smtClean="0"/>
              <a:t>       jComboBox1.removeItemAt(index);</a:t>
            </a:r>
          </a:p>
          <a:p>
            <a:pPr>
              <a:buNone/>
            </a:pPr>
            <a:r>
              <a:rPr lang="en-IN" sz="2100" dirty="0" smtClean="0"/>
              <a:t>       JOptionPane.showMessageDialog(null, "Item Removed!");</a:t>
            </a:r>
          </a:p>
          <a:p>
            <a:pPr>
              <a:buNone/>
            </a:pPr>
            <a:r>
              <a:rPr lang="en-IN" sz="2100" dirty="0" smtClean="0"/>
              <a:t>       }</a:t>
            </a:r>
          </a:p>
          <a:p>
            <a:pPr>
              <a:buNone/>
            </a:pPr>
            <a:r>
              <a:rPr lang="en-IN" sz="2100" dirty="0" smtClean="0"/>
              <a:t>       catch(ArrayIndexOutOfBoundsException e) </a:t>
            </a:r>
          </a:p>
          <a:p>
            <a:pPr>
              <a:buNone/>
            </a:pPr>
            <a:r>
              <a:rPr lang="en-IN" sz="2100" dirty="0" smtClean="0"/>
              <a:t>		{</a:t>
            </a:r>
          </a:p>
          <a:p>
            <a:pPr>
              <a:buNone/>
            </a:pPr>
            <a:r>
              <a:rPr lang="en-IN" sz="2100" dirty="0" smtClean="0"/>
              <a:t>           JOptionPane.showMessageDialog(null, "Please select an item first");</a:t>
            </a:r>
          </a:p>
          <a:p>
            <a:pPr>
              <a:buNone/>
            </a:pPr>
            <a:r>
              <a:rPr lang="en-IN" sz="2100" dirty="0" smtClean="0"/>
              <a:t>       	}</a:t>
            </a:r>
          </a:p>
          <a:p>
            <a:pPr>
              <a:buNone/>
            </a:pPr>
            <a:r>
              <a:rPr lang="en-IN" sz="2100" dirty="0" smtClean="0"/>
              <a:t>    	}</a:t>
            </a:r>
          </a:p>
          <a:p>
            <a:endParaRPr lang="en-IN"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
        <p:nvSpPr>
          <p:cNvPr id="6" name="Rectangle 5"/>
          <p:cNvSpPr/>
          <p:nvPr/>
        </p:nvSpPr>
        <p:spPr>
          <a:xfrm>
            <a:off x="1357290" y="357166"/>
            <a:ext cx="6357982" cy="600164"/>
          </a:xfrm>
          <a:prstGeom prst="rect">
            <a:avLst/>
          </a:prstGeom>
        </p:spPr>
        <p:txBody>
          <a:bodyPr wrap="square">
            <a:spAutoFit/>
          </a:bodyPr>
          <a:lstStyle/>
          <a:p>
            <a:pPr algn="ctr"/>
            <a:r>
              <a:rPr lang="en-US" sz="3300" b="1" dirty="0" smtClean="0">
                <a:solidFill>
                  <a:schemeClr val="bg2">
                    <a:lumMod val="75000"/>
                  </a:schemeClr>
                </a:solidFill>
              </a:rPr>
              <a:t>Example Of ComboBox</a:t>
            </a:r>
            <a:endParaRPr lang="en-IN" sz="3300" b="1" dirty="0">
              <a:solidFill>
                <a:schemeClr val="bg2">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End Of Lecture 36</a:t>
            </a:r>
            <a:endParaRPr lang="en-IN" b="1" dirty="0"/>
          </a:p>
        </p:txBody>
      </p:sp>
      <p:sp>
        <p:nvSpPr>
          <p:cNvPr id="4" name="object 29"/>
          <p:cNvSpPr/>
          <p:nvPr/>
        </p:nvSpPr>
        <p:spPr>
          <a:xfrm>
            <a:off x="251460" y="188975"/>
            <a:ext cx="1368552"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8"/>
          <p:cNvSpPr/>
          <p:nvPr/>
        </p:nvSpPr>
        <p:spPr>
          <a:xfrm>
            <a:off x="7092696" y="188975"/>
            <a:ext cx="1871472" cy="1080515"/>
          </a:xfrm>
          <a:prstGeom prst="rect">
            <a:avLst/>
          </a:prstGeom>
          <a:blipFill>
            <a:blip r:embed="rId3" cstate="print"/>
            <a:stretch>
              <a:fillRect/>
            </a:stretch>
          </a:blipFill>
        </p:spPr>
        <p:txBody>
          <a:bodyPr wrap="square" lIns="0" tIns="0" rIns="0" bIns="0" rtlCol="0">
            <a:noAutofit/>
          </a:bodyPr>
          <a:lstStyle/>
          <a:p>
            <a:endParaRPr/>
          </a:p>
        </p:txBody>
      </p:sp>
      <p:sp>
        <p:nvSpPr>
          <p:cNvPr id="12" name="object 26"/>
          <p:cNvSpPr/>
          <p:nvPr/>
        </p:nvSpPr>
        <p:spPr>
          <a:xfrm>
            <a:off x="143256" y="1427988"/>
            <a:ext cx="8857488" cy="2072639"/>
          </a:xfrm>
          <a:prstGeom prst="rect">
            <a:avLst/>
          </a:prstGeom>
          <a:blipFill>
            <a:blip r:embed="rId4" cstate="print"/>
            <a:stretch>
              <a:fillRect/>
            </a:stretch>
          </a:blipFill>
        </p:spPr>
        <p:txBody>
          <a:bodyPr wrap="square" lIns="0" tIns="0" rIns="0" bIns="0" rtlCol="0">
            <a:noAutofit/>
          </a:bodyPr>
          <a:lstStyle/>
          <a:p>
            <a:endParaRPr/>
          </a:p>
        </p:txBody>
      </p:sp>
      <p:sp>
        <p:nvSpPr>
          <p:cNvPr id="13" name="object 27"/>
          <p:cNvSpPr/>
          <p:nvPr/>
        </p:nvSpPr>
        <p:spPr>
          <a:xfrm>
            <a:off x="214884" y="3572254"/>
            <a:ext cx="8785860" cy="2714265"/>
          </a:xfrm>
          <a:custGeom>
            <a:avLst/>
            <a:gdLst/>
            <a:ahLst/>
            <a:cxnLst/>
            <a:rect l="l" t="t" r="r" b="b"/>
            <a:pathLst>
              <a:path w="8785860" h="2122932">
                <a:moveTo>
                  <a:pt x="0" y="2122932"/>
                </a:moveTo>
                <a:lnTo>
                  <a:pt x="8785860" y="2122932"/>
                </a:lnTo>
                <a:lnTo>
                  <a:pt x="8785860" y="0"/>
                </a:lnTo>
                <a:lnTo>
                  <a:pt x="0" y="0"/>
                </a:lnTo>
                <a:lnTo>
                  <a:pt x="0" y="2122932"/>
                </a:lnTo>
                <a:close/>
              </a:path>
            </a:pathLst>
          </a:custGeom>
          <a:solidFill>
            <a:srgbClr val="ACBDC5"/>
          </a:solidFill>
        </p:spPr>
        <p:txBody>
          <a:bodyPr wrap="square" lIns="0" tIns="0" rIns="0" bIns="0" rtlCol="0">
            <a:noAutofit/>
          </a:bodyPr>
          <a:lstStyle/>
          <a:p>
            <a:pPr marL="90830">
              <a:lnSpc>
                <a:spcPct val="94685"/>
              </a:lnSpc>
              <a:spcBef>
                <a:spcPts val="459"/>
              </a:spcBef>
            </a:pPr>
            <a:r>
              <a:rPr lang="en-IN" b="1" dirty="0" smtClean="0">
                <a:solidFill>
                  <a:srgbClr val="FF0000"/>
                </a:solidFill>
                <a:cs typeface="Georgia"/>
              </a:rPr>
              <a:t>For </a:t>
            </a:r>
            <a:r>
              <a:rPr lang="en-IN" b="1" spc="-4" dirty="0" smtClean="0">
                <a:solidFill>
                  <a:srgbClr val="FF0000"/>
                </a:solidFill>
                <a:cs typeface="Georgia"/>
              </a:rPr>
              <a:t>a</a:t>
            </a:r>
            <a:r>
              <a:rPr lang="en-IN" b="1" dirty="0" smtClean="0">
                <a:solidFill>
                  <a:srgbClr val="FF0000"/>
                </a:solidFill>
                <a:cs typeface="Georgia"/>
              </a:rPr>
              <a:t>ny qu</a:t>
            </a:r>
            <a:r>
              <a:rPr lang="en-IN" b="1" spc="-9" dirty="0" smtClean="0">
                <a:solidFill>
                  <a:srgbClr val="FF0000"/>
                </a:solidFill>
                <a:cs typeface="Georgia"/>
              </a:rPr>
              <a:t>e</a:t>
            </a:r>
            <a:r>
              <a:rPr lang="en-IN" b="1" dirty="0" smtClean="0">
                <a:solidFill>
                  <a:srgbClr val="FF0000"/>
                </a:solidFill>
                <a:cs typeface="Georgia"/>
              </a:rPr>
              <a:t>ries</a:t>
            </a:r>
            <a:r>
              <a:rPr lang="en-IN" b="1" spc="-14" dirty="0" smtClean="0">
                <a:solidFill>
                  <a:srgbClr val="FF0000"/>
                </a:solidFill>
                <a:cs typeface="Georgia"/>
              </a:rPr>
              <a:t> </a:t>
            </a:r>
            <a:r>
              <a:rPr lang="en-IN" b="1" dirty="0" smtClean="0">
                <a:solidFill>
                  <a:srgbClr val="260FB1"/>
                </a:solidFill>
                <a:cs typeface="Georgia"/>
                <a:hlinkClick r:id="rId5"/>
              </a:rPr>
              <a:t>mail us </a:t>
            </a:r>
            <a:r>
              <a:rPr lang="en-IN" b="1" spc="-9" dirty="0" smtClean="0">
                <a:solidFill>
                  <a:srgbClr val="260FB1"/>
                </a:solidFill>
                <a:cs typeface="Georgia"/>
                <a:hlinkClick r:id="rId5"/>
              </a:rPr>
              <a:t>@</a:t>
            </a:r>
            <a:r>
              <a:rPr lang="en-IN" b="1" dirty="0" smtClean="0">
                <a:solidFill>
                  <a:srgbClr val="260FB1"/>
                </a:solidFill>
                <a:cs typeface="Georgia"/>
                <a:hlinkClick r:id="rId5"/>
              </a:rPr>
              <a:t>:</a:t>
            </a:r>
            <a:r>
              <a:rPr lang="en-IN" b="1" dirty="0" smtClean="0">
                <a:solidFill>
                  <a:srgbClr val="260FB1"/>
                </a:solidFill>
                <a:cs typeface="Georgia"/>
              </a:rPr>
              <a:t> </a:t>
            </a:r>
            <a:r>
              <a:rPr lang="en-IN" b="1" spc="-480" dirty="0" smtClean="0">
                <a:solidFill>
                  <a:srgbClr val="260FB1"/>
                </a:solidFill>
                <a:cs typeface="Georgia"/>
              </a:rPr>
              <a:t> </a:t>
            </a:r>
            <a:r>
              <a:rPr lang="en-IN" b="1" u="heavy" dirty="0" smtClean="0">
                <a:solidFill>
                  <a:srgbClr val="260FB1"/>
                </a:solidFill>
                <a:cs typeface="Georgia"/>
                <a:hlinkClick r:id="rId6"/>
              </a:rPr>
              <a:t>s</a:t>
            </a:r>
            <a:r>
              <a:rPr lang="en-IN" b="1" u="heavy" spc="4" dirty="0" smtClean="0">
                <a:solidFill>
                  <a:srgbClr val="260FB1"/>
                </a:solidFill>
                <a:cs typeface="Georgia"/>
                <a:hlinkClick r:id="rId6"/>
              </a:rPr>
              <a:t>c</a:t>
            </a:r>
            <a:r>
              <a:rPr lang="en-IN" b="1" u="heavy" spc="-4" dirty="0" smtClean="0">
                <a:solidFill>
                  <a:srgbClr val="260FB1"/>
                </a:solidFill>
                <a:cs typeface="Georgia"/>
                <a:hlinkClick r:id="rId6"/>
              </a:rPr>
              <a:t>a</a:t>
            </a:r>
            <a:r>
              <a:rPr lang="en-IN" b="1" u="heavy" dirty="0" smtClean="0">
                <a:solidFill>
                  <a:srgbClr val="260FB1"/>
                </a:solidFill>
                <a:cs typeface="Georgia"/>
                <a:hlinkClick r:id="rId6"/>
              </a:rPr>
              <a:t>l</a:t>
            </a:r>
            <a:r>
              <a:rPr lang="en-IN" b="1" u="heavy" spc="-4" dirty="0" smtClean="0">
                <a:solidFill>
                  <a:srgbClr val="260FB1"/>
                </a:solidFill>
                <a:cs typeface="Georgia"/>
                <a:hlinkClick r:id="rId6"/>
              </a:rPr>
              <a:t>i</a:t>
            </a:r>
            <a:r>
              <a:rPr lang="en-IN" b="1" u="heavy" dirty="0" smtClean="0">
                <a:solidFill>
                  <a:srgbClr val="260FB1"/>
                </a:solidFill>
                <a:cs typeface="Georgia"/>
                <a:hlinkClick r:id="rId6"/>
              </a:rPr>
              <a:t>ve</a:t>
            </a:r>
            <a:r>
              <a:rPr lang="en-IN" b="1" u="heavy" spc="-9" dirty="0" smtClean="0">
                <a:solidFill>
                  <a:srgbClr val="260FB1"/>
                </a:solidFill>
                <a:cs typeface="Georgia"/>
                <a:hlinkClick r:id="rId6"/>
              </a:rPr>
              <a:t>4</a:t>
            </a:r>
            <a:r>
              <a:rPr lang="en-IN" b="1" u="heavy" dirty="0" smtClean="0">
                <a:solidFill>
                  <a:srgbClr val="260FB1"/>
                </a:solidFill>
                <a:cs typeface="Georgia"/>
                <a:hlinkClick r:id="rId6"/>
              </a:rPr>
              <a:t>u</a:t>
            </a:r>
            <a:r>
              <a:rPr lang="en-IN" b="1" u="heavy" spc="-4" dirty="0" smtClean="0">
                <a:solidFill>
                  <a:srgbClr val="260FB1"/>
                </a:solidFill>
                <a:cs typeface="Georgia"/>
                <a:hlinkClick r:id="rId6"/>
              </a:rPr>
              <a:t>@</a:t>
            </a:r>
            <a:r>
              <a:rPr lang="en-IN" b="1" u="heavy" dirty="0" smtClean="0">
                <a:solidFill>
                  <a:srgbClr val="260FB1"/>
                </a:solidFill>
                <a:cs typeface="Georgia"/>
                <a:hlinkClick r:id="rId6"/>
              </a:rPr>
              <a:t>gm</a:t>
            </a:r>
            <a:r>
              <a:rPr lang="en-IN" b="1" u="heavy" spc="-4" dirty="0" smtClean="0">
                <a:solidFill>
                  <a:srgbClr val="260FB1"/>
                </a:solidFill>
                <a:cs typeface="Georgia"/>
                <a:hlinkClick r:id="rId6"/>
              </a:rPr>
              <a:t>a</a:t>
            </a:r>
            <a:r>
              <a:rPr lang="en-IN" b="1" u="heavy" dirty="0" smtClean="0">
                <a:solidFill>
                  <a:srgbClr val="260FB1"/>
                </a:solidFill>
                <a:cs typeface="Georgia"/>
                <a:hlinkClick r:id="rId6"/>
              </a:rPr>
              <a:t>i</a:t>
            </a:r>
            <a:r>
              <a:rPr lang="en-IN" b="1" u="heavy" spc="-4" dirty="0" smtClean="0">
                <a:solidFill>
                  <a:srgbClr val="260FB1"/>
                </a:solidFill>
                <a:cs typeface="Georgia"/>
                <a:hlinkClick r:id="rId6"/>
              </a:rPr>
              <a:t>l</a:t>
            </a:r>
            <a:r>
              <a:rPr lang="en-IN" b="1" u="heavy" dirty="0" smtClean="0">
                <a:solidFill>
                  <a:srgbClr val="260FB1"/>
                </a:solidFill>
                <a:cs typeface="Georgia"/>
                <a:hlinkClick r:id="rId6"/>
              </a:rPr>
              <a:t>.</a:t>
            </a:r>
            <a:r>
              <a:rPr lang="en-IN" b="1" u="heavy" spc="4" dirty="0" smtClean="0">
                <a:solidFill>
                  <a:srgbClr val="260FB1"/>
                </a:solidFill>
                <a:cs typeface="Georgia"/>
                <a:hlinkClick r:id="rId6"/>
              </a:rPr>
              <a:t>c</a:t>
            </a:r>
            <a:r>
              <a:rPr lang="en-IN" b="1" u="heavy" dirty="0" smtClean="0">
                <a:solidFill>
                  <a:srgbClr val="260FB1"/>
                </a:solidFill>
                <a:cs typeface="Georgia"/>
                <a:hlinkClick r:id="rId6"/>
              </a:rPr>
              <a:t>om</a:t>
            </a:r>
            <a:endParaRPr lang="en-IN" dirty="0" smtClean="0">
              <a:solidFill>
                <a:srgbClr val="260FB1"/>
              </a:solidFill>
              <a:cs typeface="Georgia"/>
            </a:endParaRPr>
          </a:p>
          <a:p>
            <a:pPr marL="90830">
              <a:lnSpc>
                <a:spcPct val="94685"/>
              </a:lnSpc>
              <a:spcBef>
                <a:spcPts val="125"/>
              </a:spcBef>
            </a:pPr>
            <a:r>
              <a:rPr lang="en-IN" b="1" spc="-4" dirty="0" smtClean="0">
                <a:solidFill>
                  <a:srgbClr val="FF0000"/>
                </a:solidFill>
                <a:cs typeface="Georgia"/>
              </a:rPr>
              <a:t>Cal</a:t>
            </a:r>
            <a:r>
              <a:rPr lang="en-IN" b="1" dirty="0" smtClean="0">
                <a:solidFill>
                  <a:srgbClr val="FF0000"/>
                </a:solidFill>
                <a:cs typeface="Georgia"/>
              </a:rPr>
              <a:t>l us @</a:t>
            </a:r>
            <a:r>
              <a:rPr lang="en-IN" b="1" spc="-4" dirty="0" smtClean="0">
                <a:solidFill>
                  <a:srgbClr val="FF0000"/>
                </a:solidFill>
                <a:cs typeface="Georgia"/>
              </a:rPr>
              <a:t> </a:t>
            </a:r>
            <a:r>
              <a:rPr lang="en-IN" b="1" dirty="0" smtClean="0">
                <a:solidFill>
                  <a:srgbClr val="FF0000"/>
                </a:solidFill>
                <a:cs typeface="Georgia"/>
              </a:rPr>
              <a:t>:</a:t>
            </a:r>
            <a:r>
              <a:rPr lang="en-IN" b="1" spc="14" dirty="0" smtClean="0">
                <a:solidFill>
                  <a:srgbClr val="FF0000"/>
                </a:solidFill>
                <a:cs typeface="Georgia"/>
              </a:rPr>
              <a:t> </a:t>
            </a:r>
            <a:r>
              <a:rPr lang="en-IN" b="1" dirty="0" smtClean="0">
                <a:solidFill>
                  <a:srgbClr val="006FC0"/>
                </a:solidFill>
                <a:cs typeface="Georgia"/>
              </a:rPr>
              <a:t>075</a:t>
            </a:r>
            <a:r>
              <a:rPr lang="en-IN" b="1" spc="-4" dirty="0" smtClean="0">
                <a:solidFill>
                  <a:srgbClr val="006FC0"/>
                </a:solidFill>
                <a:cs typeface="Georgia"/>
              </a:rPr>
              <a:t>5-4</a:t>
            </a:r>
            <a:r>
              <a:rPr lang="en-IN" b="1" dirty="0" smtClean="0">
                <a:solidFill>
                  <a:srgbClr val="006FC0"/>
                </a:solidFill>
                <a:cs typeface="Georgia"/>
              </a:rPr>
              <a:t>2</a:t>
            </a:r>
            <a:r>
              <a:rPr lang="en-IN" b="1" spc="4" dirty="0" smtClean="0">
                <a:solidFill>
                  <a:srgbClr val="006FC0"/>
                </a:solidFill>
                <a:cs typeface="Georgia"/>
              </a:rPr>
              <a:t>7</a:t>
            </a:r>
            <a:r>
              <a:rPr lang="en-IN" b="1" dirty="0" smtClean="0">
                <a:solidFill>
                  <a:srgbClr val="006FC0"/>
                </a:solidFill>
                <a:cs typeface="Georgia"/>
              </a:rPr>
              <a:t>165</a:t>
            </a:r>
            <a:r>
              <a:rPr lang="en-IN" b="1" spc="-9" dirty="0" smtClean="0">
                <a:solidFill>
                  <a:srgbClr val="006FC0"/>
                </a:solidFill>
                <a:cs typeface="Georgia"/>
              </a:rPr>
              <a:t>9</a:t>
            </a:r>
            <a:r>
              <a:rPr lang="en-IN" b="1" dirty="0" smtClean="0">
                <a:solidFill>
                  <a:srgbClr val="006FC0"/>
                </a:solidFill>
                <a:cs typeface="Georgia"/>
              </a:rPr>
              <a:t>, 7879165</a:t>
            </a:r>
            <a:r>
              <a:rPr lang="en-IN" b="1" spc="-4" dirty="0" smtClean="0">
                <a:solidFill>
                  <a:srgbClr val="006FC0"/>
                </a:solidFill>
                <a:cs typeface="Georgia"/>
              </a:rPr>
              <a:t>5</a:t>
            </a:r>
            <a:r>
              <a:rPr lang="en-IN" b="1" dirty="0" smtClean="0">
                <a:solidFill>
                  <a:srgbClr val="006FC0"/>
                </a:solidFill>
                <a:cs typeface="Georgia"/>
              </a:rPr>
              <a:t>33</a:t>
            </a:r>
          </a:p>
          <a:p>
            <a:pPr marL="90830">
              <a:lnSpc>
                <a:spcPct val="94685"/>
              </a:lnSpc>
              <a:spcBef>
                <a:spcPts val="3536"/>
              </a:spcBef>
            </a:pPr>
            <a:r>
              <a:rPr lang="en-IN" sz="2800" b="1" u="heavy" dirty="0" smtClean="0">
                <a:solidFill>
                  <a:srgbClr val="0070C0"/>
                </a:solidFill>
                <a:cs typeface="Georgia"/>
              </a:rPr>
              <a:t>Agenda</a:t>
            </a:r>
            <a:r>
              <a:rPr lang="en-IN" sz="2800" b="1" u="heavy" spc="-92" dirty="0" smtClean="0">
                <a:solidFill>
                  <a:srgbClr val="0070C0"/>
                </a:solidFill>
                <a:cs typeface="Georgia"/>
              </a:rPr>
              <a:t> </a:t>
            </a:r>
            <a:r>
              <a:rPr lang="en-IN" sz="2800" b="1" u="heavy" dirty="0" smtClean="0">
                <a:solidFill>
                  <a:srgbClr val="0070C0"/>
                </a:solidFill>
                <a:cs typeface="Georgia"/>
              </a:rPr>
              <a:t>for</a:t>
            </a:r>
            <a:r>
              <a:rPr lang="en-IN" sz="2800" b="1" u="heavy" spc="-43" dirty="0" smtClean="0">
                <a:solidFill>
                  <a:srgbClr val="0070C0"/>
                </a:solidFill>
                <a:cs typeface="Georgia"/>
              </a:rPr>
              <a:t> </a:t>
            </a:r>
            <a:r>
              <a:rPr lang="en-IN" sz="2800" b="1" u="heavy" dirty="0" smtClean="0">
                <a:solidFill>
                  <a:srgbClr val="0070C0"/>
                </a:solidFill>
                <a:cs typeface="Georgia"/>
              </a:rPr>
              <a:t>Next</a:t>
            </a:r>
            <a:r>
              <a:rPr lang="en-IN" sz="2800" b="1" u="heavy" spc="-52" dirty="0" smtClean="0">
                <a:solidFill>
                  <a:srgbClr val="0070C0"/>
                </a:solidFill>
                <a:cs typeface="Georgia"/>
              </a:rPr>
              <a:t> </a:t>
            </a:r>
            <a:r>
              <a:rPr lang="en-IN" sz="2800" b="1" u="heavy" dirty="0" smtClean="0">
                <a:solidFill>
                  <a:srgbClr val="0070C0"/>
                </a:solidFill>
                <a:cs typeface="Georgia"/>
              </a:rPr>
              <a:t>Lect</a:t>
            </a:r>
            <a:r>
              <a:rPr lang="en-IN" sz="2800" b="1" u="heavy" spc="9" dirty="0" smtClean="0">
                <a:solidFill>
                  <a:srgbClr val="0070C0"/>
                </a:solidFill>
                <a:cs typeface="Georgia"/>
              </a:rPr>
              <a:t>u</a:t>
            </a:r>
            <a:r>
              <a:rPr lang="en-IN" sz="2800" b="1" u="heavy" dirty="0" smtClean="0">
                <a:solidFill>
                  <a:srgbClr val="0070C0"/>
                </a:solidFill>
                <a:cs typeface="Georgia"/>
              </a:rPr>
              <a:t>re</a:t>
            </a:r>
            <a:r>
              <a:rPr lang="en-IN" sz="2800" b="1" u="heavy" dirty="0" smtClean="0">
                <a:solidFill>
                  <a:srgbClr val="006FC0"/>
                </a:solidFill>
                <a:cs typeface="Georgia"/>
              </a:rPr>
              <a:t>:</a:t>
            </a:r>
            <a:endParaRPr lang="en-IN" sz="2800" dirty="0" smtClean="0">
              <a:cs typeface="Georgia"/>
            </a:endParaRPr>
          </a:p>
          <a:p>
            <a:pPr marL="90830">
              <a:lnSpc>
                <a:spcPct val="94685"/>
              </a:lnSpc>
              <a:spcBef>
                <a:spcPts val="125"/>
              </a:spcBef>
            </a:pPr>
            <a:endParaRPr lang="en-IN" b="1" dirty="0" smtClean="0"/>
          </a:p>
          <a:p>
            <a:pPr marL="90830">
              <a:lnSpc>
                <a:spcPct val="94685"/>
              </a:lnSpc>
              <a:spcBef>
                <a:spcPts val="125"/>
              </a:spcBef>
            </a:pPr>
            <a:r>
              <a:rPr lang="en-IN" b="1" dirty="0" smtClean="0"/>
              <a:t>1. Using JList Component.</a:t>
            </a:r>
          </a:p>
          <a:p>
            <a:pPr marL="90830">
              <a:lnSpc>
                <a:spcPct val="94685"/>
              </a:lnSpc>
              <a:spcBef>
                <a:spcPts val="125"/>
              </a:spcBef>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2">
                    <a:lumMod val="75000"/>
                  </a:schemeClr>
                </a:solidFill>
              </a:rPr>
              <a:t>Using JRadio Button </a:t>
            </a:r>
            <a:endParaRPr lang="en-IN" b="1" dirty="0">
              <a:solidFill>
                <a:schemeClr val="bg2">
                  <a:lumMod val="75000"/>
                </a:schemeClr>
              </a:solidFill>
            </a:endParaRPr>
          </a:p>
        </p:txBody>
      </p:sp>
      <p:sp>
        <p:nvSpPr>
          <p:cNvPr id="3" name="Content Placeholder 2"/>
          <p:cNvSpPr>
            <a:spLocks noGrp="1"/>
          </p:cNvSpPr>
          <p:nvPr>
            <p:ph sz="quarter" idx="1"/>
          </p:nvPr>
        </p:nvSpPr>
        <p:spPr/>
        <p:txBody>
          <a:bodyPr>
            <a:normAutofit fontScale="92500" lnSpcReduction="20000"/>
          </a:bodyPr>
          <a:lstStyle/>
          <a:p>
            <a:pPr>
              <a:buFont typeface="Arial" pitchFamily="34" charset="0"/>
              <a:buChar char="•"/>
            </a:pPr>
            <a:r>
              <a:rPr lang="en-US" sz="2600" dirty="0" smtClean="0">
                <a:solidFill>
                  <a:schemeClr val="tx1">
                    <a:lumMod val="85000"/>
                    <a:lumOff val="15000"/>
                  </a:schemeClr>
                </a:solidFill>
              </a:rPr>
              <a:t>Radio buttons in java are GUI controls which are use to accept a single option amongs multiple choices from the user ,i.e. mutually exclusive by nature.</a:t>
            </a:r>
          </a:p>
          <a:p>
            <a:pPr marL="514350" indent="-514350">
              <a:buFont typeface="+mj-lt"/>
              <a:buAutoNum type="arabicPeriod"/>
            </a:pPr>
            <a:r>
              <a:rPr lang="en-US" sz="2600" dirty="0" smtClean="0">
                <a:solidFill>
                  <a:schemeClr val="tx1">
                    <a:lumMod val="85000"/>
                    <a:lumOff val="15000"/>
                  </a:schemeClr>
                </a:solidFill>
              </a:rPr>
              <a:t>text: For setting the text on JButton.</a:t>
            </a:r>
          </a:p>
          <a:p>
            <a:pPr marL="514350" indent="-514350">
              <a:buFont typeface="+mj-lt"/>
              <a:buAutoNum type="arabicPeriod"/>
            </a:pPr>
            <a:r>
              <a:rPr lang="en-US" sz="2600" dirty="0" smtClean="0">
                <a:solidFill>
                  <a:schemeClr val="tx1">
                    <a:lumMod val="85000"/>
                    <a:lumOff val="15000"/>
                  </a:schemeClr>
                </a:solidFill>
              </a:rPr>
              <a:t>icon: For setting image on JButton.</a:t>
            </a:r>
          </a:p>
          <a:p>
            <a:pPr marL="514350" indent="-514350">
              <a:buFont typeface="+mj-lt"/>
              <a:buAutoNum type="arabicPeriod"/>
            </a:pPr>
            <a:r>
              <a:rPr lang="en-US" sz="2600" dirty="0" smtClean="0">
                <a:solidFill>
                  <a:schemeClr val="tx1">
                    <a:lumMod val="85000"/>
                    <a:lumOff val="15000"/>
                  </a:schemeClr>
                </a:solidFill>
              </a:rPr>
              <a:t>font: For changing font of the JButton.</a:t>
            </a:r>
          </a:p>
          <a:p>
            <a:pPr marL="514350" indent="-514350">
              <a:buFont typeface="+mj-lt"/>
              <a:buAutoNum type="arabicPeriod"/>
            </a:pPr>
            <a:r>
              <a:rPr lang="en-US" sz="2600" dirty="0" smtClean="0">
                <a:solidFill>
                  <a:schemeClr val="tx1">
                    <a:lumMod val="85000"/>
                    <a:lumOff val="15000"/>
                  </a:schemeClr>
                </a:solidFill>
              </a:rPr>
              <a:t>background: For changing the background color of JButton.</a:t>
            </a:r>
          </a:p>
          <a:p>
            <a:pPr marL="514350" indent="-514350">
              <a:buFont typeface="+mj-lt"/>
              <a:buAutoNum type="arabicPeriod"/>
            </a:pPr>
            <a:r>
              <a:rPr lang="en-US" sz="2600" dirty="0" smtClean="0">
                <a:solidFill>
                  <a:schemeClr val="tx1">
                    <a:lumMod val="85000"/>
                    <a:lumOff val="15000"/>
                  </a:schemeClr>
                </a:solidFill>
              </a:rPr>
              <a:t>foreground: For changing the font color of JButton. </a:t>
            </a:r>
          </a:p>
          <a:p>
            <a:pPr marL="514350" indent="-514350">
              <a:buFont typeface="+mj-lt"/>
              <a:buAutoNum type="arabicPeriod"/>
            </a:pPr>
            <a:r>
              <a:rPr lang="en-US" sz="2600" dirty="0" smtClean="0">
                <a:solidFill>
                  <a:schemeClr val="tx1">
                    <a:lumMod val="85000"/>
                    <a:lumOff val="15000"/>
                  </a:schemeClr>
                </a:solidFill>
              </a:rPr>
              <a:t>selected: For changing the initial state of JRadioButton to selected or deselected.</a:t>
            </a:r>
          </a:p>
          <a:p>
            <a:pPr marL="514350" indent="-514350">
              <a:buFont typeface="+mj-lt"/>
              <a:buAutoNum type="arabicPeriod"/>
            </a:pPr>
            <a:r>
              <a:rPr lang="en-US" sz="2600" dirty="0" smtClean="0">
                <a:solidFill>
                  <a:schemeClr val="tx1">
                    <a:lumMod val="85000"/>
                    <a:lumOff val="15000"/>
                  </a:schemeClr>
                </a:solidFill>
              </a:rPr>
              <a:t>buttongroup: For making  radio buttons manually exclusive</a:t>
            </a:r>
            <a:r>
              <a:rPr lang="en-US" sz="2400" dirty="0" smtClean="0">
                <a:solidFill>
                  <a:schemeClr val="tx1">
                    <a:lumMod val="85000"/>
                    <a:lumOff val="15000"/>
                  </a:schemeClr>
                </a:solidFill>
              </a:rPr>
              <a:t>.</a:t>
            </a:r>
          </a:p>
          <a:p>
            <a:endParaRPr lang="en-IN"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14290"/>
            <a:ext cx="5715040" cy="928694"/>
          </a:xfrm>
        </p:spPr>
        <p:txBody>
          <a:bodyPr>
            <a:normAutofit fontScale="90000"/>
          </a:bodyPr>
          <a:lstStyle/>
          <a:p>
            <a:r>
              <a:rPr lang="en-US" b="1" dirty="0" smtClean="0"/>
              <a:t>Practical Implementation Of ButtonGroup</a:t>
            </a:r>
            <a:endParaRPr lang="en-IN" b="1" dirty="0"/>
          </a:p>
        </p:txBody>
      </p:sp>
      <p:sp>
        <p:nvSpPr>
          <p:cNvPr id="3" name="Content Placeholder 2"/>
          <p:cNvSpPr>
            <a:spLocks noGrp="1"/>
          </p:cNvSpPr>
          <p:nvPr>
            <p:ph sz="quarter" idx="1"/>
          </p:nvPr>
        </p:nvSpPr>
        <p:spPr>
          <a:xfrm>
            <a:off x="301752" y="1527048"/>
            <a:ext cx="8503920" cy="5045224"/>
          </a:xfrm>
        </p:spPr>
        <p:txBody>
          <a:bodyPr/>
          <a:lstStyle/>
          <a:p>
            <a:r>
              <a:rPr lang="en-IN" dirty="0" smtClean="0"/>
              <a:t>In order to  create   grouped  JRadioButtons with  ButtonGroup one should follow these steps:</a:t>
            </a:r>
          </a:p>
          <a:p>
            <a:pPr marL="514350" indent="-514350">
              <a:buNone/>
            </a:pPr>
            <a:r>
              <a:rPr lang="en-IN" sz="2400" dirty="0" smtClean="0">
                <a:solidFill>
                  <a:schemeClr val="accent1"/>
                </a:solidFill>
              </a:rPr>
              <a:t>1. </a:t>
            </a:r>
            <a:r>
              <a:rPr lang="en-IN" sz="2400" dirty="0" smtClean="0"/>
              <a:t>Drag and drop a panel onto your form. Then locate the   Radio Button control in the NetBeans palette. Drag a Radio button onto your new palette. It should look like this:</a:t>
            </a:r>
          </a:p>
          <a:p>
            <a:pPr marL="514350" indent="-514350">
              <a:buFont typeface="+mj-lt"/>
              <a:buAutoNum type="arabicPeriod"/>
            </a:pPr>
            <a:endParaRPr lang="en-IN" sz="2400" dirty="0" smtClean="0"/>
          </a:p>
          <a:p>
            <a:pPr marL="514350" indent="-514350">
              <a:buNone/>
            </a:pPr>
            <a:endParaRPr lang="en-IN" sz="2400" dirty="0" smtClean="0"/>
          </a:p>
          <a:p>
            <a:pPr marL="514350" indent="-514350">
              <a:buFont typeface="+mj-lt"/>
              <a:buAutoNum type="arabicPeriod"/>
            </a:pPr>
            <a:endParaRPr lang="en-IN" dirty="0"/>
          </a:p>
        </p:txBody>
      </p:sp>
      <p:sp>
        <p:nvSpPr>
          <p:cNvPr id="5"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6"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9" name="Picture 2" descr="C:\Users\Server\Desktop\Download\Capture58.PNG"/>
          <p:cNvPicPr>
            <a:picLocks noChangeAspect="1" noChangeArrowheads="1"/>
          </p:cNvPicPr>
          <p:nvPr/>
        </p:nvPicPr>
        <p:blipFill>
          <a:blip r:embed="rId4"/>
          <a:srcRect/>
          <a:stretch>
            <a:fillRect/>
          </a:stretch>
        </p:blipFill>
        <p:spPr bwMode="auto">
          <a:xfrm>
            <a:off x="1714480" y="3643314"/>
            <a:ext cx="5572164" cy="300039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514350" indent="-514350">
              <a:buNone/>
            </a:pPr>
            <a:r>
              <a:rPr lang="en-IN" sz="2400" dirty="0" smtClean="0">
                <a:solidFill>
                  <a:schemeClr val="accent1"/>
                </a:solidFill>
              </a:rPr>
              <a:t>2. </a:t>
            </a:r>
            <a:r>
              <a:rPr lang="en-IN" sz="2400" dirty="0" smtClean="0"/>
              <a:t>The default text for the first radio button is </a:t>
            </a:r>
            <a:r>
              <a:rPr lang="en-IN" sz="2400" b="1" dirty="0" smtClean="0"/>
              <a:t>jRadioButton1</a:t>
            </a:r>
            <a:r>
              <a:rPr lang="en-IN" sz="2400" dirty="0" smtClean="0"/>
              <a:t>. We'll use our radio buttons to allow a user, so change the text of your radio button to </a:t>
            </a:r>
            <a:r>
              <a:rPr lang="en-IN" sz="2400" b="1" dirty="0" smtClean="0"/>
              <a:t>Male</a:t>
            </a:r>
            <a:r>
              <a:rPr lang="en-IN" sz="2400" dirty="0" smtClean="0"/>
              <a:t>. </a:t>
            </a:r>
          </a:p>
          <a:p>
            <a:pPr marL="514350" indent="-514350">
              <a:buNone/>
            </a:pPr>
            <a:r>
              <a:rPr lang="en-IN" sz="2400" dirty="0" smtClean="0">
                <a:solidFill>
                  <a:schemeClr val="accent1"/>
                </a:solidFill>
              </a:rPr>
              <a:t>3. </a:t>
            </a:r>
            <a:r>
              <a:rPr lang="en-IN" sz="2400" dirty="0" smtClean="0"/>
              <a:t>Add one more radio button to the panel. Change the text to </a:t>
            </a:r>
            <a:r>
              <a:rPr lang="en-IN" sz="2400" b="1" dirty="0" smtClean="0"/>
              <a:t>Female</a:t>
            </a:r>
            <a:r>
              <a:rPr lang="en-IN" sz="2400" dirty="0" smtClean="0"/>
              <a:t>:</a:t>
            </a:r>
          </a:p>
          <a:p>
            <a:pPr marL="514350" indent="-514350">
              <a:buNone/>
            </a:pPr>
            <a:r>
              <a:rPr lang="en-US" dirty="0" smtClean="0"/>
              <a:t>					</a:t>
            </a:r>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6" name="Picture 5"/>
          <p:cNvPicPr/>
          <p:nvPr/>
        </p:nvPicPr>
        <p:blipFill>
          <a:blip r:embed="rId4"/>
          <a:srcRect/>
          <a:stretch>
            <a:fillRect/>
          </a:stretch>
        </p:blipFill>
        <p:spPr bwMode="auto">
          <a:xfrm>
            <a:off x="2786050" y="3286124"/>
            <a:ext cx="2714644" cy="2857520"/>
          </a:xfrm>
          <a:prstGeom prst="rect">
            <a:avLst/>
          </a:prstGeom>
          <a:noFill/>
          <a:ln w="9525">
            <a:noFill/>
            <a:miter lim="800000"/>
            <a:headEnd/>
            <a:tailEnd/>
          </a:ln>
        </p:spPr>
      </p:pic>
      <p:sp>
        <p:nvSpPr>
          <p:cNvPr id="11" name="Rectangle 10"/>
          <p:cNvSpPr/>
          <p:nvPr/>
        </p:nvSpPr>
        <p:spPr>
          <a:xfrm>
            <a:off x="1285852" y="142853"/>
            <a:ext cx="6500858" cy="1015663"/>
          </a:xfrm>
          <a:prstGeom prst="rect">
            <a:avLst/>
          </a:prstGeom>
        </p:spPr>
        <p:txBody>
          <a:bodyPr wrap="square">
            <a:spAutoFit/>
          </a:bodyPr>
          <a:lstStyle/>
          <a:p>
            <a:pPr algn="ctr"/>
            <a:r>
              <a:rPr lang="en-US" sz="3000" b="1" dirty="0" smtClean="0">
                <a:solidFill>
                  <a:schemeClr val="bg2">
                    <a:lumMod val="75000"/>
                  </a:schemeClr>
                </a:solidFill>
              </a:rPr>
              <a:t>Practical Implementation Of ButtonGroup</a:t>
            </a:r>
            <a:endParaRPr lang="en-IN" sz="3000" b="1" dirty="0">
              <a:solidFill>
                <a:schemeClr val="bg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03920" cy="4759472"/>
          </a:xfrm>
        </p:spPr>
        <p:txBody>
          <a:bodyPr/>
          <a:lstStyle/>
          <a:p>
            <a:pPr>
              <a:buNone/>
            </a:pPr>
            <a:r>
              <a:rPr lang="en-US" dirty="0" smtClean="0">
                <a:solidFill>
                  <a:schemeClr val="accent1"/>
                </a:solidFill>
              </a:rPr>
              <a:t>4. </a:t>
            </a:r>
            <a:r>
              <a:rPr lang="en-IN" sz="2400" dirty="0" smtClean="0"/>
              <a:t>There is, however, a problem with the radio buttons you've just added. To see what the problem is, run your programme again. Now select one of the radio button. Try selecting another radio button and you'll find that you can indeed select more than one at the same time:</a:t>
            </a:r>
            <a:endParaRPr lang="en-IN" sz="2400" dirty="0">
              <a:solidFill>
                <a:schemeClr val="accent1"/>
              </a:solidFill>
            </a:endParaRPr>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6" name="Picture 5"/>
          <p:cNvPicPr/>
          <p:nvPr/>
        </p:nvPicPr>
        <p:blipFill>
          <a:blip r:embed="rId4"/>
          <a:srcRect/>
          <a:stretch>
            <a:fillRect/>
          </a:stretch>
        </p:blipFill>
        <p:spPr bwMode="auto">
          <a:xfrm>
            <a:off x="1785918" y="3500438"/>
            <a:ext cx="5072098" cy="2857520"/>
          </a:xfrm>
          <a:prstGeom prst="rect">
            <a:avLst/>
          </a:prstGeom>
          <a:noFill/>
          <a:ln w="9525">
            <a:noFill/>
            <a:miter lim="800000"/>
            <a:headEnd/>
            <a:tailEnd/>
          </a:ln>
        </p:spPr>
      </p:pic>
      <p:sp>
        <p:nvSpPr>
          <p:cNvPr id="7" name="Rectangle 6"/>
          <p:cNvSpPr/>
          <p:nvPr/>
        </p:nvSpPr>
        <p:spPr>
          <a:xfrm>
            <a:off x="1357290" y="142853"/>
            <a:ext cx="6643734" cy="1015663"/>
          </a:xfrm>
          <a:prstGeom prst="rect">
            <a:avLst/>
          </a:prstGeom>
        </p:spPr>
        <p:txBody>
          <a:bodyPr wrap="square">
            <a:spAutoFit/>
          </a:bodyPr>
          <a:lstStyle/>
          <a:p>
            <a:pPr algn="ctr"/>
            <a:r>
              <a:rPr lang="en-US" sz="3000" b="1" dirty="0" smtClean="0">
                <a:solidFill>
                  <a:schemeClr val="bg2">
                    <a:lumMod val="75000"/>
                  </a:schemeClr>
                </a:solidFill>
              </a:rPr>
              <a:t>Practical Implementation Of ButtonGroup</a:t>
            </a:r>
            <a:endParaRPr lang="en-IN" sz="3000" b="1" dirty="0">
              <a:solidFill>
                <a:schemeClr val="bg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solidFill>
                  <a:schemeClr val="accent1"/>
                </a:solidFill>
              </a:rPr>
              <a:t>5</a:t>
            </a:r>
            <a:r>
              <a:rPr lang="en-US" sz="2400" dirty="0" smtClean="0">
                <a:solidFill>
                  <a:schemeClr val="accent1"/>
                </a:solidFill>
              </a:rPr>
              <a:t>. </a:t>
            </a:r>
            <a:r>
              <a:rPr lang="en-IN" sz="2400" dirty="0" smtClean="0"/>
              <a:t>With our radio buttons, though, we only want the user to select one option. To solve the problem, Java lets you to create something called a </a:t>
            </a:r>
            <a:r>
              <a:rPr lang="en-IN" sz="2400" b="1" dirty="0" smtClean="0"/>
              <a:t>ButtonGroup</a:t>
            </a:r>
            <a:r>
              <a:rPr lang="en-IN" sz="2400" dirty="0" smtClean="0"/>
              <a:t>. As its name suggests, this allows you to group buttons under one name. You can then add radio buttons to the group. </a:t>
            </a:r>
            <a:endParaRPr lang="en-IN" sz="2400"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6" name="Picture 5"/>
          <p:cNvPicPr/>
          <p:nvPr/>
        </p:nvPicPr>
        <p:blipFill>
          <a:blip r:embed="rId4"/>
          <a:srcRect/>
          <a:stretch>
            <a:fillRect/>
          </a:stretch>
        </p:blipFill>
        <p:spPr bwMode="auto">
          <a:xfrm>
            <a:off x="1643042" y="3643314"/>
            <a:ext cx="5643602" cy="2714644"/>
          </a:xfrm>
          <a:prstGeom prst="rect">
            <a:avLst/>
          </a:prstGeom>
          <a:noFill/>
          <a:ln w="9525">
            <a:noFill/>
            <a:miter lim="800000"/>
            <a:headEnd/>
            <a:tailEnd/>
          </a:ln>
        </p:spPr>
      </p:pic>
      <p:sp>
        <p:nvSpPr>
          <p:cNvPr id="7" name="Rectangle 6"/>
          <p:cNvSpPr/>
          <p:nvPr/>
        </p:nvSpPr>
        <p:spPr>
          <a:xfrm>
            <a:off x="1500166" y="214291"/>
            <a:ext cx="6072230" cy="1015663"/>
          </a:xfrm>
          <a:prstGeom prst="rect">
            <a:avLst/>
          </a:prstGeom>
        </p:spPr>
        <p:txBody>
          <a:bodyPr wrap="square">
            <a:spAutoFit/>
          </a:bodyPr>
          <a:lstStyle/>
          <a:p>
            <a:pPr algn="ctr"/>
            <a:r>
              <a:rPr lang="en-US" sz="3000" b="1" dirty="0" smtClean="0">
                <a:solidFill>
                  <a:schemeClr val="bg2">
                    <a:lumMod val="75000"/>
                  </a:schemeClr>
                </a:solidFill>
              </a:rPr>
              <a:t>Practical Implementation Of ButtonGroup</a:t>
            </a:r>
            <a:endParaRPr lang="en-IN" sz="3000" b="1" dirty="0">
              <a:solidFill>
                <a:schemeClr val="bg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sz="2400" dirty="0" smtClean="0">
                <a:solidFill>
                  <a:schemeClr val="accent1"/>
                </a:solidFill>
              </a:rPr>
              <a:t>6. </a:t>
            </a:r>
            <a:r>
              <a:rPr lang="en-IN" sz="2400" dirty="0" smtClean="0"/>
              <a:t>Then select the Male radio button make a right click and go to the Properties window on the bottom right corner.</a:t>
            </a:r>
            <a:r>
              <a:rPr lang="en-US" sz="2400" dirty="0" smtClean="0"/>
              <a:t> </a:t>
            </a:r>
            <a:r>
              <a:rPr lang="en-IN" sz="2400" dirty="0" smtClean="0"/>
              <a:t>There you will see </a:t>
            </a:r>
            <a:r>
              <a:rPr lang="en-IN" sz="2400" b="1" dirty="0" smtClean="0"/>
              <a:t>buttonGroup</a:t>
            </a:r>
            <a:r>
              <a:rPr lang="en-IN" sz="2400" dirty="0" smtClean="0">
                <a:solidFill>
                  <a:schemeClr val="accent1"/>
                </a:solidFill>
              </a:rPr>
              <a:t> </a:t>
            </a:r>
            <a:r>
              <a:rPr lang="en-IN" sz="2400" dirty="0" smtClean="0"/>
              <a:t>property then choose the element name as </a:t>
            </a:r>
            <a:r>
              <a:rPr lang="en-IN" sz="2400" b="1" dirty="0" smtClean="0">
                <a:solidFill>
                  <a:schemeClr val="accent1"/>
                </a:solidFill>
              </a:rPr>
              <a:t>buttongroup1</a:t>
            </a:r>
            <a:r>
              <a:rPr lang="en-IN" sz="2400" dirty="0" smtClean="0"/>
              <a:t>. Now Male becomes a part of </a:t>
            </a:r>
            <a:r>
              <a:rPr lang="en-IN" sz="2400" dirty="0" smtClean="0">
                <a:solidFill>
                  <a:schemeClr val="accent1"/>
                </a:solidFill>
              </a:rPr>
              <a:t>buttonGroup1</a:t>
            </a:r>
            <a:r>
              <a:rPr lang="en-IN" sz="2400" dirty="0" smtClean="0"/>
              <a:t>.</a:t>
            </a:r>
            <a:endParaRPr lang="en-IN" sz="2400"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6" name="Picture 5"/>
          <p:cNvPicPr/>
          <p:nvPr/>
        </p:nvPicPr>
        <p:blipFill>
          <a:blip r:embed="rId4"/>
          <a:srcRect/>
          <a:stretch>
            <a:fillRect/>
          </a:stretch>
        </p:blipFill>
        <p:spPr bwMode="auto">
          <a:xfrm>
            <a:off x="714348" y="3429000"/>
            <a:ext cx="6858048" cy="3143272"/>
          </a:xfrm>
          <a:prstGeom prst="rect">
            <a:avLst/>
          </a:prstGeom>
          <a:noFill/>
          <a:ln w="9525">
            <a:noFill/>
            <a:miter lim="800000"/>
            <a:headEnd/>
            <a:tailEnd/>
          </a:ln>
        </p:spPr>
      </p:pic>
      <p:sp>
        <p:nvSpPr>
          <p:cNvPr id="7" name="Rectangle 6"/>
          <p:cNvSpPr/>
          <p:nvPr/>
        </p:nvSpPr>
        <p:spPr>
          <a:xfrm>
            <a:off x="1643042" y="142853"/>
            <a:ext cx="6143668" cy="1015663"/>
          </a:xfrm>
          <a:prstGeom prst="rect">
            <a:avLst/>
          </a:prstGeom>
        </p:spPr>
        <p:txBody>
          <a:bodyPr wrap="square">
            <a:spAutoFit/>
          </a:bodyPr>
          <a:lstStyle/>
          <a:p>
            <a:pPr algn="ctr"/>
            <a:r>
              <a:rPr lang="en-US" sz="3000" b="1" dirty="0" smtClean="0">
                <a:solidFill>
                  <a:schemeClr val="bg2">
                    <a:lumMod val="75000"/>
                  </a:schemeClr>
                </a:solidFill>
              </a:rPr>
              <a:t>Practical Implementation Of ButtonGroup</a:t>
            </a:r>
            <a:endParaRPr lang="en-IN" sz="3000" b="1" dirty="0">
              <a:solidFill>
                <a:schemeClr val="bg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03920" cy="5116662"/>
          </a:xfrm>
        </p:spPr>
        <p:txBody>
          <a:bodyPr>
            <a:normAutofit/>
          </a:bodyPr>
          <a:lstStyle/>
          <a:p>
            <a:pPr>
              <a:buNone/>
            </a:pPr>
            <a:r>
              <a:rPr lang="en-US" sz="2400" dirty="0" smtClean="0">
                <a:solidFill>
                  <a:schemeClr val="accent1"/>
                </a:solidFill>
              </a:rPr>
              <a:t>7. </a:t>
            </a:r>
            <a:r>
              <a:rPr lang="en-US" sz="2400" dirty="0" smtClean="0"/>
              <a:t>Do the same process for Female radio button also. Put the Female radio button in the same buttonGroup1. Then Male and Female radio buttons automatically becomes mutually exclusive. At a time only one is on.</a:t>
            </a:r>
            <a:endParaRPr lang="en-IN" sz="2400" dirty="0"/>
          </a:p>
        </p:txBody>
      </p:sp>
      <p:sp>
        <p:nvSpPr>
          <p:cNvPr id="4" name="object 27"/>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6" name="Picture 5"/>
          <p:cNvPicPr/>
          <p:nvPr/>
        </p:nvPicPr>
        <p:blipFill>
          <a:blip r:embed="rId4"/>
          <a:srcRect/>
          <a:stretch>
            <a:fillRect/>
          </a:stretch>
        </p:blipFill>
        <p:spPr bwMode="auto">
          <a:xfrm>
            <a:off x="1357290" y="3143248"/>
            <a:ext cx="5000660" cy="3000396"/>
          </a:xfrm>
          <a:prstGeom prst="rect">
            <a:avLst/>
          </a:prstGeom>
          <a:noFill/>
          <a:ln w="9525">
            <a:noFill/>
            <a:miter lim="800000"/>
            <a:headEnd/>
            <a:tailEnd/>
          </a:ln>
        </p:spPr>
      </p:pic>
      <p:sp>
        <p:nvSpPr>
          <p:cNvPr id="7" name="Rectangle 6"/>
          <p:cNvSpPr/>
          <p:nvPr/>
        </p:nvSpPr>
        <p:spPr>
          <a:xfrm>
            <a:off x="1428728" y="142853"/>
            <a:ext cx="6429420" cy="1015663"/>
          </a:xfrm>
          <a:prstGeom prst="rect">
            <a:avLst/>
          </a:prstGeom>
        </p:spPr>
        <p:txBody>
          <a:bodyPr wrap="square">
            <a:spAutoFit/>
          </a:bodyPr>
          <a:lstStyle/>
          <a:p>
            <a:pPr algn="ctr"/>
            <a:r>
              <a:rPr lang="en-US" sz="3000" b="1" dirty="0" smtClean="0">
                <a:solidFill>
                  <a:schemeClr val="bg2">
                    <a:lumMod val="75000"/>
                  </a:schemeClr>
                </a:solidFill>
              </a:rPr>
              <a:t>Practical Implementation Of ButtonGroup</a:t>
            </a:r>
            <a:endParaRPr lang="en-IN" sz="3000" b="1" dirty="0">
              <a:solidFill>
                <a:schemeClr val="bg2">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1615</TotalTime>
  <Words>1031</Words>
  <Application>Microsoft Office PowerPoint</Application>
  <PresentationFormat>On-screen Show (4:3)</PresentationFormat>
  <Paragraphs>182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Slide 1</vt:lpstr>
      <vt:lpstr>Slide 2</vt:lpstr>
      <vt:lpstr>Using JRadio Button </vt:lpstr>
      <vt:lpstr>Practical Implementation Of ButtonGroup</vt:lpstr>
      <vt:lpstr>Slide 5</vt:lpstr>
      <vt:lpstr>Slide 6</vt:lpstr>
      <vt:lpstr>Slide 7</vt:lpstr>
      <vt:lpstr>Slide 8</vt:lpstr>
      <vt:lpstr>Slide 9</vt:lpstr>
      <vt:lpstr>Slide 10</vt:lpstr>
      <vt:lpstr>Slide 11</vt:lpstr>
      <vt:lpstr>Slide 12</vt:lpstr>
      <vt:lpstr>Slide 13</vt:lpstr>
      <vt:lpstr>Slide 14</vt:lpstr>
      <vt:lpstr> The JComboBox Component</vt:lpstr>
      <vt:lpstr>How To Add Elements At Design Time In ComboBox</vt:lpstr>
      <vt:lpstr>Adding Element At Design Time In Combobox</vt:lpstr>
      <vt:lpstr>Methods of JComboBox </vt:lpstr>
      <vt:lpstr>Slide 19</vt:lpstr>
      <vt:lpstr>Slide 20</vt:lpstr>
      <vt:lpstr>Slide 21</vt:lpstr>
      <vt:lpstr>End Of Lecture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Server</dc:creator>
  <cp:lastModifiedBy>Server</cp:lastModifiedBy>
  <cp:revision>193</cp:revision>
  <dcterms:created xsi:type="dcterms:W3CDTF">2018-02-22T10:59:42Z</dcterms:created>
  <dcterms:modified xsi:type="dcterms:W3CDTF">2019-05-11T20:12:00Z</dcterms:modified>
</cp:coreProperties>
</file>