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01" r:id="rId4"/>
    <p:sldId id="379" r:id="rId5"/>
    <p:sldId id="354" r:id="rId6"/>
    <p:sldId id="380" r:id="rId7"/>
    <p:sldId id="381" r:id="rId8"/>
    <p:sldId id="382" r:id="rId9"/>
    <p:sldId id="383" r:id="rId10"/>
    <p:sldId id="384" r:id="rId11"/>
    <p:sldId id="389" r:id="rId12"/>
    <p:sldId id="388" r:id="rId13"/>
    <p:sldId id="396" r:id="rId14"/>
    <p:sldId id="390" r:id="rId15"/>
    <p:sldId id="391" r:id="rId16"/>
    <p:sldId id="392" r:id="rId17"/>
    <p:sldId id="402" r:id="rId18"/>
    <p:sldId id="403" r:id="rId19"/>
    <p:sldId id="404" r:id="rId20"/>
    <p:sldId id="393" r:id="rId21"/>
    <p:sldId id="394" r:id="rId22"/>
    <p:sldId id="395" r:id="rId23"/>
    <p:sldId id="414" r:id="rId24"/>
    <p:sldId id="405" r:id="rId25"/>
    <p:sldId id="406" r:id="rId26"/>
    <p:sldId id="407" r:id="rId27"/>
    <p:sldId id="408" r:id="rId28"/>
    <p:sldId id="409" r:id="rId29"/>
    <p:sldId id="411" r:id="rId30"/>
    <p:sldId id="412" r:id="rId31"/>
    <p:sldId id="413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24" autoAdjust="0"/>
  </p:normalViewPr>
  <p:slideViewPr>
    <p:cSldViewPr>
      <p:cViewPr>
        <p:scale>
          <a:sx n="76" d="100"/>
          <a:sy n="76" d="100"/>
        </p:scale>
        <p:origin x="-65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JAVA SE</a:t>
            </a:r>
          </a:p>
          <a:p>
            <a:r>
              <a:rPr lang="en-US" sz="4400" dirty="0" smtClean="0"/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Primitive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Why Java uses </a:t>
            </a:r>
            <a:r>
              <a:rPr lang="en-US" sz="2400" b="1" dirty="0" smtClean="0"/>
              <a:t>2 bytes for characters ?</a:t>
            </a:r>
            <a:endParaRPr lang="en-US" sz="2400" b="1" dirty="0" smtClean="0"/>
          </a:p>
          <a:p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 smtClean="0"/>
              <a:t>Java almost </a:t>
            </a:r>
            <a:r>
              <a:rPr lang="en-IN" sz="2000" b="1" dirty="0" smtClean="0">
                <a:solidFill>
                  <a:srgbClr val="FF0000"/>
                </a:solidFill>
              </a:rPr>
              <a:t>18 international languages </a:t>
            </a:r>
            <a:r>
              <a:rPr lang="en-IN" sz="2000" dirty="0" smtClean="0"/>
              <a:t>are supported 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Now</a:t>
            </a:r>
            <a:r>
              <a:rPr lang="en-IN" sz="2000" dirty="0" smtClean="0"/>
              <a:t>, the characters and symbols of these languages cannot be </a:t>
            </a:r>
            <a:r>
              <a:rPr lang="en-IN" sz="2000" dirty="0" smtClean="0"/>
              <a:t>accommodated </a:t>
            </a:r>
            <a:r>
              <a:rPr lang="en-IN" sz="2000" dirty="0" smtClean="0"/>
              <a:t>in </a:t>
            </a:r>
            <a:r>
              <a:rPr lang="en-IN" sz="2000" b="1" u="sng" dirty="0" smtClean="0">
                <a:solidFill>
                  <a:srgbClr val="FF0000"/>
                </a:solidFill>
              </a:rPr>
              <a:t>1 byte space </a:t>
            </a:r>
            <a:r>
              <a:rPr lang="en-IN" sz="2000" dirty="0" smtClean="0"/>
              <a:t>in memory ,so java </a:t>
            </a:r>
            <a:r>
              <a:rPr lang="en-IN" sz="2000" dirty="0" smtClean="0"/>
              <a:t>takes </a:t>
            </a:r>
            <a:r>
              <a:rPr lang="en-IN" sz="2000" b="1" u="sng" dirty="0" smtClean="0">
                <a:solidFill>
                  <a:srgbClr val="FF0000"/>
                </a:solidFill>
              </a:rPr>
              <a:t>2 byte </a:t>
            </a:r>
            <a:r>
              <a:rPr lang="en-IN" sz="2000" dirty="0" smtClean="0"/>
              <a:t>for characters.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Java </a:t>
            </a:r>
            <a:r>
              <a:rPr lang="en-IN" sz="2000" dirty="0" smtClean="0"/>
              <a:t>supports </a:t>
            </a:r>
            <a:r>
              <a:rPr lang="en-IN" sz="2000" b="1" dirty="0" smtClean="0">
                <a:solidFill>
                  <a:srgbClr val="FF0000"/>
                </a:solidFill>
              </a:rPr>
              <a:t>UNICODE</a:t>
            </a:r>
            <a:r>
              <a:rPr lang="en-IN" sz="2000" dirty="0" smtClean="0"/>
              <a:t> </a:t>
            </a:r>
            <a:r>
              <a:rPr lang="en-IN" sz="2000" dirty="0" smtClean="0"/>
              <a:t>but </a:t>
            </a:r>
            <a:r>
              <a:rPr lang="en-IN" sz="2000" dirty="0" smtClean="0"/>
              <a:t>C language supports </a:t>
            </a:r>
            <a:r>
              <a:rPr lang="en-IN" sz="2000" b="1" dirty="0" smtClean="0">
                <a:solidFill>
                  <a:srgbClr val="FF0000"/>
                </a:solidFill>
              </a:rPr>
              <a:t>ASCII</a:t>
            </a:r>
            <a:r>
              <a:rPr lang="en-IN" sz="2000" dirty="0" smtClean="0"/>
              <a:t> code. In ASCII code we can represent characters of English language are present, so for storing all English latter and symbols 1 byte is sufficient. </a:t>
            </a:r>
            <a:endParaRPr lang="en-IN" sz="2000" dirty="0" smtClean="0"/>
          </a:p>
          <a:p>
            <a:endParaRPr lang="en-IN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Primitive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But </a:t>
            </a:r>
            <a:r>
              <a:rPr lang="en-IN" sz="2000" b="1" dirty="0" smtClean="0">
                <a:solidFill>
                  <a:srgbClr val="FF0000"/>
                </a:solidFill>
              </a:rPr>
              <a:t>UNICODE </a:t>
            </a:r>
            <a:r>
              <a:rPr lang="en-IN" sz="2000" b="1" dirty="0" smtClean="0">
                <a:solidFill>
                  <a:srgbClr val="FF0000"/>
                </a:solidFill>
              </a:rPr>
              <a:t>character </a:t>
            </a:r>
            <a:r>
              <a:rPr lang="en-IN" sz="2000" dirty="0" smtClean="0"/>
              <a:t>set is superset of </a:t>
            </a:r>
            <a:r>
              <a:rPr lang="en-IN" sz="2000" b="1" dirty="0" smtClean="0">
                <a:solidFill>
                  <a:srgbClr val="FF0000"/>
                </a:solidFill>
              </a:rPr>
              <a:t>ASCII</a:t>
            </a:r>
            <a:r>
              <a:rPr lang="en-IN" sz="2000" dirty="0" smtClean="0"/>
              <a:t> in which all the characters which are available in </a:t>
            </a:r>
            <a:r>
              <a:rPr lang="en-IN" sz="2000" dirty="0" smtClean="0">
                <a:solidFill>
                  <a:srgbClr val="FF0000"/>
                </a:solidFill>
              </a:rPr>
              <a:t>18 international languages </a:t>
            </a:r>
            <a:r>
              <a:rPr lang="en-IN" sz="2000" dirty="0" smtClean="0"/>
              <a:t>are supported and it contains </a:t>
            </a:r>
            <a:r>
              <a:rPr lang="en-IN" sz="2000" b="1" dirty="0" smtClean="0">
                <a:solidFill>
                  <a:srgbClr val="FF0000"/>
                </a:solidFill>
              </a:rPr>
              <a:t>65536</a:t>
            </a:r>
            <a:r>
              <a:rPr lang="en-IN" sz="2000" dirty="0" smtClean="0"/>
              <a:t> characters ranging from 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FF0000"/>
                </a:solidFill>
              </a:rPr>
              <a:t>65535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To assign </a:t>
            </a:r>
            <a:r>
              <a:rPr lang="en-US" sz="2000" dirty="0" err="1" smtClean="0"/>
              <a:t>unicode</a:t>
            </a:r>
            <a:r>
              <a:rPr lang="en-US" sz="2000" dirty="0" smtClean="0"/>
              <a:t> values we have </a:t>
            </a:r>
            <a:r>
              <a:rPr lang="en-US" sz="2000" b="1" dirty="0" smtClean="0">
                <a:solidFill>
                  <a:srgbClr val="FF0000"/>
                </a:solidFill>
              </a:rPr>
              <a:t>two</a:t>
            </a:r>
            <a:r>
              <a:rPr lang="en-US" sz="2000" dirty="0" smtClean="0"/>
              <a:t> options:</a:t>
            </a:r>
          </a:p>
          <a:p>
            <a:endParaRPr lang="en-US" sz="2000" dirty="0" smtClean="0"/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Use the numeric value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OR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Use the format ‘\</a:t>
            </a:r>
            <a:r>
              <a:rPr lang="en-US" sz="1600" b="1" dirty="0" err="1" smtClean="0">
                <a:solidFill>
                  <a:srgbClr val="FF0000"/>
                </a:solidFill>
              </a:rPr>
              <a:t>uxxxx</a:t>
            </a:r>
            <a:r>
              <a:rPr lang="en-US" sz="1600" b="1" dirty="0" smtClean="0">
                <a:solidFill>
                  <a:srgbClr val="FF0000"/>
                </a:solidFill>
              </a:rPr>
              <a:t>’ </a:t>
            </a:r>
            <a:r>
              <a:rPr lang="en-US" sz="1600" b="1" dirty="0" smtClean="0">
                <a:solidFill>
                  <a:srgbClr val="0070C0"/>
                </a:solidFill>
              </a:rPr>
              <a:t>where </a:t>
            </a:r>
            <a:r>
              <a:rPr lang="en-US" sz="1600" b="1" dirty="0" err="1" smtClean="0">
                <a:solidFill>
                  <a:srgbClr val="0070C0"/>
                </a:solidFill>
              </a:rPr>
              <a:t>xxxx</a:t>
            </a:r>
            <a:r>
              <a:rPr lang="en-US" sz="1600" b="1" dirty="0" smtClean="0">
                <a:solidFill>
                  <a:srgbClr val="0070C0"/>
                </a:solidFill>
              </a:rPr>
              <a:t> is hexadecimal form of the value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/>
              <a:t>For example: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har </a:t>
            </a:r>
            <a:r>
              <a:rPr lang="en-US" sz="1600" b="1" dirty="0" err="1" smtClean="0">
                <a:solidFill>
                  <a:srgbClr val="FF0000"/>
                </a:solidFill>
              </a:rPr>
              <a:t>ch</a:t>
            </a:r>
            <a:r>
              <a:rPr lang="en-US" sz="1600" b="1" dirty="0" smtClean="0">
                <a:solidFill>
                  <a:srgbClr val="FF0000"/>
                </a:solidFill>
              </a:rPr>
              <a:t>=65;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OR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char </a:t>
            </a:r>
            <a:r>
              <a:rPr lang="en-US" sz="1600" b="1" dirty="0" err="1" smtClean="0">
                <a:solidFill>
                  <a:srgbClr val="FF0000"/>
                </a:solidFill>
              </a:rPr>
              <a:t>ch</a:t>
            </a:r>
            <a:r>
              <a:rPr lang="en-US" sz="1600" b="1" dirty="0" smtClean="0">
                <a:solidFill>
                  <a:srgbClr val="FF0000"/>
                </a:solidFill>
              </a:rPr>
              <a:t>=‘\u0041’;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786050" y="5143512"/>
            <a:ext cx="1428760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286248" y="521495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Both means we are assigning letter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Conditional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120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799979"/>
                <a:gridCol w="3962554"/>
              </a:tblGrid>
              <a:tr h="60007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boolean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en-US" b="1" dirty="0" smtClean="0"/>
                        <a:t>1 bit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Type    Conversion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320118" cy="5200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What is type conversion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Whenever </a:t>
            </a:r>
            <a:r>
              <a:rPr lang="en-US" sz="2400" dirty="0" smtClean="0"/>
              <a:t>the compiler encounters a statements where the </a:t>
            </a:r>
            <a:r>
              <a:rPr lang="en-US" sz="2400" u="sng" dirty="0" smtClean="0">
                <a:solidFill>
                  <a:srgbClr val="FF0000"/>
                </a:solidFill>
              </a:rPr>
              <a:t>value on right </a:t>
            </a:r>
            <a:r>
              <a:rPr lang="en-US" sz="2400" u="sng" dirty="0" smtClean="0">
                <a:solidFill>
                  <a:srgbClr val="FF0000"/>
                </a:solidFill>
              </a:rPr>
              <a:t>side of assignment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different </a:t>
            </a:r>
            <a:r>
              <a:rPr lang="en-US" sz="2400" dirty="0" smtClean="0">
                <a:solidFill>
                  <a:srgbClr val="FF0000"/>
                </a:solidFill>
              </a:rPr>
              <a:t>than </a:t>
            </a:r>
            <a:r>
              <a:rPr lang="en-US" sz="2400" dirty="0" smtClean="0">
                <a:solidFill>
                  <a:srgbClr val="FF0000"/>
                </a:solidFill>
              </a:rPr>
              <a:t>the variable on left </a:t>
            </a:r>
            <a:r>
              <a:rPr lang="en-US" sz="2400" dirty="0" smtClean="0"/>
              <a:t>, then the </a:t>
            </a:r>
            <a:r>
              <a:rPr lang="en-US" sz="2400" dirty="0" smtClean="0"/>
              <a:t>compiler tries to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convert </a:t>
            </a:r>
            <a:r>
              <a:rPr lang="en-US" sz="2400" dirty="0" smtClean="0">
                <a:solidFill>
                  <a:srgbClr val="FF0000"/>
                </a:solidFill>
              </a:rPr>
              <a:t>R.H.S to L.H.S </a:t>
            </a:r>
            <a:r>
              <a:rPr lang="en-US" sz="2400" dirty="0" smtClean="0"/>
              <a:t>and this automatic conversion done by compiler is called as </a:t>
            </a:r>
            <a:r>
              <a:rPr lang="en-US" sz="2400" b="1" u="sng" dirty="0" smtClean="0"/>
              <a:t>Type </a:t>
            </a:r>
            <a:r>
              <a:rPr lang="en-US" sz="2400" b="1" u="sng" dirty="0" smtClean="0"/>
              <a:t>Conversion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/>
              <a:t>                          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Type    Conversion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077200" cy="5057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For example, </a:t>
            </a:r>
            <a:r>
              <a:rPr lang="en-US" sz="2400" dirty="0" smtClean="0"/>
              <a:t>consider the following statement</a:t>
            </a:r>
            <a:r>
              <a:rPr lang="en-US" sz="2400" dirty="0" smtClean="0"/>
              <a:t>:</a:t>
            </a:r>
            <a:r>
              <a:rPr lang="en-US" sz="2400" b="1" u="sng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x </a:t>
            </a:r>
            <a:r>
              <a:rPr lang="en-US" sz="2400" b="1" dirty="0" smtClean="0"/>
              <a:t>= y;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dirty="0" smtClean="0"/>
              <a:t>In this case </a:t>
            </a:r>
            <a:r>
              <a:rPr lang="en-US" sz="2400" b="1" dirty="0" smtClean="0">
                <a:solidFill>
                  <a:srgbClr val="FF0000"/>
                </a:solidFill>
              </a:rPr>
              <a:t>two</a:t>
            </a:r>
            <a:r>
              <a:rPr lang="en-US" sz="2400" dirty="0" smtClean="0"/>
              <a:t> </a:t>
            </a:r>
            <a:r>
              <a:rPr lang="en-US" sz="2400" dirty="0" smtClean="0"/>
              <a:t>things </a:t>
            </a:r>
            <a:r>
              <a:rPr lang="en-US" sz="2400" dirty="0" smtClean="0"/>
              <a:t>might happen:-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1 . </a:t>
            </a:r>
            <a:r>
              <a:rPr lang="en-US" sz="2400" dirty="0" smtClean="0"/>
              <a:t>If </a:t>
            </a:r>
            <a:r>
              <a:rPr lang="en-US" sz="2400" dirty="0" smtClean="0"/>
              <a:t>data type of both variable are same then value of </a:t>
            </a:r>
            <a:r>
              <a:rPr lang="en-US" sz="2400" b="1" dirty="0" smtClean="0">
                <a:solidFill>
                  <a:srgbClr val="FF0000"/>
                </a:solidFill>
              </a:rPr>
              <a:t>y </a:t>
            </a:r>
            <a:r>
              <a:rPr lang="en-US" sz="2400" dirty="0" smtClean="0"/>
              <a:t> 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   will be assigned to the variable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dirty="0" smtClean="0"/>
              <a:t>But </a:t>
            </a:r>
            <a:r>
              <a:rPr lang="en-US" sz="2400" dirty="0" smtClean="0"/>
              <a:t>if data type of both variable are different then </a:t>
            </a:r>
            <a:r>
              <a:rPr lang="en-US" sz="2400" dirty="0" smtClean="0"/>
              <a:t>the value </a:t>
            </a:r>
            <a:r>
              <a:rPr lang="en-US" sz="2400" dirty="0"/>
              <a:t>of  </a:t>
            </a:r>
            <a:r>
              <a:rPr lang="en-US" sz="2400" b="1" dirty="0" smtClean="0">
                <a:solidFill>
                  <a:srgbClr val="FF0000"/>
                </a:solidFill>
              </a:rPr>
              <a:t>y </a:t>
            </a:r>
            <a:r>
              <a:rPr lang="en-US" sz="2400" dirty="0" smtClean="0"/>
              <a:t>  </a:t>
            </a:r>
            <a:r>
              <a:rPr lang="en-US" sz="2400" dirty="0" smtClean="0"/>
              <a:t>needs to be converted as per the data type of  variable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and this is called “</a:t>
            </a:r>
            <a:r>
              <a:rPr lang="en-US" sz="2400" b="1" u="sng" dirty="0" smtClean="0">
                <a:solidFill>
                  <a:srgbClr val="FF0000"/>
                </a:solidFill>
              </a:rPr>
              <a:t>Type Conversion</a:t>
            </a:r>
            <a:r>
              <a:rPr lang="en-US" sz="2400" dirty="0" smtClean="0"/>
              <a:t>”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2214554"/>
            <a:ext cx="33528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   </a:t>
            </a:r>
            <a:r>
              <a:rPr lang="en-US" b="1" dirty="0" smtClean="0">
                <a:solidFill>
                  <a:srgbClr val="FF0000"/>
                </a:solidFill>
              </a:rPr>
              <a:t>Conversion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428604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    Forms Of Type Conversion</a:t>
            </a:r>
            <a:endParaRPr lang="en-IN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43108" y="3143248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71934" y="3143248"/>
            <a:ext cx="2133592" cy="1590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00" y="4714884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Implicit Conversion</a:t>
            </a:r>
          </a:p>
          <a:p>
            <a:r>
              <a:rPr lang="en-US" dirty="0" smtClean="0"/>
              <a:t>( automatically done by compiler)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00628" y="4786322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Explicit Conversion</a:t>
            </a:r>
          </a:p>
          <a:p>
            <a:r>
              <a:rPr lang="en-US" dirty="0" smtClean="0"/>
              <a:t>( specially done by </a:t>
            </a:r>
            <a:r>
              <a:rPr lang="en-US" dirty="0" smtClean="0"/>
              <a:t>programmer , also called </a:t>
            </a:r>
            <a:r>
              <a:rPr lang="en-US" b="1" dirty="0" smtClean="0">
                <a:solidFill>
                  <a:srgbClr val="002060"/>
                </a:solidFill>
              </a:rPr>
              <a:t>Type Casting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1500174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Java ,type conversion is of </a:t>
            </a:r>
            <a:r>
              <a:rPr lang="en-US" sz="2400" b="1" u="sng" dirty="0" smtClean="0">
                <a:solidFill>
                  <a:srgbClr val="FF0000"/>
                </a:solidFill>
              </a:rPr>
              <a:t>two</a:t>
            </a:r>
            <a:r>
              <a:rPr lang="en-US" sz="2400" dirty="0" smtClean="0"/>
              <a:t> types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34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Rules For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Implicit Conversion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For </a:t>
            </a:r>
            <a:r>
              <a:rPr lang="en-US" sz="2400" b="1" dirty="0" smtClean="0"/>
              <a:t>implicit conversion </a:t>
            </a:r>
            <a:r>
              <a:rPr lang="en-US" sz="2400" dirty="0" smtClean="0"/>
              <a:t>there are </a:t>
            </a:r>
            <a:r>
              <a:rPr lang="en-US" sz="2400" b="1" dirty="0" smtClean="0">
                <a:solidFill>
                  <a:srgbClr val="FF0000"/>
                </a:solidFill>
              </a:rPr>
              <a:t>2 conditions </a:t>
            </a:r>
            <a:r>
              <a:rPr lang="en-US" sz="2400" dirty="0" smtClean="0"/>
              <a:t>which must be true :</a:t>
            </a:r>
          </a:p>
          <a:p>
            <a:pPr lvl="1" algn="just"/>
            <a:endParaRPr lang="en-US" dirty="0" smtClean="0">
              <a:solidFill>
                <a:srgbClr val="002060"/>
              </a:solidFill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The values must be </a:t>
            </a:r>
            <a:r>
              <a:rPr lang="en-US" dirty="0" smtClean="0">
                <a:solidFill>
                  <a:srgbClr val="FF0000"/>
                </a:solidFill>
              </a:rPr>
              <a:t>compatible/convertible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1" algn="just"/>
            <a:endParaRPr lang="en-US" dirty="0" smtClean="0">
              <a:solidFill>
                <a:srgbClr val="002060"/>
              </a:solidFill>
            </a:endParaRPr>
          </a:p>
          <a:p>
            <a:pPr lvl="1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AND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just"/>
            <a:endParaRPr lang="en-US" dirty="0" smtClean="0">
              <a:solidFill>
                <a:srgbClr val="002060"/>
              </a:solidFill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The value on </a:t>
            </a:r>
            <a:r>
              <a:rPr lang="en-US" dirty="0" smtClean="0">
                <a:solidFill>
                  <a:srgbClr val="FF0000"/>
                </a:solidFill>
              </a:rPr>
              <a:t>RHS</a:t>
            </a:r>
            <a:r>
              <a:rPr lang="en-US" dirty="0" smtClean="0">
                <a:solidFill>
                  <a:srgbClr val="002060"/>
                </a:solidFill>
              </a:rPr>
              <a:t> of assignment must be </a:t>
            </a:r>
            <a:r>
              <a:rPr lang="en-US" i="1" u="sng" dirty="0" smtClean="0">
                <a:solidFill>
                  <a:srgbClr val="FF0000"/>
                </a:solidFill>
              </a:rPr>
              <a:t>smaller than </a:t>
            </a:r>
            <a:r>
              <a:rPr lang="en-US" dirty="0" smtClean="0">
                <a:solidFill>
                  <a:srgbClr val="002060"/>
                </a:solidFill>
              </a:rPr>
              <a:t>variable on </a:t>
            </a:r>
            <a:r>
              <a:rPr lang="en-US" dirty="0" smtClean="0">
                <a:solidFill>
                  <a:srgbClr val="FF0000"/>
                </a:solidFill>
              </a:rPr>
              <a:t>LHS </a:t>
            </a: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If both these rules are followed then java will </a:t>
            </a:r>
            <a:r>
              <a:rPr lang="en-US" sz="2400" b="1" dirty="0" smtClean="0">
                <a:solidFill>
                  <a:schemeClr val="tx1"/>
                </a:solidFill>
              </a:rPr>
              <a:t>implicitly 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</a:rPr>
              <a:t>onvert </a:t>
            </a:r>
            <a:r>
              <a:rPr lang="en-US" sz="2400" dirty="0" smtClean="0">
                <a:solidFill>
                  <a:schemeClr val="tx1"/>
                </a:solidFill>
              </a:rPr>
              <a:t>the value otherwise conversion has to be done by the 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programmer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 algn="just"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Let us understand them in depth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 1 : Convertible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400" b="1" dirty="0" smtClean="0"/>
              <a:t>Convertible</a:t>
            </a:r>
            <a:r>
              <a:rPr lang="en-US" sz="2400" dirty="0" smtClean="0"/>
              <a:t> means </a:t>
            </a:r>
            <a:r>
              <a:rPr lang="en-US" sz="2400" dirty="0" smtClean="0">
                <a:solidFill>
                  <a:srgbClr val="FF0000"/>
                </a:solidFill>
              </a:rPr>
              <a:t>it must be possible for java to convert a value from one form to another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For example , </a:t>
            </a:r>
            <a:r>
              <a:rPr lang="en-US" sz="2400" dirty="0" smtClean="0"/>
              <a:t>it is possible for java to convert a </a:t>
            </a:r>
            <a:r>
              <a:rPr lang="en-US" sz="2400" dirty="0" smtClean="0">
                <a:solidFill>
                  <a:srgbClr val="FF0000"/>
                </a:solidFill>
              </a:rPr>
              <a:t>character</a:t>
            </a:r>
            <a:r>
              <a:rPr lang="en-US" sz="2400" dirty="0" smtClean="0"/>
              <a:t> to an </a:t>
            </a:r>
            <a:r>
              <a:rPr lang="en-US" sz="2400" dirty="0" smtClean="0">
                <a:solidFill>
                  <a:srgbClr val="FF0000"/>
                </a:solidFill>
              </a:rPr>
              <a:t>integer</a:t>
            </a:r>
            <a:r>
              <a:rPr lang="en-US" sz="2400" dirty="0" smtClean="0"/>
              <a:t> using it’s UNICODE/ASCII value . </a:t>
            </a:r>
            <a:r>
              <a:rPr lang="en-US" sz="2400" b="1" dirty="0" smtClean="0"/>
              <a:t>So the following will compile:</a:t>
            </a:r>
          </a:p>
          <a:p>
            <a:pPr lvl="1" algn="just"/>
            <a:endParaRPr lang="en-US" sz="1900" dirty="0" smtClean="0"/>
          </a:p>
          <a:p>
            <a:pPr lvl="1" algn="just"/>
            <a:r>
              <a:rPr lang="en-US" sz="1900" b="1" dirty="0" err="1" smtClean="0">
                <a:solidFill>
                  <a:srgbClr val="FF0000"/>
                </a:solidFill>
              </a:rPr>
              <a:t>i</a:t>
            </a:r>
            <a:r>
              <a:rPr lang="en-US" sz="1900" b="1" dirty="0" err="1" smtClean="0">
                <a:solidFill>
                  <a:srgbClr val="FF0000"/>
                </a:solidFill>
              </a:rPr>
              <a:t>nt</a:t>
            </a:r>
            <a:r>
              <a:rPr lang="en-US" sz="1900" b="1" dirty="0" smtClean="0">
                <a:solidFill>
                  <a:srgbClr val="FF0000"/>
                </a:solidFill>
              </a:rPr>
              <a:t> x=‘A’;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But it is not possible for java to convert the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value “true”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integer</a:t>
            </a:r>
            <a:r>
              <a:rPr lang="en-US" sz="2400" dirty="0" smtClean="0"/>
              <a:t> as the values “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” and “</a:t>
            </a:r>
            <a:r>
              <a:rPr lang="en-US" sz="2400" dirty="0" smtClean="0">
                <a:solidFill>
                  <a:srgbClr val="0070C0"/>
                </a:solidFill>
              </a:rPr>
              <a:t>false</a:t>
            </a:r>
            <a:r>
              <a:rPr lang="en-US" sz="2400" dirty="0" smtClean="0"/>
              <a:t>” have no other representation. </a:t>
            </a:r>
            <a:r>
              <a:rPr lang="en-US" sz="2400" b="1" dirty="0" smtClean="0"/>
              <a:t>So the following statement will not compile:</a:t>
            </a:r>
          </a:p>
          <a:p>
            <a:pPr lvl="1" algn="just"/>
            <a:endParaRPr lang="en-US" sz="1900" dirty="0" smtClean="0"/>
          </a:p>
          <a:p>
            <a:pPr lvl="1" algn="just"/>
            <a:r>
              <a:rPr lang="en-US" sz="1900" b="1" dirty="0" err="1" smtClean="0">
                <a:solidFill>
                  <a:srgbClr val="FF0000"/>
                </a:solidFill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</a:rPr>
              <a:t> x=true;</a:t>
            </a:r>
          </a:p>
          <a:p>
            <a:pPr algn="just"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" name="Multiply 3"/>
          <p:cNvSpPr/>
          <p:nvPr/>
        </p:nvSpPr>
        <p:spPr>
          <a:xfrm>
            <a:off x="2000232" y="5286388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8" y="3571876"/>
            <a:ext cx="457200" cy="4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 2 : Smaller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 smtClean="0"/>
              <a:t>Smaller</a:t>
            </a:r>
            <a:r>
              <a:rPr lang="en-US" sz="2400" dirty="0" smtClean="0"/>
              <a:t> means </a:t>
            </a:r>
            <a:r>
              <a:rPr lang="en-US" sz="2400" dirty="0" smtClean="0">
                <a:solidFill>
                  <a:srgbClr val="FF0000"/>
                </a:solidFill>
              </a:rPr>
              <a:t>the range of a variable’s data type must be a smaller than other variable’s range. NOT THE SIZE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For example ,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short data type </a:t>
            </a:r>
            <a:r>
              <a:rPr lang="en-US" sz="2400" dirty="0" smtClean="0"/>
              <a:t>variable has a range of </a:t>
            </a:r>
            <a:r>
              <a:rPr lang="en-US" sz="2400" b="1" dirty="0" smtClean="0">
                <a:solidFill>
                  <a:srgbClr val="0070C0"/>
                </a:solidFill>
              </a:rPr>
              <a:t>-32768 to 32767 </a:t>
            </a:r>
            <a:r>
              <a:rPr lang="en-US" sz="2400" dirty="0" smtClean="0"/>
              <a:t>which is smaller( proper subset) of the range of an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variable whose range is </a:t>
            </a:r>
            <a:r>
              <a:rPr lang="en-US" sz="2400" b="1" dirty="0" smtClean="0">
                <a:solidFill>
                  <a:srgbClr val="FF0000"/>
                </a:solidFill>
              </a:rPr>
              <a:t>-2147483648 to 2147483647</a:t>
            </a:r>
            <a:r>
              <a:rPr lang="en-US" sz="2400" dirty="0" smtClean="0"/>
              <a:t>,  </a:t>
            </a:r>
            <a:r>
              <a:rPr lang="en-US" sz="2400" dirty="0" smtClean="0">
                <a:solidFill>
                  <a:srgbClr val="FF0000"/>
                </a:solidFill>
              </a:rPr>
              <a:t>so “short” is considered to be smaller than an “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”.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Another example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an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of </a:t>
            </a:r>
            <a:r>
              <a:rPr lang="en-US" sz="2400" b="1" dirty="0" smtClean="0">
                <a:solidFill>
                  <a:srgbClr val="0070C0"/>
                </a:solidFill>
              </a:rPr>
              <a:t>4 bytes </a:t>
            </a:r>
            <a:r>
              <a:rPr lang="en-US" sz="2400" dirty="0" smtClean="0"/>
              <a:t>and has a range of  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0070C0"/>
                </a:solidFill>
              </a:rPr>
              <a:t>2147483648 to </a:t>
            </a:r>
            <a:r>
              <a:rPr lang="en-US" sz="2400" b="1" dirty="0" smtClean="0">
                <a:solidFill>
                  <a:srgbClr val="0070C0"/>
                </a:solidFill>
              </a:rPr>
              <a:t>2147483647 </a:t>
            </a:r>
            <a:r>
              <a:rPr lang="en-US" sz="2400" dirty="0" smtClean="0"/>
              <a:t>while a </a:t>
            </a:r>
            <a:r>
              <a:rPr lang="en-US" sz="2400" b="1" dirty="0" smtClean="0">
                <a:solidFill>
                  <a:srgbClr val="FF0000"/>
                </a:solidFill>
              </a:rPr>
              <a:t>float</a:t>
            </a:r>
            <a:r>
              <a:rPr lang="en-US" sz="2400" dirty="0" smtClean="0"/>
              <a:t> is also of </a:t>
            </a:r>
            <a:r>
              <a:rPr lang="en-US" sz="2400" b="1" dirty="0" smtClean="0">
                <a:solidFill>
                  <a:srgbClr val="FF0000"/>
                </a:solidFill>
              </a:rPr>
              <a:t>4 bytes </a:t>
            </a:r>
            <a:r>
              <a:rPr lang="en-US" sz="2400" dirty="0" smtClean="0"/>
              <a:t>but has a range of  </a:t>
            </a:r>
            <a:r>
              <a:rPr lang="en-US" sz="2400" b="1" dirty="0" smtClean="0">
                <a:solidFill>
                  <a:srgbClr val="FF0000"/>
                </a:solidFill>
              </a:rPr>
              <a:t>-3.4*10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</a:rPr>
              <a:t> to 3.4 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which is greater than the range of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dirty="0" smtClean="0">
                <a:solidFill>
                  <a:srgbClr val="FF0000"/>
                </a:solidFill>
              </a:rPr>
              <a:t>so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is smaller than float. </a:t>
            </a: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rgbClr val="FF0000"/>
                </a:solidFill>
              </a:rPr>
              <a:t>long</a:t>
            </a:r>
            <a:r>
              <a:rPr lang="en-US" sz="2400" b="1" dirty="0" smtClean="0">
                <a:solidFill>
                  <a:schemeClr val="tx1"/>
                </a:solidFill>
              </a:rPr>
              <a:t> data type smaller than </a:t>
            </a:r>
            <a:r>
              <a:rPr lang="en-US" sz="2400" b="1" dirty="0" smtClean="0">
                <a:solidFill>
                  <a:srgbClr val="FF0000"/>
                </a:solidFill>
              </a:rPr>
              <a:t>float</a:t>
            </a:r>
            <a:r>
              <a:rPr lang="en-US" sz="2400" b="1" dirty="0" smtClean="0">
                <a:solidFill>
                  <a:schemeClr val="tx1"/>
                </a:solidFill>
              </a:rPr>
              <a:t> ?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Because the range of long is smaller than range of a float.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 </a:t>
            </a:r>
            <a:endParaRPr lang="en-US" sz="21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Basic Concepts In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Implicit Type Conversion</a:t>
            </a: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 Conversion In Expressions</a:t>
            </a:r>
            <a:endParaRPr lang="en-IN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52054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byte a=10;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b;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b=a</a:t>
            </a:r>
            <a:r>
              <a:rPr lang="en-US" b="1" dirty="0" smtClean="0"/>
              <a:t>;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because  [range of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&gt; byte]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b="1" dirty="0" smtClean="0"/>
              <a:t> int a=10;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byte b;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b=a;             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[range of byte&lt;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b="1" dirty="0"/>
              <a:t> </a:t>
            </a:r>
            <a:r>
              <a:rPr lang="en-US" b="1" dirty="0" smtClean="0"/>
              <a:t>------------possible </a:t>
            </a:r>
            <a:r>
              <a:rPr lang="en-US" b="1" dirty="0"/>
              <a:t>loss of </a:t>
            </a:r>
            <a:r>
              <a:rPr lang="en-US" b="1" dirty="0" smtClean="0"/>
              <a:t>precision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b=(byte)a;      </a:t>
            </a: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 smtClean="0">
                <a:solidFill>
                  <a:srgbClr val="FF0000"/>
                </a:solidFill>
              </a:rPr>
              <a:t>have to do explicit conversion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int</a:t>
            </a:r>
            <a:r>
              <a:rPr lang="en-US" b="1" dirty="0" smtClean="0"/>
              <a:t> a=128; </a:t>
            </a:r>
          </a:p>
          <a:p>
            <a:pPr marL="0" indent="0">
              <a:buNone/>
            </a:pPr>
            <a:r>
              <a:rPr lang="en-US" b="1" dirty="0" smtClean="0"/>
              <a:t>     byte b; </a:t>
            </a:r>
          </a:p>
          <a:p>
            <a:pPr marL="0" indent="0">
              <a:buNone/>
            </a:pPr>
            <a:r>
              <a:rPr lang="en-US" b="1" dirty="0" smtClean="0"/>
              <a:t>    b=a;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because ---[ range of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&gt;byte]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b=   (byte)a; </a:t>
            </a:r>
            <a:r>
              <a:rPr lang="en-US" b="1" dirty="0" smtClean="0"/>
              <a:t>	[b will become -128 as here </a:t>
            </a:r>
            <a:r>
              <a:rPr lang="en-US" b="1" dirty="0" smtClean="0"/>
              <a:t>after type </a:t>
            </a:r>
            <a:r>
              <a:rPr lang="en-US" b="1" dirty="0" smtClean="0"/>
              <a:t>				conversion</a:t>
            </a:r>
            <a:r>
              <a:rPr lang="en-US" b="1" dirty="0" smtClean="0"/>
              <a:t>, </a:t>
            </a:r>
            <a:r>
              <a:rPr lang="en-US" b="1" dirty="0" smtClean="0"/>
              <a:t>rotation will take </a:t>
            </a:r>
            <a:r>
              <a:rPr lang="en-US" b="1" dirty="0" smtClean="0"/>
              <a:t>place]</a:t>
            </a:r>
            <a:endParaRPr lang="en-US" b="1" dirty="0"/>
          </a:p>
        </p:txBody>
      </p:sp>
      <p:pic>
        <p:nvPicPr>
          <p:cNvPr id="102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595" y="2071678"/>
            <a:ext cx="457200" cy="2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4143381"/>
            <a:ext cx="457200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5857892"/>
            <a:ext cx="457200" cy="2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286389"/>
            <a:ext cx="416417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500438"/>
            <a:ext cx="416417" cy="2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8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715436" cy="54292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4.   </a:t>
            </a:r>
            <a:r>
              <a:rPr lang="en-US" sz="2900" b="1" dirty="0" smtClean="0"/>
              <a:t>short a=10;</a:t>
            </a:r>
          </a:p>
          <a:p>
            <a:pPr marL="0" indent="0">
              <a:buNone/>
            </a:pPr>
            <a:r>
              <a:rPr lang="en-US" sz="2900" b="1" dirty="0" smtClean="0"/>
              <a:t>     </a:t>
            </a:r>
            <a:r>
              <a:rPr lang="en-US" sz="2900" b="1" dirty="0" err="1" smtClean="0"/>
              <a:t>int</a:t>
            </a:r>
            <a:r>
              <a:rPr lang="en-US" sz="2900" b="1" dirty="0" smtClean="0"/>
              <a:t>  b;</a:t>
            </a:r>
          </a:p>
          <a:p>
            <a:pPr marL="0" indent="0">
              <a:buNone/>
            </a:pPr>
            <a:r>
              <a:rPr lang="en-US" sz="2900" b="1" dirty="0" smtClean="0"/>
              <a:t>      b=a;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b</a:t>
            </a:r>
            <a:r>
              <a:rPr lang="en-US" sz="2900" dirty="0" smtClean="0">
                <a:solidFill>
                  <a:srgbClr val="FF0000"/>
                </a:solidFill>
              </a:rPr>
              <a:t>ecause range  of [short&lt;</a:t>
            </a:r>
            <a:r>
              <a:rPr lang="en-US" sz="2900" dirty="0" err="1" smtClean="0">
                <a:solidFill>
                  <a:srgbClr val="FF0000"/>
                </a:solidFill>
              </a:rPr>
              <a:t>int</a:t>
            </a:r>
            <a:r>
              <a:rPr lang="en-US" sz="29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5</a:t>
            </a:r>
            <a:r>
              <a:rPr lang="en-US" sz="2900" b="1" dirty="0" smtClean="0"/>
              <a:t>.  </a:t>
            </a:r>
            <a:r>
              <a:rPr lang="en-US" sz="2900" b="1" dirty="0" err="1"/>
              <a:t>i</a:t>
            </a:r>
            <a:r>
              <a:rPr lang="en-US" sz="2900" b="1" dirty="0" err="1" smtClean="0"/>
              <a:t>nt</a:t>
            </a:r>
            <a:r>
              <a:rPr lang="en-US" sz="2900" b="1" dirty="0" smtClean="0"/>
              <a:t> a =10;</a:t>
            </a:r>
          </a:p>
          <a:p>
            <a:pPr marL="0" indent="0">
              <a:buNone/>
            </a:pPr>
            <a:r>
              <a:rPr lang="en-US" sz="2900" b="1" dirty="0" smtClean="0"/>
              <a:t>   short b;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  b=a; 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because range of [</a:t>
            </a:r>
            <a:r>
              <a:rPr lang="en-US" sz="2900" dirty="0" err="1" smtClean="0">
                <a:solidFill>
                  <a:srgbClr val="FF0000"/>
                </a:solidFill>
              </a:rPr>
              <a:t>int</a:t>
            </a:r>
            <a:r>
              <a:rPr lang="en-US" sz="2900" dirty="0" smtClean="0">
                <a:solidFill>
                  <a:srgbClr val="FF0000"/>
                </a:solidFill>
              </a:rPr>
              <a:t>&gt;short]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  b=(short)a;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(you </a:t>
            </a:r>
            <a:r>
              <a:rPr lang="en-US" sz="2900" dirty="0" smtClean="0">
                <a:solidFill>
                  <a:srgbClr val="FF0000"/>
                </a:solidFill>
              </a:rPr>
              <a:t>have to do explicit </a:t>
            </a:r>
            <a:r>
              <a:rPr lang="en-US" sz="2900" dirty="0">
                <a:solidFill>
                  <a:srgbClr val="FF0000"/>
                </a:solidFill>
              </a:rPr>
              <a:t>c</a:t>
            </a:r>
            <a:r>
              <a:rPr lang="en-US" sz="2900" dirty="0" smtClean="0">
                <a:solidFill>
                  <a:srgbClr val="FF0000"/>
                </a:solidFill>
              </a:rPr>
              <a:t>onversion)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6</a:t>
            </a:r>
            <a:r>
              <a:rPr lang="en-US" sz="2900" b="1" dirty="0" smtClean="0"/>
              <a:t>. </a:t>
            </a:r>
            <a:r>
              <a:rPr lang="en-US" sz="2900" b="1" dirty="0" err="1"/>
              <a:t>i</a:t>
            </a:r>
            <a:r>
              <a:rPr lang="en-US" sz="2900" b="1" dirty="0" err="1" smtClean="0"/>
              <a:t>nt</a:t>
            </a:r>
            <a:r>
              <a:rPr lang="en-US" sz="2900" b="1" dirty="0" smtClean="0"/>
              <a:t> </a:t>
            </a:r>
            <a:r>
              <a:rPr lang="en-US" sz="2900" b="1" dirty="0" smtClean="0"/>
              <a:t>a=32768;</a:t>
            </a:r>
            <a:endParaRPr lang="en-US" sz="2900" b="1" dirty="0" smtClean="0"/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short b;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b=a;   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b=(short)a;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But </a:t>
            </a:r>
            <a:r>
              <a:rPr lang="en-US" sz="2900" dirty="0" smtClean="0">
                <a:solidFill>
                  <a:srgbClr val="FF0000"/>
                </a:solidFill>
              </a:rPr>
              <a:t>yet  value is also out of range java does rotation and assign the value </a:t>
            </a:r>
            <a:r>
              <a:rPr lang="en-US" sz="2900" dirty="0" smtClean="0">
                <a:solidFill>
                  <a:srgbClr val="FF0000"/>
                </a:solidFill>
              </a:rPr>
              <a:t> -32768</a:t>
            </a:r>
            <a:r>
              <a:rPr lang="en-US" sz="2900" dirty="0" smtClean="0">
                <a:solidFill>
                  <a:srgbClr val="FF0000"/>
                </a:solidFill>
              </a:rPr>
              <a:t> </a:t>
            </a:r>
            <a:r>
              <a:rPr lang="en-US" sz="2900" dirty="0" smtClean="0">
                <a:solidFill>
                  <a:srgbClr val="FF0000"/>
                </a:solidFill>
              </a:rPr>
              <a:t>to the variable b</a:t>
            </a:r>
            <a:endParaRPr lang="en-US" sz="2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8" y="392906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000240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429000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572140"/>
            <a:ext cx="457200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6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 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a=10;</a:t>
            </a:r>
          </a:p>
          <a:p>
            <a:pPr marL="0" indent="0">
              <a:buNone/>
            </a:pPr>
            <a:r>
              <a:rPr lang="en-US" b="1" dirty="0" smtClean="0"/>
              <a:t>      long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b=a;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because range wise [long &gt;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] so, its correct.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  </a:t>
            </a:r>
            <a:r>
              <a:rPr lang="en-US" b="1" dirty="0" smtClean="0"/>
              <a:t>long a=10;</a:t>
            </a:r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b;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b=a; 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</a:t>
            </a:r>
            <a:r>
              <a:rPr lang="en-US" dirty="0" smtClean="0">
                <a:solidFill>
                  <a:srgbClr val="FF0000"/>
                </a:solidFill>
              </a:rPr>
              <a:t>long value can’t assign to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smtClean="0">
                <a:solidFill>
                  <a:srgbClr val="FF0000"/>
                </a:solidFill>
              </a:rPr>
              <a:t>it’s an error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    b=(</a:t>
            </a:r>
            <a:r>
              <a:rPr lang="en-US" b="1" dirty="0" err="1" smtClean="0"/>
              <a:t>int</a:t>
            </a:r>
            <a:r>
              <a:rPr lang="en-US" b="1" dirty="0" smtClean="0"/>
              <a:t>)a;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you  </a:t>
            </a:r>
            <a:r>
              <a:rPr lang="en-US" dirty="0" smtClean="0">
                <a:solidFill>
                  <a:srgbClr val="FF0000"/>
                </a:solidFill>
              </a:rPr>
              <a:t>have to do explicit conversion.</a:t>
            </a:r>
          </a:p>
          <a:p>
            <a:pPr marL="514350" indent="-514350">
              <a:buNone/>
            </a:pPr>
            <a:r>
              <a:rPr lang="en-US" dirty="0" smtClean="0"/>
              <a:t>9.   </a:t>
            </a:r>
            <a:r>
              <a:rPr lang="en-US" b="1" dirty="0" smtClean="0"/>
              <a:t>long </a:t>
            </a:r>
            <a:r>
              <a:rPr lang="en-US" b="1" dirty="0" smtClean="0"/>
              <a:t>a=2147483648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 smtClean="0"/>
              <a:t>       b=a; 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because </a:t>
            </a:r>
            <a:r>
              <a:rPr lang="en-US" b="1" dirty="0" smtClean="0">
                <a:solidFill>
                  <a:srgbClr val="FF0000"/>
                </a:solidFill>
              </a:rPr>
              <a:t>if  </a:t>
            </a:r>
            <a:r>
              <a:rPr lang="en-US" b="1" dirty="0" smtClean="0">
                <a:solidFill>
                  <a:srgbClr val="FF0000"/>
                </a:solidFill>
              </a:rPr>
              <a:t>any integer constant crosses </a:t>
            </a:r>
            <a:r>
              <a:rPr lang="en-US" b="1" dirty="0" smtClean="0">
                <a:solidFill>
                  <a:srgbClr val="FF0000"/>
                </a:solidFill>
              </a:rPr>
              <a:t>the range of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data type </a:t>
            </a:r>
            <a:r>
              <a:rPr lang="en-US" b="1" dirty="0" smtClean="0">
                <a:solidFill>
                  <a:srgbClr val="FF0000"/>
                </a:solidFill>
              </a:rPr>
              <a:t>then </a:t>
            </a:r>
            <a:r>
              <a:rPr lang="en-US" b="1" dirty="0" smtClean="0">
                <a:solidFill>
                  <a:srgbClr val="FF0000"/>
                </a:solidFill>
              </a:rPr>
              <a:t>it has no meaning </a:t>
            </a: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java compiler.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/>
              <a:t>long </a:t>
            </a:r>
            <a:r>
              <a:rPr lang="en-US" b="1" dirty="0" smtClean="0"/>
              <a:t>a=2147483648L;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 smtClean="0"/>
              <a:t>       b=a; 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because </a:t>
            </a:r>
            <a:r>
              <a:rPr lang="en-US" b="1" dirty="0" smtClean="0">
                <a:solidFill>
                  <a:srgbClr val="FF0000"/>
                </a:solidFill>
              </a:rPr>
              <a:t>long is assigned to integer  </a:t>
            </a:r>
            <a:r>
              <a:rPr lang="en-US" b="1" dirty="0" err="1" smtClean="0">
                <a:solidFill>
                  <a:srgbClr val="FF0000"/>
                </a:solidFill>
              </a:rPr>
              <a:t>so,error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possible loss </a:t>
            </a:r>
            <a:r>
              <a:rPr lang="en-US" b="1" dirty="0" smtClean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precision.</a:t>
            </a:r>
          </a:p>
          <a:p>
            <a:pPr marL="0" indent="0">
              <a:buNone/>
            </a:pPr>
            <a:r>
              <a:rPr lang="en-US" b="1" dirty="0" smtClean="0"/>
              <a:t>        b=(</a:t>
            </a:r>
            <a:r>
              <a:rPr lang="en-US" b="1" dirty="0" err="1" smtClean="0"/>
              <a:t>int</a:t>
            </a:r>
            <a:r>
              <a:rPr lang="en-US" b="1" dirty="0" smtClean="0"/>
              <a:t>)a;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 is out of </a:t>
            </a:r>
            <a:r>
              <a:rPr lang="en-US" b="1" dirty="0" smtClean="0">
                <a:solidFill>
                  <a:srgbClr val="FF0000"/>
                </a:solidFill>
              </a:rPr>
              <a:t>range </a:t>
            </a:r>
            <a:r>
              <a:rPr lang="en-US" b="1" dirty="0" smtClean="0">
                <a:solidFill>
                  <a:srgbClr val="FF0000"/>
                </a:solidFill>
              </a:rPr>
              <a:t>so, compiler rotates it’s values(-</a:t>
            </a:r>
            <a:r>
              <a:rPr lang="en-US" b="1" dirty="0" smtClean="0">
                <a:solidFill>
                  <a:srgbClr val="FF0000"/>
                </a:solidFill>
              </a:rPr>
              <a:t>2147483648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14620"/>
            <a:ext cx="419123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78592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14324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214950"/>
            <a:ext cx="415495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926" y="4714884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643578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14678" y="36433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error: value too large to be represented as integer </a:t>
            </a:r>
            <a:endParaRPr lang="en-IN" sz="16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10.   </a:t>
            </a:r>
            <a:r>
              <a:rPr lang="en-US" sz="1200" b="1" dirty="0" smtClean="0"/>
              <a:t>byte </a:t>
            </a:r>
            <a:r>
              <a:rPr lang="en-US" sz="1200" b="1" dirty="0" smtClean="0"/>
              <a:t>a=10;</a:t>
            </a:r>
          </a:p>
          <a:p>
            <a:pPr marL="0" indent="0">
              <a:buNone/>
            </a:pPr>
            <a:r>
              <a:rPr lang="en-US" sz="1200" b="1" dirty="0" smtClean="0"/>
              <a:t>      </a:t>
            </a:r>
            <a:r>
              <a:rPr lang="en-US" sz="1200" b="1" dirty="0" smtClean="0"/>
              <a:t>char b</a:t>
            </a:r>
            <a:r>
              <a:rPr lang="en-US" sz="1200" b="1" dirty="0" smtClean="0"/>
              <a:t>;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b=a;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because </a:t>
            </a:r>
            <a:r>
              <a:rPr lang="en-US" sz="1200" dirty="0" smtClean="0">
                <a:solidFill>
                  <a:srgbClr val="FF0000"/>
                </a:solidFill>
              </a:rPr>
              <a:t>range wise </a:t>
            </a:r>
            <a:r>
              <a:rPr lang="en-US" sz="1200" dirty="0" smtClean="0">
                <a:solidFill>
                  <a:srgbClr val="FF0000"/>
                </a:solidFill>
              </a:rPr>
              <a:t>char is not &gt; than byte as char starts from 0 and byte </a:t>
            </a:r>
            <a:r>
              <a:rPr lang="en-US" sz="1200" dirty="0" smtClean="0">
                <a:solidFill>
                  <a:srgbClr val="FF0000"/>
                </a:solidFill>
              </a:rPr>
              <a:t>starts from -128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11.   </a:t>
            </a:r>
            <a:r>
              <a:rPr lang="en-US" sz="1200" b="1" dirty="0" smtClean="0"/>
              <a:t>c</a:t>
            </a:r>
            <a:r>
              <a:rPr lang="en-US" sz="1200" b="1" dirty="0" smtClean="0"/>
              <a:t>har a=‘x’;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   </a:t>
            </a:r>
            <a:r>
              <a:rPr lang="en-US" sz="1200" b="1" dirty="0" smtClean="0"/>
              <a:t>byte </a:t>
            </a:r>
            <a:r>
              <a:rPr lang="en-US" sz="1200" b="1" dirty="0" smtClean="0"/>
              <a:t>b;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b=a;  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because range wise </a:t>
            </a:r>
            <a:r>
              <a:rPr lang="en-US" sz="1200" dirty="0" smtClean="0">
                <a:solidFill>
                  <a:srgbClr val="FF0000"/>
                </a:solidFill>
              </a:rPr>
              <a:t>byte </a:t>
            </a:r>
            <a:r>
              <a:rPr lang="en-US" sz="1200" dirty="0" smtClean="0">
                <a:solidFill>
                  <a:srgbClr val="FF0000"/>
                </a:solidFill>
              </a:rPr>
              <a:t>is not &gt; than </a:t>
            </a:r>
            <a:r>
              <a:rPr lang="en-US" sz="1200" dirty="0" smtClean="0">
                <a:solidFill>
                  <a:srgbClr val="FF0000"/>
                </a:solidFill>
              </a:rPr>
              <a:t>char </a:t>
            </a:r>
            <a:r>
              <a:rPr lang="en-US" sz="1200" dirty="0" smtClean="0">
                <a:solidFill>
                  <a:srgbClr val="FF0000"/>
                </a:solidFill>
              </a:rPr>
              <a:t>as </a:t>
            </a:r>
            <a:r>
              <a:rPr lang="en-US" sz="1200" dirty="0" smtClean="0">
                <a:solidFill>
                  <a:srgbClr val="FF0000"/>
                </a:solidFill>
              </a:rPr>
              <a:t>byte ends at 127 while char ends at 65535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12.   </a:t>
            </a:r>
            <a:r>
              <a:rPr lang="en-US" sz="1200" b="1" dirty="0" smtClean="0"/>
              <a:t>short</a:t>
            </a:r>
            <a:r>
              <a:rPr lang="en-US" sz="1200" b="1" dirty="0" smtClean="0"/>
              <a:t> </a:t>
            </a:r>
            <a:r>
              <a:rPr lang="en-US" sz="1200" b="1" dirty="0" smtClean="0"/>
              <a:t>a=10;</a:t>
            </a:r>
          </a:p>
          <a:p>
            <a:pPr marL="0" indent="0">
              <a:buNone/>
            </a:pPr>
            <a:r>
              <a:rPr lang="en-US" sz="1200" b="1" dirty="0" smtClean="0"/>
              <a:t>      char b;</a:t>
            </a:r>
          </a:p>
          <a:p>
            <a:pPr marL="0" indent="0">
              <a:buNone/>
            </a:pPr>
            <a:r>
              <a:rPr lang="en-US" sz="1200" b="1" dirty="0" smtClean="0"/>
              <a:t>       b=a;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because range wise char is not &gt; than </a:t>
            </a:r>
            <a:r>
              <a:rPr lang="en-US" sz="1200" dirty="0" smtClean="0">
                <a:solidFill>
                  <a:srgbClr val="FF0000"/>
                </a:solidFill>
              </a:rPr>
              <a:t>short </a:t>
            </a:r>
            <a:r>
              <a:rPr lang="en-US" sz="1200" dirty="0" smtClean="0">
                <a:solidFill>
                  <a:srgbClr val="FF0000"/>
                </a:solidFill>
              </a:rPr>
              <a:t>as char starts from 0 and </a:t>
            </a:r>
            <a:r>
              <a:rPr lang="en-US" sz="1200" dirty="0" smtClean="0">
                <a:solidFill>
                  <a:srgbClr val="FF0000"/>
                </a:solidFill>
              </a:rPr>
              <a:t>short </a:t>
            </a:r>
            <a:r>
              <a:rPr lang="en-US" sz="1200" dirty="0" smtClean="0">
                <a:solidFill>
                  <a:srgbClr val="FF0000"/>
                </a:solidFill>
              </a:rPr>
              <a:t>starts from </a:t>
            </a:r>
            <a:r>
              <a:rPr lang="en-US" sz="1200" dirty="0" smtClean="0">
                <a:solidFill>
                  <a:srgbClr val="FF0000"/>
                </a:solidFill>
              </a:rPr>
              <a:t>-32768.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 13.   </a:t>
            </a:r>
            <a:r>
              <a:rPr lang="en-US" sz="1200" b="1" dirty="0" smtClean="0"/>
              <a:t>char </a:t>
            </a:r>
            <a:r>
              <a:rPr lang="en-US" sz="1200" b="1" dirty="0" smtClean="0"/>
              <a:t>b=‘x’;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    </a:t>
            </a:r>
            <a:r>
              <a:rPr lang="en-US" sz="1200" b="1" dirty="0" smtClean="0"/>
              <a:t>  short a;</a:t>
            </a:r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  a=b;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because range wise </a:t>
            </a:r>
            <a:r>
              <a:rPr lang="en-US" sz="1200" dirty="0" smtClean="0">
                <a:solidFill>
                  <a:srgbClr val="FF0000"/>
                </a:solidFill>
              </a:rPr>
              <a:t>short </a:t>
            </a:r>
            <a:r>
              <a:rPr lang="en-US" sz="1200" dirty="0" smtClean="0">
                <a:solidFill>
                  <a:srgbClr val="FF0000"/>
                </a:solidFill>
              </a:rPr>
              <a:t>is not &gt; than </a:t>
            </a:r>
            <a:r>
              <a:rPr lang="en-US" sz="1200" dirty="0" smtClean="0">
                <a:solidFill>
                  <a:srgbClr val="FF0000"/>
                </a:solidFill>
              </a:rPr>
              <a:t>char </a:t>
            </a:r>
            <a:r>
              <a:rPr lang="en-US" sz="1200" dirty="0" smtClean="0">
                <a:solidFill>
                  <a:srgbClr val="FF0000"/>
                </a:solidFill>
              </a:rPr>
              <a:t>as </a:t>
            </a:r>
            <a:r>
              <a:rPr lang="en-US" sz="1200" dirty="0" smtClean="0">
                <a:solidFill>
                  <a:srgbClr val="FF0000"/>
                </a:solidFill>
              </a:rPr>
              <a:t>short ends at 32767 </a:t>
            </a:r>
            <a:r>
              <a:rPr lang="en-US" sz="1200" dirty="0" smtClean="0">
                <a:solidFill>
                  <a:srgbClr val="FF0000"/>
                </a:solidFill>
              </a:rPr>
              <a:t>while char ends at </a:t>
            </a:r>
            <a:r>
              <a:rPr lang="en-US" sz="1200" dirty="0" smtClean="0">
                <a:solidFill>
                  <a:srgbClr val="FF0000"/>
                </a:solidFill>
              </a:rPr>
              <a:t>65535.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14.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a=10;</a:t>
            </a:r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 char b;</a:t>
            </a:r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  b=a;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because range wise </a:t>
            </a:r>
            <a:r>
              <a:rPr lang="en-US" sz="1200" dirty="0" smtClean="0">
                <a:solidFill>
                  <a:srgbClr val="FF0000"/>
                </a:solidFill>
              </a:rPr>
              <a:t>char is smaller than int.</a:t>
            </a:r>
            <a:endParaRPr lang="en-US" sz="1200" b="1" dirty="0" smtClean="0"/>
          </a:p>
          <a:p>
            <a:pPr marL="514350" indent="-514350">
              <a:buNone/>
            </a:pPr>
            <a:r>
              <a:rPr lang="en-US" sz="1200" dirty="0" smtClean="0"/>
              <a:t>15. </a:t>
            </a:r>
            <a:r>
              <a:rPr lang="en-US" sz="1200" b="1" dirty="0" smtClean="0"/>
              <a:t>char b=‘x’;</a:t>
            </a:r>
          </a:p>
          <a:p>
            <a:pPr marL="514350" indent="-51435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a;</a:t>
            </a:r>
          </a:p>
          <a:p>
            <a:pPr marL="514350" indent="-51435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a=b;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because range wise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is &gt; than char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6215082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85736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786058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500570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364331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3044" y="1428736"/>
            <a:ext cx="8558112" cy="5429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16.  </a:t>
            </a:r>
            <a:r>
              <a:rPr lang="en-US" b="1" dirty="0" smtClean="0"/>
              <a:t>double a=1.7;</a:t>
            </a:r>
          </a:p>
          <a:p>
            <a:pPr marL="0" indent="0">
              <a:buNone/>
            </a:pPr>
            <a:r>
              <a:rPr lang="en-US" b="1" dirty="0" smtClean="0"/>
              <a:t>       float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b=a;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[double&gt;float] possible loss of precision.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b=(float)a;</a:t>
            </a:r>
          </a:p>
          <a:p>
            <a:pPr marL="514350" indent="-514350">
              <a:buNone/>
            </a:pPr>
            <a:r>
              <a:rPr lang="en-US" dirty="0" smtClean="0"/>
              <a:t>17.  </a:t>
            </a:r>
            <a:r>
              <a:rPr lang="en-US" b="1" dirty="0" smtClean="0"/>
              <a:t>float  </a:t>
            </a:r>
            <a:r>
              <a:rPr lang="en-US" b="1" dirty="0"/>
              <a:t>a=1.7</a:t>
            </a:r>
            <a:r>
              <a:rPr lang="en-US" b="1" dirty="0" smtClean="0"/>
              <a:t>;  </a:t>
            </a:r>
            <a:r>
              <a:rPr lang="en-US" b="1" dirty="0" smtClean="0"/>
              <a:t>	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every decimal constant by default is a double and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double is &gt; than float .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 is to suffix it with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b="1" dirty="0" smtClean="0">
                <a:solidFill>
                  <a:srgbClr val="002060"/>
                </a:solidFill>
              </a:rPr>
              <a:t>F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 smtClean="0"/>
              <a:t>18. </a:t>
            </a:r>
            <a:r>
              <a:rPr lang="en-US" b="1" dirty="0" smtClean="0"/>
              <a:t>float  a=1.7f;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smtClean="0"/>
              <a:t>double b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       b=a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8868"/>
            <a:ext cx="38100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1024">
            <a:off x="2933633" y="3153179"/>
            <a:ext cx="457200" cy="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64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6072206"/>
            <a:ext cx="457200" cy="2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28638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60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72560" cy="4973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19. </a:t>
            </a:r>
            <a:r>
              <a:rPr lang="en-US" b="1" dirty="0" err="1"/>
              <a:t>b</a:t>
            </a:r>
            <a:r>
              <a:rPr lang="en-US" b="1" dirty="0" err="1" smtClean="0"/>
              <a:t>oolean</a:t>
            </a:r>
            <a:r>
              <a:rPr lang="en-US" b="1" dirty="0" smtClean="0"/>
              <a:t> a=true;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b=a;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20. </a:t>
            </a:r>
            <a:r>
              <a:rPr lang="en-US" b="1" dirty="0" err="1" smtClean="0"/>
              <a:t>boolean</a:t>
            </a:r>
            <a:r>
              <a:rPr lang="en-US" b="1" dirty="0" smtClean="0"/>
              <a:t> a=true;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b=a;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21.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a=1;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boolean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b=(</a:t>
            </a:r>
            <a:r>
              <a:rPr lang="en-US" b="1" dirty="0" err="1" smtClean="0"/>
              <a:t>boolean</a:t>
            </a:r>
            <a:r>
              <a:rPr lang="en-US" b="1" dirty="0" smtClean="0"/>
              <a:t>)a;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22.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a=1;</a:t>
            </a:r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boolean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b=(</a:t>
            </a:r>
            <a:r>
              <a:rPr lang="en-US" b="1" dirty="0" err="1" smtClean="0"/>
              <a:t>boolean</a:t>
            </a:r>
            <a:r>
              <a:rPr lang="en-US" b="1" dirty="0" smtClean="0"/>
              <a:t>)a;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Error Message :- Incompatible Types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because </a:t>
            </a:r>
            <a:r>
              <a:rPr lang="en-US" b="1" dirty="0" err="1"/>
              <a:t>boolean</a:t>
            </a:r>
            <a:r>
              <a:rPr lang="en-US" b="1" dirty="0"/>
              <a:t> cannot be converted into </a:t>
            </a:r>
            <a:r>
              <a:rPr lang="en-US" b="1" dirty="0" smtClean="0"/>
              <a:t>any type implicitly or explicitly.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000240"/>
            <a:ext cx="381000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71810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071942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5072074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8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Conversion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Diagram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65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Type Conversion In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Previous </a:t>
            </a:r>
            <a:r>
              <a:rPr lang="en-US" sz="3200" b="1" dirty="0" smtClean="0"/>
              <a:t>type </a:t>
            </a:r>
            <a:r>
              <a:rPr lang="en-US" sz="3200" b="1" dirty="0" smtClean="0"/>
              <a:t>c</a:t>
            </a:r>
            <a:r>
              <a:rPr lang="en-US" sz="3200" b="1" dirty="0" smtClean="0"/>
              <a:t>onversion </a:t>
            </a:r>
            <a:r>
              <a:rPr lang="en-US" sz="3200" dirty="0" smtClean="0"/>
              <a:t>is called </a:t>
            </a:r>
            <a:r>
              <a:rPr lang="en-US" sz="3200" b="1" dirty="0" smtClean="0"/>
              <a:t>type conversion in assignment.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Java follows another </a:t>
            </a:r>
            <a:r>
              <a:rPr lang="en-US" sz="3200" b="1" dirty="0" smtClean="0"/>
              <a:t>type conversion called type conversion in expression.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Java follows this rule in arith</a:t>
            </a:r>
            <a:r>
              <a:rPr lang="en-US" sz="3200" b="1" dirty="0" smtClean="0"/>
              <a:t>metic expressions and converts a lower type value to higher type as per the operands involved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 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yte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short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har               int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nt </a:t>
            </a:r>
            <a:r>
              <a:rPr lang="en-US" dirty="0" smtClean="0">
                <a:solidFill>
                  <a:srgbClr val="FF0000"/>
                </a:solidFill>
              </a:rPr>
              <a:t>                 </a:t>
            </a:r>
            <a:r>
              <a:rPr lang="en-US" b="1" dirty="0" smtClean="0">
                <a:solidFill>
                  <a:srgbClr val="002060"/>
                </a:solidFill>
              </a:rPr>
              <a:t>long</a:t>
            </a:r>
            <a:r>
              <a:rPr lang="en-US" dirty="0" smtClean="0"/>
              <a:t>          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long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float         </a:t>
            </a:r>
            <a:r>
              <a:rPr lang="en-US" b="1" dirty="0" err="1" smtClean="0">
                <a:solidFill>
                  <a:srgbClr val="00B050"/>
                </a:solidFill>
              </a:rPr>
              <a:t>float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double </a:t>
            </a: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C00000"/>
                </a:solidFill>
              </a:rPr>
              <a:t>double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1071538" y="4286256"/>
            <a:ext cx="457200" cy="1643074"/>
          </a:xfrm>
          <a:prstGeom prst="rightBrace">
            <a:avLst>
              <a:gd name="adj1" fmla="val 8333"/>
              <a:gd name="adj2" fmla="val 4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214546" y="5000636"/>
            <a:ext cx="685800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500430" y="5286388"/>
            <a:ext cx="457200" cy="428628"/>
          </a:xfrm>
          <a:prstGeom prst="rightBrace">
            <a:avLst>
              <a:gd name="adj1" fmla="val 8333"/>
              <a:gd name="adj2" fmla="val 58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643438" y="5429264"/>
            <a:ext cx="457200" cy="800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5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4973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yte a=10,b=20;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yte </a:t>
            </a:r>
            <a:r>
              <a:rPr lang="en-US" b="1" dirty="0" smtClean="0"/>
              <a:t>c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 = a + b;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possible </a:t>
            </a:r>
            <a:r>
              <a:rPr lang="en-US" dirty="0" smtClean="0">
                <a:solidFill>
                  <a:srgbClr val="FF0000"/>
                </a:solidFill>
              </a:rPr>
              <a:t>loss of precision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[</a:t>
            </a:r>
            <a:r>
              <a:rPr lang="en-US" b="1" dirty="0" smtClean="0"/>
              <a:t>byte &lt; </a:t>
            </a:r>
            <a:r>
              <a:rPr lang="en-US" b="1" dirty="0" err="1" smtClean="0"/>
              <a:t>int</a:t>
            </a:r>
            <a:r>
              <a:rPr lang="en-US" b="1" dirty="0" smtClean="0"/>
              <a:t>]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because  </a:t>
            </a:r>
            <a:r>
              <a:rPr lang="en-US" dirty="0" smtClean="0">
                <a:solidFill>
                  <a:srgbClr val="FF0000"/>
                </a:solidFill>
              </a:rPr>
              <a:t>both a and b are bytes java </a:t>
            </a:r>
            <a:r>
              <a:rPr lang="en-US" dirty="0" smtClean="0">
                <a:solidFill>
                  <a:srgbClr val="FF0000"/>
                </a:solidFill>
              </a:rPr>
              <a:t>converts them to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Sol:-1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c=(byte)(</a:t>
            </a:r>
            <a:r>
              <a:rPr lang="en-US" b="1" dirty="0" err="1" smtClean="0"/>
              <a:t>a+b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sz="2200" b="1" dirty="0" smtClean="0"/>
              <a:t>not </a:t>
            </a:r>
            <a:r>
              <a:rPr lang="en-US" sz="2200" b="1" dirty="0" smtClean="0"/>
              <a:t>reliable as byte is &lt;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so </a:t>
            </a:r>
            <a:r>
              <a:rPr lang="en-US" sz="2200" b="1" dirty="0" smtClean="0"/>
              <a:t>there maybe           			        rotation of </a:t>
            </a:r>
            <a:r>
              <a:rPr lang="en-US" sz="2200" b="1" dirty="0"/>
              <a:t>value.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Sol:-2                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byte </a:t>
            </a:r>
            <a:r>
              <a:rPr lang="en-US" b="1" dirty="0" smtClean="0"/>
              <a:t>a=10,b=20;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c;                          </a:t>
            </a:r>
            <a:r>
              <a:rPr lang="en-US" b="1" dirty="0" smtClean="0"/>
              <a:t>      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c=</a:t>
            </a:r>
            <a:r>
              <a:rPr lang="en-US" b="1" dirty="0" err="1" smtClean="0"/>
              <a:t>a+b</a:t>
            </a:r>
            <a:r>
              <a:rPr lang="en-US" b="1" dirty="0" smtClean="0"/>
              <a:t>; </a:t>
            </a:r>
            <a:r>
              <a:rPr lang="en-US" b="1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more reliable</a:t>
            </a: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8" y="2285992"/>
            <a:ext cx="384175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78619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592933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Type Conversion In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2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Which of these is necessary condition for </a:t>
            </a:r>
            <a:r>
              <a:rPr lang="en-US" sz="2400" b="1" dirty="0" smtClean="0"/>
              <a:t> automatic </a:t>
            </a:r>
            <a:r>
              <a:rPr lang="en-US" sz="2400" b="1" dirty="0" smtClean="0"/>
              <a:t>type conversion in Java?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</a:t>
            </a:r>
            <a:r>
              <a:rPr lang="en-US" sz="2400" b="1" dirty="0" smtClean="0"/>
              <a:t>.</a:t>
            </a:r>
            <a:r>
              <a:rPr lang="en-US" sz="2400" dirty="0" smtClean="0"/>
              <a:t>  The </a:t>
            </a:r>
            <a:r>
              <a:rPr lang="en-US" sz="2400" dirty="0"/>
              <a:t>destination type is smaller than source 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B.</a:t>
            </a:r>
            <a:r>
              <a:rPr lang="en-US" sz="2400" dirty="0" smtClean="0"/>
              <a:t>  </a:t>
            </a:r>
            <a:r>
              <a:rPr lang="en-US" sz="2400" dirty="0"/>
              <a:t>The destination type is larger than source 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b="1" dirty="0" smtClean="0"/>
              <a:t>C.  </a:t>
            </a:r>
            <a:r>
              <a:rPr lang="en-US" sz="2400" dirty="0" smtClean="0"/>
              <a:t>The </a:t>
            </a:r>
            <a:r>
              <a:rPr lang="en-US" sz="2400" dirty="0"/>
              <a:t>destination type can be larger or smaller than source 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D.  </a:t>
            </a:r>
            <a:r>
              <a:rPr lang="en-US" sz="2400" dirty="0"/>
              <a:t>None of the mentioned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Answer:-B</a:t>
            </a:r>
          </a:p>
        </p:txBody>
      </p:sp>
    </p:spTree>
    <p:extLst>
      <p:ext uri="{BB962C8B-B14F-4D97-AF65-F5344CB8AC3E}">
        <p14:creationId xmlns:p14="http://schemas.microsoft.com/office/powerpoint/2010/main" xmlns="" val="19931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Generally, </a:t>
            </a:r>
            <a:r>
              <a:rPr lang="en-IN" sz="2400" b="1" dirty="0" smtClean="0"/>
              <a:t>data types</a:t>
            </a:r>
            <a:r>
              <a:rPr lang="en-IN" sz="2400" dirty="0" smtClean="0"/>
              <a:t> are used to create </a:t>
            </a:r>
            <a:r>
              <a:rPr lang="en-IN" sz="2400" b="1" dirty="0" smtClean="0"/>
              <a:t>variables</a:t>
            </a:r>
            <a:r>
              <a:rPr lang="en-IN" sz="2400" dirty="0" smtClean="0"/>
              <a:t> where variables will hold values, as defined in the range of values of a 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. </a:t>
            </a:r>
          </a:p>
          <a:p>
            <a:endParaRPr lang="en-IN" sz="2400" dirty="0" smtClean="0"/>
          </a:p>
          <a:p>
            <a:r>
              <a:rPr lang="en-IN" sz="2400" dirty="0" smtClean="0"/>
              <a:t>Java supports </a:t>
            </a:r>
            <a:r>
              <a:rPr lang="en-IN" sz="2400" b="1" dirty="0" smtClean="0">
                <a:solidFill>
                  <a:srgbClr val="FF0000"/>
                </a:solidFill>
              </a:rPr>
              <a:t>two</a:t>
            </a:r>
            <a:r>
              <a:rPr lang="en-IN" sz="2400" dirty="0" smtClean="0"/>
              <a:t> categories of data types:</a:t>
            </a:r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>
                <a:solidFill>
                  <a:srgbClr val="002060"/>
                </a:solidFill>
              </a:rPr>
              <a:t>Primitive data types</a:t>
            </a:r>
            <a:r>
              <a:rPr lang="en-IN" sz="2400" dirty="0" smtClean="0"/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and</a:t>
            </a:r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>
                <a:solidFill>
                  <a:srgbClr val="002060"/>
                </a:solidFill>
              </a:rPr>
              <a:t>Non Primitive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What is the error in this code?</a:t>
            </a:r>
            <a:br>
              <a:rPr lang="en-US" sz="2800" b="1" dirty="0" smtClean="0"/>
            </a:br>
            <a:r>
              <a:rPr lang="en-US" sz="2800" b="1" dirty="0" smtClean="0"/>
              <a:t>	byte b = 50;</a:t>
            </a:r>
            <a:br>
              <a:rPr lang="en-US" sz="2800" b="1" dirty="0" smtClean="0"/>
            </a:br>
            <a:r>
              <a:rPr lang="en-US" sz="2800" b="1" dirty="0" smtClean="0"/>
              <a:t>	b = b * </a:t>
            </a:r>
            <a:r>
              <a:rPr lang="en-US" sz="2800" b="1" dirty="0" smtClean="0"/>
              <a:t>50;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b="1" dirty="0" smtClean="0"/>
              <a:t>.</a:t>
            </a:r>
            <a:r>
              <a:rPr lang="en-US" dirty="0" smtClean="0"/>
              <a:t>  b </a:t>
            </a:r>
            <a:r>
              <a:rPr lang="en-US" dirty="0"/>
              <a:t>can not contain value </a:t>
            </a:r>
            <a:r>
              <a:rPr lang="en-US" dirty="0" smtClean="0"/>
              <a:t>2500</a:t>
            </a:r>
            <a:r>
              <a:rPr lang="en-US" dirty="0"/>
              <a:t>, limited by its range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B.</a:t>
            </a:r>
            <a:r>
              <a:rPr lang="en-US" dirty="0" smtClean="0"/>
              <a:t>   </a:t>
            </a:r>
            <a:r>
              <a:rPr lang="en-US" dirty="0"/>
              <a:t>* operator has converted b * </a:t>
            </a:r>
            <a:r>
              <a:rPr lang="en-US" dirty="0" smtClean="0"/>
              <a:t>50 </a:t>
            </a:r>
            <a:r>
              <a:rPr lang="en-US" dirty="0"/>
              <a:t>into </a:t>
            </a:r>
            <a:r>
              <a:rPr lang="en-US" dirty="0" err="1"/>
              <a:t>int</a:t>
            </a:r>
            <a:r>
              <a:rPr lang="en-US" dirty="0"/>
              <a:t>, which can not </a:t>
            </a:r>
            <a:r>
              <a:rPr lang="en-US" dirty="0" smtClean="0"/>
              <a:t>  	be </a:t>
            </a:r>
            <a:r>
              <a:rPr lang="en-US" dirty="0"/>
              <a:t>converted to byte without casting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C.   </a:t>
            </a:r>
            <a:r>
              <a:rPr lang="en-US" dirty="0"/>
              <a:t>b can not contain value 50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D.   </a:t>
            </a:r>
            <a:r>
              <a:rPr lang="en-US" dirty="0"/>
              <a:t>No error in this </a:t>
            </a:r>
            <a:r>
              <a:rPr lang="en-US" dirty="0" smtClean="0"/>
              <a:t>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Answer:-B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524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3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If an expression contains double,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, float, long, then 	whole expression will promoted into which of these   data  types 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b="1" dirty="0" smtClean="0"/>
              <a:t>.  </a:t>
            </a:r>
            <a:r>
              <a:rPr lang="en-US" dirty="0" smtClean="0"/>
              <a:t>long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B. 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C.  </a:t>
            </a:r>
            <a:r>
              <a:rPr lang="en-US" dirty="0" smtClean="0"/>
              <a:t>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D.</a:t>
            </a:r>
            <a:r>
              <a:rPr lang="en-US" dirty="0" smtClean="0"/>
              <a:t>  float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Answer:-C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34400" cy="7762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0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</a:t>
            </a:r>
            <a:r>
              <a:rPr lang="en-US" b="1" smtClean="0"/>
              <a:t>Lecture 4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2316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</a:t>
            </a:r>
            <a:r>
              <a:rPr lang="en-US" sz="2800" b="1" u="sng" dirty="0" smtClean="0">
                <a:solidFill>
                  <a:srgbClr val="0070C0"/>
                </a:solidFill>
              </a:rPr>
              <a:t>Fifth </a:t>
            </a:r>
            <a:r>
              <a:rPr lang="en-US" sz="2800" b="1" u="sng" dirty="0" smtClean="0">
                <a:solidFill>
                  <a:srgbClr val="0070C0"/>
                </a:solidFill>
              </a:rPr>
              <a:t>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Operators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Displaying values of variables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Concatenation using operator +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Concept of default values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Program to calculate area and circumference of Circle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Type Categories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atatype-image(corrected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Non 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Non primitive data types </a:t>
            </a:r>
            <a:r>
              <a:rPr lang="en-US" sz="2400" dirty="0" smtClean="0">
                <a:solidFill>
                  <a:schemeClr val="tx1"/>
                </a:solidFill>
              </a:rPr>
              <a:t>are also called </a:t>
            </a:r>
            <a:r>
              <a:rPr lang="en-US" sz="2400" dirty="0" smtClean="0">
                <a:solidFill>
                  <a:srgbClr val="FF0000"/>
                </a:solidFill>
              </a:rPr>
              <a:t>as reference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dirty="0" smtClean="0">
                <a:solidFill>
                  <a:srgbClr val="FF0000"/>
                </a:solidFill>
              </a:rPr>
              <a:t>Non Primitive Data  Type </a:t>
            </a:r>
            <a:r>
              <a:rPr lang="en-IN" sz="2400" dirty="0" smtClean="0">
                <a:solidFill>
                  <a:schemeClr val="tx1"/>
                </a:solidFill>
              </a:rPr>
              <a:t>is used to refer to an </a:t>
            </a:r>
            <a:r>
              <a:rPr lang="en-IN" sz="2400" dirty="0" smtClean="0">
                <a:solidFill>
                  <a:srgbClr val="FF0000"/>
                </a:solidFill>
              </a:rPr>
              <a:t>object.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java variables of  type  class , arrays , </a:t>
            </a:r>
            <a:r>
              <a:rPr lang="en-US" sz="2400" dirty="0" err="1" smtClean="0">
                <a:solidFill>
                  <a:schemeClr val="tx1"/>
                </a:solidFill>
              </a:rPr>
              <a:t>enums</a:t>
            </a:r>
            <a:r>
              <a:rPr lang="en-US" sz="2400" dirty="0" smtClean="0">
                <a:solidFill>
                  <a:schemeClr val="tx1"/>
                </a:solidFill>
              </a:rPr>
              <a:t> and interface are represented as objects.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will discuss this in later chapters like </a:t>
            </a:r>
            <a:r>
              <a:rPr lang="en-US" sz="2400" b="1" dirty="0" smtClean="0">
                <a:solidFill>
                  <a:srgbClr val="FF0000"/>
                </a:solidFill>
              </a:rPr>
              <a:t>Arrays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Classes and Objects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There are totally </a:t>
            </a:r>
            <a:r>
              <a:rPr lang="en-IN" b="1" u="sng" dirty="0" smtClean="0">
                <a:solidFill>
                  <a:srgbClr val="FF0000"/>
                </a:solidFill>
              </a:rPr>
              <a:t>eight</a:t>
            </a:r>
            <a:r>
              <a:rPr lang="en-IN" dirty="0" smtClean="0"/>
              <a:t> primitive data types in Java. They can be categorized as given below:</a:t>
            </a:r>
          </a:p>
          <a:p>
            <a:r>
              <a:rPr lang="en-IN" b="1" dirty="0" smtClean="0"/>
              <a:t>Integer types </a:t>
            </a:r>
            <a:r>
              <a:rPr lang="en-IN" dirty="0" smtClean="0"/>
              <a:t>(Does not allow decimal places)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byte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short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long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Rational Numbers</a:t>
            </a:r>
            <a:r>
              <a:rPr lang="en-IN" dirty="0" smtClean="0"/>
              <a:t>(Numbers with decimal places)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float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double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Characters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char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Conditional</a:t>
            </a:r>
          </a:p>
          <a:p>
            <a:pPr lvl="1"/>
            <a:r>
              <a:rPr lang="en-IN" b="1" dirty="0" err="1" smtClean="0">
                <a:solidFill>
                  <a:srgbClr val="FF0000"/>
                </a:solidFill>
              </a:rPr>
              <a:t>boolean</a:t>
            </a:r>
            <a:endParaRPr lang="en-IN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Integer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2071678"/>
          <a:ext cx="7143800" cy="366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(In Bytes)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-128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b="1" dirty="0" smtClean="0"/>
                        <a:t> 127</a:t>
                      </a:r>
                      <a:endParaRPr lang="en-IN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-32768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b="1" dirty="0" smtClean="0"/>
                        <a:t> 32767</a:t>
                      </a:r>
                      <a:endParaRPr lang="en-IN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-2147483648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b="1" dirty="0" smtClean="0"/>
                        <a:t> 2147483648</a:t>
                      </a:r>
                      <a:endParaRPr lang="en-IN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-9223,372,036,854,775,808 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b="1" dirty="0" smtClean="0"/>
                        <a:t>9223,372,036,854,775,807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Rational Numbers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(In Bytes)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 * 10</a:t>
                      </a:r>
                      <a:r>
                        <a:rPr lang="en-IN" b="1" baseline="30000" dirty="0" smtClean="0"/>
                        <a:t>38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 * 10</a:t>
                      </a:r>
                      <a:r>
                        <a:rPr kumimoji="0" lang="en-IN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r>
                        <a:rPr lang="en-US" b="1" baseline="0" dirty="0" smtClean="0"/>
                        <a:t>(6 significant decimal digits)</a:t>
                      </a:r>
                      <a:endParaRPr lang="en-IN" b="1" baseline="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double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-1.7*10</a:t>
                      </a:r>
                      <a:r>
                        <a:rPr kumimoji="0" lang="en-IN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1.7*10</a:t>
                      </a:r>
                      <a:r>
                        <a:rPr kumimoji="0" lang="en-IN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IN" b="1" dirty="0" smtClean="0"/>
                        <a:t/>
                      </a:r>
                      <a:br>
                        <a:rPr lang="en-IN" b="1" dirty="0" smtClean="0"/>
                      </a:b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significant 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digits)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Characters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r>
              <a:rPr lang="en-US" sz="2300" dirty="0" smtClean="0"/>
              <a:t> </a:t>
            </a:r>
            <a:endParaRPr lang="en-US" sz="2000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74580" cy="86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27"/>
                <a:gridCol w="803426"/>
                <a:gridCol w="3979627"/>
              </a:tblGrid>
              <a:tr h="419683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44765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US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65535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2527</TotalTime>
  <Words>1667</Words>
  <Application>Microsoft Office PowerPoint</Application>
  <PresentationFormat>On-screen Show (4:3)</PresentationFormat>
  <Paragraphs>397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Data Types</vt:lpstr>
      <vt:lpstr>Data Type Categories</vt:lpstr>
      <vt:lpstr>Non 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Type    Conversion</vt:lpstr>
      <vt:lpstr>Type    Conversion</vt:lpstr>
      <vt:lpstr>Type    Conversion</vt:lpstr>
      <vt:lpstr>Rules For Implicit Conversion</vt:lpstr>
      <vt:lpstr>Rule 1 : Convertible</vt:lpstr>
      <vt:lpstr>Rule 2 : Smaller</vt:lpstr>
      <vt:lpstr>QUIZ</vt:lpstr>
      <vt:lpstr>Examples</vt:lpstr>
      <vt:lpstr>Examples</vt:lpstr>
      <vt:lpstr>Examples</vt:lpstr>
      <vt:lpstr>Examples</vt:lpstr>
      <vt:lpstr>Examples</vt:lpstr>
      <vt:lpstr>Examples</vt:lpstr>
      <vt:lpstr>Conversion Diagram</vt:lpstr>
      <vt:lpstr>Type Conversion In Expression</vt:lpstr>
      <vt:lpstr>Type Conversion In Expression</vt:lpstr>
      <vt:lpstr>QUIZ</vt:lpstr>
      <vt:lpstr>QUIZ</vt:lpstr>
      <vt:lpstr>QUIZ</vt:lpstr>
      <vt:lpstr>End Of Lecture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288</cp:revision>
  <dcterms:created xsi:type="dcterms:W3CDTF">2015-12-21T13:46:48Z</dcterms:created>
  <dcterms:modified xsi:type="dcterms:W3CDTF">2016-01-20T09:30:06Z</dcterms:modified>
</cp:coreProperties>
</file>