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68" r:id="rId6"/>
    <p:sldId id="273" r:id="rId7"/>
    <p:sldId id="259" r:id="rId8"/>
    <p:sldId id="262" r:id="rId9"/>
    <p:sldId id="260" r:id="rId10"/>
    <p:sldId id="270" r:id="rId11"/>
    <p:sldId id="263" r:id="rId12"/>
    <p:sldId id="271" r:id="rId13"/>
    <p:sldId id="266" r:id="rId14"/>
    <p:sldId id="272" r:id="rId15"/>
    <p:sldId id="265" r:id="rId16"/>
    <p:sldId id="275" r:id="rId17"/>
    <p:sldId id="276" r:id="rId18"/>
    <p:sldId id="277" r:id="rId19"/>
    <p:sldId id="278" r:id="rId20"/>
    <p:sldId id="274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63" autoAdjust="0"/>
    <p:restoredTop sz="94660"/>
  </p:normalViewPr>
  <p:slideViewPr>
    <p:cSldViewPr>
      <p:cViewPr varScale="1">
        <p:scale>
          <a:sx n="68" d="100"/>
          <a:sy n="68" d="100"/>
        </p:scale>
        <p:origin x="-9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1/21/2016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SE</a:t>
            </a:r>
          </a:p>
          <a:p>
            <a:r>
              <a:rPr lang="en-US" sz="2800" dirty="0" smtClean="0"/>
              <a:t>(Core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Lecture-5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8" y="293784"/>
            <a:ext cx="8534400" cy="758952"/>
          </a:xfrm>
        </p:spPr>
        <p:txBody>
          <a:bodyPr/>
          <a:lstStyle/>
          <a:p>
            <a:r>
              <a:rPr lang="en-US" b="1" dirty="0" smtClean="0"/>
              <a:t>Concept of default values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964488" cy="5142312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Local variables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Variables declared in a method are called local variables.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These variables cannot be left unassigned else compiler generates error.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class Test</a:t>
            </a:r>
          </a:p>
          <a:p>
            <a:pPr marL="0" indent="0">
              <a:buNone/>
            </a:pP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 smtClean="0"/>
              <a:t>public static void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[])</a:t>
            </a:r>
          </a:p>
          <a:p>
            <a:pPr marL="0" indent="0">
              <a:buNone/>
            </a:pP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b="1" dirty="0" err="1" smtClean="0"/>
              <a:t>int</a:t>
            </a:r>
            <a:r>
              <a:rPr lang="en-US" sz="2400" b="1" dirty="0" smtClean="0"/>
              <a:t> a;</a:t>
            </a:r>
          </a:p>
          <a:p>
            <a:pPr marL="0" indent="0"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(“Value of a is”+a);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96136" y="5085184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Error</a:t>
            </a:r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9575" y="5517233"/>
            <a:ext cx="4924425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842248" cy="533095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Class level Variables </a:t>
            </a:r>
            <a:r>
              <a:rPr lang="en-US" dirty="0" smtClean="0"/>
              <a:t>:-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Variables which are declared in a class but not inside a particular method.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If these variables are left unassigned then they are assigned with default value </a:t>
            </a:r>
            <a:r>
              <a:rPr lang="en-US" sz="2400" b="1" i="1" dirty="0" smtClean="0"/>
              <a:t>0</a:t>
            </a:r>
            <a:r>
              <a:rPr lang="en-US" sz="2400" dirty="0" smtClean="0"/>
              <a:t> or </a:t>
            </a:r>
            <a:r>
              <a:rPr lang="en-US" sz="2400" b="1" i="1" dirty="0" smtClean="0"/>
              <a:t>false</a:t>
            </a:r>
            <a:r>
              <a:rPr lang="en-US" sz="2400" i="1" dirty="0" smtClean="0"/>
              <a:t>, </a:t>
            </a:r>
            <a:r>
              <a:rPr lang="en-US" sz="2400" b="1" dirty="0" smtClean="0">
                <a:solidFill>
                  <a:srgbClr val="FF0000"/>
                </a:solidFill>
              </a:rPr>
              <a:t>depending on their data type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IN" sz="2400" b="1" dirty="0" smtClean="0"/>
              <a:t>class </a:t>
            </a:r>
            <a:r>
              <a:rPr lang="en-IN" sz="2400" b="1" dirty="0" smtClean="0"/>
              <a:t>Student</a:t>
            </a:r>
            <a:endParaRPr lang="en-IN" sz="2400" b="1" dirty="0" smtClean="0"/>
          </a:p>
          <a:p>
            <a:pPr>
              <a:buNone/>
            </a:pPr>
            <a:r>
              <a:rPr lang="en-IN" sz="2400" b="1" dirty="0" smtClean="0"/>
              <a:t>{</a:t>
            </a:r>
          </a:p>
          <a:p>
            <a:pPr>
              <a:buNone/>
            </a:pPr>
            <a:r>
              <a:rPr lang="en-IN" sz="2400" b="1" dirty="0" smtClean="0"/>
              <a:t> </a:t>
            </a:r>
            <a:r>
              <a:rPr lang="en-IN" sz="2400" b="1" dirty="0" err="1" smtClean="0"/>
              <a:t>int</a:t>
            </a:r>
            <a:r>
              <a:rPr lang="en-IN" sz="2400" b="1" dirty="0" smtClean="0"/>
              <a:t> roll;</a:t>
            </a:r>
          </a:p>
          <a:p>
            <a:pPr>
              <a:buNone/>
            </a:pPr>
            <a:r>
              <a:rPr lang="en-US" sz="2400" b="1" dirty="0" smtClean="0"/>
              <a:t>.</a:t>
            </a:r>
          </a:p>
          <a:p>
            <a:pPr>
              <a:buNone/>
            </a:pPr>
            <a:r>
              <a:rPr lang="en-US" sz="2400" b="1" dirty="0" smtClean="0"/>
              <a:t>.</a:t>
            </a:r>
            <a:endParaRPr lang="en-IN" sz="2400" b="1" dirty="0" smtClean="0"/>
          </a:p>
          <a:p>
            <a:pPr>
              <a:buNone/>
            </a:pPr>
            <a:r>
              <a:rPr lang="en-IN" sz="2400" b="1" dirty="0" smtClean="0"/>
              <a:t> public </a:t>
            </a:r>
            <a:r>
              <a:rPr lang="en-IN" sz="2400" b="1" dirty="0" smtClean="0"/>
              <a:t> void show( )</a:t>
            </a:r>
            <a:endParaRPr lang="en-IN" sz="2400" b="1" dirty="0" smtClean="0"/>
          </a:p>
          <a:p>
            <a:pPr>
              <a:buNone/>
            </a:pPr>
            <a:r>
              <a:rPr lang="en-IN" sz="2400" b="1" dirty="0" smtClean="0"/>
              <a:t> {</a:t>
            </a:r>
          </a:p>
          <a:p>
            <a:pPr>
              <a:buNone/>
            </a:pPr>
            <a:r>
              <a:rPr lang="en-IN" sz="2400" b="1" dirty="0" smtClean="0"/>
              <a:t> </a:t>
            </a:r>
            <a:r>
              <a:rPr lang="en-IN" sz="2400" b="1" dirty="0" err="1" smtClean="0"/>
              <a:t>System.out.println</a:t>
            </a:r>
            <a:r>
              <a:rPr lang="en-IN" sz="2400" b="1" dirty="0" smtClean="0"/>
              <a:t>(“Roll </a:t>
            </a:r>
            <a:r>
              <a:rPr lang="en-IN" sz="2400" b="1" dirty="0" smtClean="0"/>
              <a:t>is</a:t>
            </a:r>
            <a:r>
              <a:rPr lang="en-IN" sz="2400" b="1" dirty="0" smtClean="0"/>
              <a:t>"+roll);</a:t>
            </a:r>
            <a:endParaRPr lang="en-IN" sz="2400" b="1" dirty="0" smtClean="0"/>
          </a:p>
          <a:p>
            <a:pPr>
              <a:buNone/>
            </a:pPr>
            <a:r>
              <a:rPr lang="en-IN" sz="2400" b="1" dirty="0" smtClean="0"/>
              <a:t> }</a:t>
            </a:r>
          </a:p>
          <a:p>
            <a:pPr>
              <a:buNone/>
            </a:pPr>
            <a:r>
              <a:rPr lang="en-US" sz="2400" b="1" dirty="0" smtClean="0"/>
              <a:t>.</a:t>
            </a:r>
          </a:p>
          <a:p>
            <a:pPr>
              <a:buNone/>
            </a:pPr>
            <a:r>
              <a:rPr lang="en-US" sz="2400" b="1" dirty="0" smtClean="0"/>
              <a:t>.</a:t>
            </a:r>
          </a:p>
          <a:p>
            <a:pPr>
              <a:buNone/>
            </a:pPr>
            <a:r>
              <a:rPr lang="en-US" sz="2400" b="1" dirty="0" smtClean="0"/>
              <a:t>.</a:t>
            </a:r>
          </a:p>
          <a:p>
            <a:pPr>
              <a:buNone/>
            </a:pPr>
            <a:r>
              <a:rPr lang="en-US" sz="2400" b="1" dirty="0" smtClean="0"/>
              <a:t>}</a:t>
            </a:r>
            <a:endParaRPr lang="en-IN" sz="24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 of default values</a:t>
            </a:r>
            <a:endParaRPr lang="en-IN" b="1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81871" y="2786058"/>
            <a:ext cx="6462129" cy="12858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8" y="293784"/>
            <a:ext cx="8534400" cy="758952"/>
          </a:xfrm>
        </p:spPr>
        <p:txBody>
          <a:bodyPr/>
          <a:lstStyle/>
          <a:p>
            <a:r>
              <a:rPr lang="en-US" b="1" dirty="0" smtClean="0"/>
              <a:t>Default Values Chart</a:t>
            </a:r>
            <a:endParaRPr lang="en-IN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357158" y="2143116"/>
          <a:ext cx="8429684" cy="250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4842"/>
                <a:gridCol w="42148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b="1" dirty="0" err="1">
                          <a:latin typeface="inherit"/>
                        </a:rPr>
                        <a:t>boolean</a:t>
                      </a:r>
                      <a:endParaRPr lang="en-IN" b="1" dirty="0">
                        <a:latin typeface="inheri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latin typeface="inherit"/>
                        </a:rPr>
                        <a:t>false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b="1" dirty="0">
                          <a:latin typeface="inherit"/>
                        </a:rPr>
                        <a:t>char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 dirty="0">
                          <a:latin typeface="inherit"/>
                        </a:rPr>
                        <a:t>\</a:t>
                      </a:r>
                      <a:r>
                        <a:rPr lang="en-IN" b="1" dirty="0" smtClean="0">
                          <a:latin typeface="inherit"/>
                        </a:rPr>
                        <a:t>u0000 or simply</a:t>
                      </a:r>
                      <a:r>
                        <a:rPr lang="en-IN" b="1" baseline="0" dirty="0" smtClean="0">
                          <a:latin typeface="inherit"/>
                        </a:rPr>
                        <a:t> ‘\0’ </a:t>
                      </a:r>
                      <a:endParaRPr lang="en-IN" b="1" dirty="0">
                        <a:latin typeface="inherit"/>
                      </a:endParaRP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b="1" dirty="0" err="1">
                          <a:latin typeface="inherit"/>
                        </a:rPr>
                        <a:t>int,short,byte</a:t>
                      </a:r>
                      <a:r>
                        <a:rPr lang="en-IN" b="1" dirty="0">
                          <a:latin typeface="inherit"/>
                        </a:rPr>
                        <a:t> / long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latin typeface="inherit"/>
                        </a:rPr>
                        <a:t>0 / 0L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b="1" dirty="0">
                          <a:latin typeface="inherit"/>
                        </a:rPr>
                        <a:t>float /double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latin typeface="inherit"/>
                        </a:rPr>
                        <a:t>0.0f / 0.0d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b="1" dirty="0">
                          <a:latin typeface="inherit"/>
                        </a:rPr>
                        <a:t>any reference type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 dirty="0">
                          <a:latin typeface="inherit"/>
                        </a:rPr>
                        <a:t>null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 rot="10800000" flipV="1">
            <a:off x="285719" y="5067697"/>
            <a:ext cx="8429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Remember</a:t>
            </a:r>
            <a:r>
              <a:rPr lang="en-US" dirty="0" smtClean="0"/>
              <a:t> </a:t>
            </a:r>
            <a:r>
              <a:rPr lang="en-US" b="1" dirty="0" smtClean="0"/>
              <a:t>that these values are for </a:t>
            </a:r>
            <a:r>
              <a:rPr lang="en-US" b="1" dirty="0" smtClean="0">
                <a:solidFill>
                  <a:srgbClr val="FF0000"/>
                </a:solidFill>
              </a:rPr>
              <a:t>class level variables </a:t>
            </a:r>
            <a:r>
              <a:rPr lang="en-US" b="1" dirty="0" smtClean="0"/>
              <a:t>i.e. instance members </a:t>
            </a:r>
            <a:r>
              <a:rPr lang="en-US" b="1" dirty="0" smtClean="0">
                <a:solidFill>
                  <a:srgbClr val="FF0000"/>
                </a:solidFill>
              </a:rPr>
              <a:t>not for local variables</a:t>
            </a:r>
            <a:r>
              <a:rPr lang="en-US" b="1" dirty="0" smtClean="0"/>
              <a:t>. </a:t>
            </a:r>
            <a:r>
              <a:rPr lang="en-US" b="1" dirty="0" smtClean="0">
                <a:solidFill>
                  <a:srgbClr val="FF0000"/>
                </a:solidFill>
              </a:rPr>
              <a:t>Local variables in java do not have any value not even “garbage value”!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Try this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503920" cy="5445224"/>
          </a:xfrm>
        </p:spPr>
        <p:txBody>
          <a:bodyPr>
            <a:normAutofit/>
          </a:bodyPr>
          <a:lstStyle/>
          <a:p>
            <a:r>
              <a:rPr lang="en-US" sz="3400" b="1" dirty="0" smtClean="0"/>
              <a:t>Write a program to calculate area and circumference of a circle. Assume radius to be an integer and assign it any value of your choice</a:t>
            </a:r>
            <a:r>
              <a:rPr lang="en-US" sz="3400" b="1" dirty="0" smtClean="0"/>
              <a:t>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Solution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503920" cy="54452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class </a:t>
            </a:r>
            <a:r>
              <a:rPr lang="en-US" sz="2400" b="1" dirty="0" smtClean="0"/>
              <a:t>Circle</a:t>
            </a:r>
          </a:p>
          <a:p>
            <a:pPr>
              <a:buNone/>
            </a:pPr>
            <a:r>
              <a:rPr lang="en-US" sz="2400" b="1" dirty="0" smtClean="0"/>
              <a:t>{</a:t>
            </a:r>
          </a:p>
          <a:p>
            <a:pPr>
              <a:buNone/>
            </a:pPr>
            <a:r>
              <a:rPr lang="en-US" sz="2400" b="1" dirty="0" smtClean="0"/>
              <a:t> public static void main(String [ ] </a:t>
            </a:r>
            <a:r>
              <a:rPr lang="en-US" sz="2400" b="1" dirty="0" err="1" smtClean="0"/>
              <a:t>args</a:t>
            </a:r>
            <a:r>
              <a:rPr lang="en-US" sz="2400" b="1" dirty="0" smtClean="0"/>
              <a:t>)</a:t>
            </a:r>
          </a:p>
          <a:p>
            <a:pPr>
              <a:buNone/>
            </a:pPr>
            <a:r>
              <a:rPr lang="en-US" sz="2400" b="1" dirty="0" smtClean="0"/>
              <a:t> {</a:t>
            </a:r>
          </a:p>
          <a:p>
            <a:pPr>
              <a:buNone/>
            </a:pPr>
            <a:r>
              <a:rPr lang="en-US" sz="2400" b="1" dirty="0" smtClean="0"/>
              <a:t>	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r=10;</a:t>
            </a:r>
          </a:p>
          <a:p>
            <a:pPr>
              <a:buNone/>
            </a:pPr>
            <a:r>
              <a:rPr lang="en-US" sz="2400" b="1" dirty="0" smtClean="0"/>
              <a:t>	 double </a:t>
            </a:r>
            <a:r>
              <a:rPr lang="en-US" sz="2400" b="1" dirty="0" err="1" smtClean="0"/>
              <a:t>area,circ</a:t>
            </a:r>
            <a:r>
              <a:rPr lang="en-US" sz="2400" b="1" dirty="0" smtClean="0"/>
              <a:t>;</a:t>
            </a:r>
          </a:p>
          <a:p>
            <a:pPr>
              <a:buNone/>
            </a:pPr>
            <a:r>
              <a:rPr lang="en-US" sz="2400" b="1" dirty="0" smtClean="0"/>
              <a:t>	 area=3.14*r*r;</a:t>
            </a:r>
          </a:p>
          <a:p>
            <a:pPr>
              <a:buNone/>
            </a:pPr>
            <a:r>
              <a:rPr lang="en-US" sz="2400" b="1" dirty="0" smtClean="0"/>
              <a:t>	 circ=2*3.14*r;</a:t>
            </a:r>
          </a:p>
          <a:p>
            <a:pPr>
              <a:buNone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("Area is "+area);</a:t>
            </a:r>
          </a:p>
          <a:p>
            <a:pPr>
              <a:buNone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("Circumference is "+circ);</a:t>
            </a:r>
          </a:p>
          <a:p>
            <a:pPr>
              <a:buNone/>
            </a:pPr>
            <a:r>
              <a:rPr lang="en-US" sz="2400" b="1" dirty="0" smtClean="0"/>
              <a:t> }</a:t>
            </a:r>
          </a:p>
          <a:p>
            <a:pPr>
              <a:buNone/>
            </a:pPr>
            <a:r>
              <a:rPr lang="en-US" sz="2400" b="1" dirty="0" smtClean="0"/>
              <a:t>}  </a:t>
            </a:r>
            <a:endParaRPr lang="en-IN" sz="2400" b="1" dirty="0"/>
          </a:p>
        </p:txBody>
      </p:sp>
      <p:pic>
        <p:nvPicPr>
          <p:cNvPr id="6" name="Picture 5" descr="Circ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306" y="3000372"/>
            <a:ext cx="5286412" cy="1857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Using “Math” class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503920" cy="5330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Java has a predefined class called “</a:t>
            </a:r>
            <a:r>
              <a:rPr lang="en-US" sz="2400" b="1" dirty="0" smtClean="0">
                <a:solidFill>
                  <a:srgbClr val="FF0000"/>
                </a:solidFill>
              </a:rPr>
              <a:t>Math</a:t>
            </a:r>
            <a:r>
              <a:rPr lang="en-US" sz="2400" dirty="0" smtClean="0"/>
              <a:t>”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The  class is available in the package </a:t>
            </a:r>
            <a:r>
              <a:rPr lang="en-US" sz="2400" b="1" dirty="0" err="1" smtClean="0">
                <a:solidFill>
                  <a:srgbClr val="0070C0"/>
                </a:solidFill>
              </a:rPr>
              <a:t>java.lang</a:t>
            </a:r>
            <a:r>
              <a:rPr lang="en-US" sz="2400" dirty="0" smtClean="0"/>
              <a:t> and </a:t>
            </a:r>
            <a:r>
              <a:rPr lang="en-IN" sz="2400" dirty="0" smtClean="0"/>
              <a:t> contains 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methods </a:t>
            </a:r>
            <a:r>
              <a:rPr lang="en-IN" sz="2400" dirty="0" smtClean="0"/>
              <a:t>for performing basic numeric </a:t>
            </a:r>
            <a:r>
              <a:rPr lang="en-IN" sz="2400" dirty="0" smtClean="0"/>
              <a:t>operations like </a:t>
            </a:r>
          </a:p>
          <a:p>
            <a:pPr>
              <a:buNone/>
            </a:pPr>
            <a:r>
              <a:rPr lang="en-IN" sz="2400" i="1" dirty="0" smtClean="0">
                <a:solidFill>
                  <a:srgbClr val="FF0000"/>
                </a:solidFill>
              </a:rPr>
              <a:t>exponential</a:t>
            </a:r>
            <a:r>
              <a:rPr lang="en-IN" sz="2400" dirty="0" smtClean="0"/>
              <a:t>, </a:t>
            </a:r>
            <a:r>
              <a:rPr lang="en-IN" sz="2400" i="1" dirty="0" smtClean="0">
                <a:solidFill>
                  <a:srgbClr val="FF0000"/>
                </a:solidFill>
              </a:rPr>
              <a:t>square root </a:t>
            </a:r>
            <a:r>
              <a:rPr lang="en-IN" sz="2400" dirty="0" smtClean="0"/>
              <a:t>, </a:t>
            </a:r>
            <a:r>
              <a:rPr lang="en-IN" sz="2400" i="1" dirty="0" smtClean="0">
                <a:solidFill>
                  <a:srgbClr val="FF0000"/>
                </a:solidFill>
              </a:rPr>
              <a:t>trigonometric functions </a:t>
            </a:r>
            <a:r>
              <a:rPr lang="en-IN" sz="2400" dirty="0" smtClean="0"/>
              <a:t>etc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Within the </a:t>
            </a:r>
            <a:r>
              <a:rPr lang="en-US" sz="2400" b="1" dirty="0" smtClean="0">
                <a:solidFill>
                  <a:srgbClr val="FF0000"/>
                </a:solidFill>
              </a:rPr>
              <a:t>Math</a:t>
            </a:r>
            <a:r>
              <a:rPr lang="en-US" sz="2400" dirty="0" smtClean="0"/>
              <a:t> class there is a static data member called </a:t>
            </a:r>
            <a:r>
              <a:rPr lang="en-US" sz="2400" b="1" dirty="0" smtClean="0">
                <a:solidFill>
                  <a:srgbClr val="FF0000"/>
                </a:solidFill>
              </a:rPr>
              <a:t>PI </a:t>
            </a:r>
          </a:p>
          <a:p>
            <a:pPr>
              <a:buNone/>
            </a:pPr>
            <a:r>
              <a:rPr lang="en-US" sz="2400" dirty="0" smtClean="0"/>
              <a:t>which </a:t>
            </a:r>
            <a:r>
              <a:rPr lang="en-IN" sz="2400" dirty="0" smtClean="0"/>
              <a:t>returns </a:t>
            </a:r>
            <a:r>
              <a:rPr lang="en-IN" sz="2400" dirty="0" smtClean="0"/>
              <a:t>the pi value of </a:t>
            </a:r>
            <a:r>
              <a:rPr lang="en-IN" sz="2400" dirty="0" smtClean="0">
                <a:solidFill>
                  <a:srgbClr val="FF0000"/>
                </a:solidFill>
              </a:rPr>
              <a:t>3.141592653589793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Using “Math” class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503920" cy="5330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Since </a:t>
            </a:r>
            <a:r>
              <a:rPr lang="en-US" sz="2400" b="1" dirty="0" smtClean="0">
                <a:solidFill>
                  <a:srgbClr val="FF0000"/>
                </a:solidFill>
              </a:rPr>
              <a:t>PI</a:t>
            </a:r>
            <a:r>
              <a:rPr lang="en-US" sz="2400" dirty="0" smtClean="0"/>
              <a:t> is static , we can access it without creating any object </a:t>
            </a:r>
          </a:p>
          <a:p>
            <a:pPr>
              <a:buNone/>
            </a:pPr>
            <a:r>
              <a:rPr lang="en-US" sz="2400" dirty="0" smtClean="0"/>
              <a:t>of  </a:t>
            </a:r>
            <a:r>
              <a:rPr lang="en-US" sz="2400" b="1" dirty="0" smtClean="0">
                <a:solidFill>
                  <a:srgbClr val="FF0000"/>
                </a:solidFill>
              </a:rPr>
              <a:t>Math</a:t>
            </a:r>
            <a:r>
              <a:rPr lang="en-US" sz="2400" dirty="0" smtClean="0"/>
              <a:t>  class.</a:t>
            </a: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The  syntax  for  accessing PI is 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 err="1" smtClean="0">
                <a:solidFill>
                  <a:srgbClr val="FF0000"/>
                </a:solidFill>
              </a:rPr>
              <a:t>Math.PI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Using “Math” class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503920" cy="5330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/>
              <a:t>class</a:t>
            </a:r>
            <a:r>
              <a:rPr lang="en-IN" sz="2400" dirty="0" smtClean="0"/>
              <a:t> Example </a:t>
            </a:r>
          </a:p>
          <a:p>
            <a:pPr>
              <a:buNone/>
            </a:pPr>
            <a:r>
              <a:rPr lang="en-IN" sz="2400" dirty="0" smtClean="0"/>
              <a:t>{ </a:t>
            </a:r>
          </a:p>
          <a:p>
            <a:pPr>
              <a:buNone/>
            </a:pPr>
            <a:r>
              <a:rPr lang="en-IN" sz="2400" b="1" dirty="0" smtClean="0"/>
              <a:t>public</a:t>
            </a:r>
            <a:r>
              <a:rPr lang="en-IN" sz="2400" dirty="0" smtClean="0"/>
              <a:t> </a:t>
            </a:r>
            <a:r>
              <a:rPr lang="en-IN" sz="2400" b="1" dirty="0" smtClean="0"/>
              <a:t>static</a:t>
            </a:r>
            <a:r>
              <a:rPr lang="en-IN" sz="2400" dirty="0" smtClean="0"/>
              <a:t> void main(</a:t>
            </a:r>
            <a:r>
              <a:rPr lang="en-IN" sz="2400" b="1" dirty="0" smtClean="0"/>
              <a:t>String</a:t>
            </a:r>
            <a:r>
              <a:rPr lang="en-IN" sz="2400" dirty="0" smtClean="0"/>
              <a:t>[] </a:t>
            </a:r>
            <a:r>
              <a:rPr lang="en-IN" sz="2400" dirty="0" err="1" smtClean="0"/>
              <a:t>args</a:t>
            </a:r>
            <a:r>
              <a:rPr lang="en-IN" sz="2400" dirty="0" smtClean="0"/>
              <a:t>) 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{ </a:t>
            </a:r>
          </a:p>
          <a:p>
            <a:pPr>
              <a:buNone/>
            </a:pPr>
            <a:r>
              <a:rPr lang="en-IN" sz="2400" b="1" dirty="0" err="1" smtClean="0"/>
              <a:t>System</a:t>
            </a:r>
            <a:r>
              <a:rPr lang="en-IN" sz="2400" dirty="0" err="1" smtClean="0"/>
              <a:t>.out.println</a:t>
            </a:r>
            <a:r>
              <a:rPr lang="en-IN" sz="2400" dirty="0" smtClean="0"/>
              <a:t>(“Value of  </a:t>
            </a:r>
            <a:r>
              <a:rPr lang="en-IN" sz="2400" dirty="0" smtClean="0"/>
              <a:t>PI </a:t>
            </a:r>
            <a:r>
              <a:rPr lang="en-IN" sz="2400" dirty="0" smtClean="0"/>
              <a:t>is "+</a:t>
            </a:r>
            <a:r>
              <a:rPr lang="en-IN" sz="2400" dirty="0" err="1" smtClean="0"/>
              <a:t>Math.PI</a:t>
            </a:r>
            <a:r>
              <a:rPr lang="en-IN" sz="2400" dirty="0" smtClean="0"/>
              <a:t>); </a:t>
            </a:r>
          </a:p>
          <a:p>
            <a:pPr>
              <a:buNone/>
            </a:pPr>
            <a:r>
              <a:rPr lang="en-IN" sz="2400" dirty="0" smtClean="0"/>
              <a:t>} </a:t>
            </a:r>
          </a:p>
          <a:p>
            <a:pPr>
              <a:buNone/>
            </a:pPr>
            <a:r>
              <a:rPr lang="en-IN" sz="2400" dirty="0" smtClean="0"/>
              <a:t>}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Output:</a:t>
            </a:r>
          </a:p>
          <a:p>
            <a:pPr>
              <a:buNone/>
            </a:pP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P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000636"/>
            <a:ext cx="7572428" cy="12288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Using “Math.pow( )”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503920" cy="5330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Math</a:t>
            </a:r>
            <a:r>
              <a:rPr lang="en-US" sz="2400" dirty="0" smtClean="0"/>
              <a:t> class also contains a static method called </a:t>
            </a:r>
            <a:r>
              <a:rPr lang="en-US" sz="2400" b="1" dirty="0" err="1" smtClean="0">
                <a:solidFill>
                  <a:srgbClr val="FF0000"/>
                </a:solidFill>
              </a:rPr>
              <a:t>pow</a:t>
            </a:r>
            <a:r>
              <a:rPr lang="en-US" sz="2400" b="1" dirty="0" smtClean="0">
                <a:solidFill>
                  <a:srgbClr val="FF0000"/>
                </a:solidFill>
              </a:rPr>
              <a:t>( ) </a:t>
            </a:r>
          </a:p>
          <a:p>
            <a:pPr>
              <a:buNone/>
            </a:pPr>
            <a:r>
              <a:rPr lang="en-US" sz="2400" dirty="0" smtClean="0"/>
              <a:t>which </a:t>
            </a:r>
            <a:r>
              <a:rPr lang="en-IN" sz="2400" dirty="0" smtClean="0"/>
              <a:t>returns the </a:t>
            </a:r>
            <a:r>
              <a:rPr lang="en-IN" sz="2400" dirty="0" smtClean="0"/>
              <a:t>value of the first argument raised to the 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power </a:t>
            </a:r>
            <a:r>
              <a:rPr lang="en-IN" sz="2400" dirty="0" smtClean="0"/>
              <a:t>of the second </a:t>
            </a:r>
            <a:r>
              <a:rPr lang="en-IN" sz="2400" dirty="0" smtClean="0"/>
              <a:t>argument.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Syntax of calling the method </a:t>
            </a:r>
            <a:r>
              <a:rPr lang="en-US" sz="2400" b="1" dirty="0" err="1" smtClean="0"/>
              <a:t>pow</a:t>
            </a:r>
            <a:r>
              <a:rPr lang="en-US" sz="2400" b="1" dirty="0" smtClean="0"/>
              <a:t>( ) is</a:t>
            </a:r>
            <a:r>
              <a:rPr lang="en-US" sz="2400" dirty="0" smtClean="0"/>
              <a:t> : </a:t>
            </a:r>
            <a:r>
              <a:rPr lang="en-US" sz="2400" dirty="0" smtClean="0">
                <a:solidFill>
                  <a:srgbClr val="FF0000"/>
                </a:solidFill>
              </a:rPr>
              <a:t>Math.pow(</a:t>
            </a:r>
            <a:r>
              <a:rPr lang="en-US" sz="2400" dirty="0" err="1" smtClean="0">
                <a:solidFill>
                  <a:srgbClr val="FF0000"/>
                </a:solidFill>
              </a:rPr>
              <a:t>a,b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For example:</a:t>
            </a:r>
          </a:p>
          <a:p>
            <a:pPr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(“Result is:”+Math.pow(2,3));</a:t>
            </a:r>
          </a:p>
          <a:p>
            <a:pPr>
              <a:buNone/>
            </a:pPr>
            <a:r>
              <a:rPr lang="en-US" sz="2400" b="1" dirty="0" smtClean="0"/>
              <a:t>Output: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Result is 8.0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Try this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503920" cy="5445224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Can you improve the Circle program using the </a:t>
            </a:r>
            <a:r>
              <a:rPr lang="en-US" sz="3000" b="1" dirty="0" smtClean="0">
                <a:solidFill>
                  <a:srgbClr val="FF0000"/>
                </a:solidFill>
              </a:rPr>
              <a:t>Math</a:t>
            </a:r>
            <a:r>
              <a:rPr lang="en-US" sz="3000" b="1" dirty="0" smtClean="0"/>
              <a:t> class ?</a:t>
            </a:r>
            <a:endParaRPr lang="en-US" sz="3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Operators</a:t>
            </a:r>
          </a:p>
          <a:p>
            <a:endParaRPr lang="en-US" dirty="0" smtClean="0"/>
          </a:p>
          <a:p>
            <a:r>
              <a:rPr lang="en-US" dirty="0" smtClean="0"/>
              <a:t>Displaying values of variables</a:t>
            </a:r>
          </a:p>
          <a:p>
            <a:endParaRPr lang="en-US" dirty="0" smtClean="0"/>
          </a:p>
          <a:p>
            <a:r>
              <a:rPr lang="en-US" dirty="0" smtClean="0"/>
              <a:t>Concatenating using operator “+”</a:t>
            </a:r>
          </a:p>
          <a:p>
            <a:endParaRPr lang="en-US" dirty="0" smtClean="0"/>
          </a:p>
          <a:p>
            <a:r>
              <a:rPr lang="en-US" dirty="0" smtClean="0"/>
              <a:t>Concept of Default values</a:t>
            </a:r>
          </a:p>
          <a:p>
            <a:endParaRPr lang="en-US" dirty="0" smtClean="0"/>
          </a:p>
          <a:p>
            <a:r>
              <a:rPr lang="en-US" dirty="0" smtClean="0"/>
              <a:t>Program to calculate Circumference and Area of circle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4681" y="3410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01" y="3991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Improvised version</a:t>
            </a:r>
            <a:br>
              <a:rPr lang="en-US" b="1" dirty="0" smtClean="0"/>
            </a:br>
            <a:r>
              <a:rPr lang="en-US" b="1" dirty="0" smtClean="0"/>
              <a:t>Using Math class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503920" cy="5330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 </a:t>
            </a:r>
            <a:r>
              <a:rPr lang="en-US" sz="2400" b="1" dirty="0" smtClean="0"/>
              <a:t>class Circle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public static void main(String [ ] </a:t>
            </a:r>
            <a:r>
              <a:rPr lang="en-US" sz="2400" b="1" dirty="0" err="1" smtClean="0"/>
              <a:t>args</a:t>
            </a:r>
            <a:r>
              <a:rPr lang="en-US" sz="2400" b="1" dirty="0" smtClean="0"/>
              <a:t>)</a:t>
            </a:r>
          </a:p>
          <a:p>
            <a:pPr>
              <a:buNone/>
            </a:pPr>
            <a:r>
              <a:rPr lang="en-US" sz="2400" b="1" dirty="0" smtClean="0"/>
              <a:t> {</a:t>
            </a:r>
          </a:p>
          <a:p>
            <a:pPr>
              <a:buNone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r=10;</a:t>
            </a:r>
          </a:p>
          <a:p>
            <a:pPr>
              <a:buNone/>
            </a:pPr>
            <a:r>
              <a:rPr lang="en-US" sz="2400" b="1" dirty="0" smtClean="0"/>
              <a:t> double </a:t>
            </a:r>
            <a:r>
              <a:rPr lang="en-US" sz="2400" b="1" dirty="0" err="1" smtClean="0"/>
              <a:t>area,circ</a:t>
            </a:r>
            <a:r>
              <a:rPr lang="en-US" sz="2400" b="1" dirty="0" smtClean="0"/>
              <a:t>;</a:t>
            </a:r>
          </a:p>
          <a:p>
            <a:pPr>
              <a:buNone/>
            </a:pP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area=</a:t>
            </a:r>
            <a:r>
              <a:rPr lang="en-US" sz="2400" b="1" dirty="0" err="1" smtClean="0">
                <a:solidFill>
                  <a:srgbClr val="FF0000"/>
                </a:solidFill>
              </a:rPr>
              <a:t>Math.PI</a:t>
            </a:r>
            <a:r>
              <a:rPr lang="en-US" sz="2400" b="1" dirty="0" smtClean="0">
                <a:solidFill>
                  <a:srgbClr val="FF0000"/>
                </a:solidFill>
              </a:rPr>
              <a:t>*</a:t>
            </a:r>
            <a:r>
              <a:rPr lang="en-US" sz="2400" b="1" dirty="0" err="1" smtClean="0">
                <a:solidFill>
                  <a:srgbClr val="FF0000"/>
                </a:solidFill>
              </a:rPr>
              <a:t>Math.pow</a:t>
            </a:r>
            <a:r>
              <a:rPr lang="en-US" sz="2400" b="1" dirty="0" smtClean="0">
                <a:solidFill>
                  <a:srgbClr val="FF0000"/>
                </a:solidFill>
              </a:rPr>
              <a:t>(r,2);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circ=2*</a:t>
            </a:r>
            <a:r>
              <a:rPr lang="en-US" sz="2400" b="1" dirty="0" err="1" smtClean="0">
                <a:solidFill>
                  <a:srgbClr val="FF0000"/>
                </a:solidFill>
              </a:rPr>
              <a:t>Math.PI</a:t>
            </a:r>
            <a:r>
              <a:rPr lang="en-US" sz="2400" b="1" dirty="0" smtClean="0">
                <a:solidFill>
                  <a:srgbClr val="FF0000"/>
                </a:solidFill>
              </a:rPr>
              <a:t>*r;</a:t>
            </a:r>
          </a:p>
          <a:p>
            <a:pPr>
              <a:buNone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("Area is "+area);</a:t>
            </a:r>
          </a:p>
          <a:p>
            <a:pPr>
              <a:buNone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("Circumference is "+circ);</a:t>
            </a:r>
          </a:p>
          <a:p>
            <a:pPr>
              <a:buNone/>
            </a:pPr>
            <a:r>
              <a:rPr lang="en-US" sz="2400" b="1" dirty="0" smtClean="0"/>
              <a:t> }</a:t>
            </a:r>
          </a:p>
          <a:p>
            <a:pPr>
              <a:buNone/>
            </a:pPr>
            <a:r>
              <a:rPr lang="en-US" sz="2400" b="1" dirty="0" smtClean="0"/>
              <a:t>}  </a:t>
            </a:r>
            <a:endParaRPr lang="en-IN" sz="2400" b="1" dirty="0" smtClean="0"/>
          </a:p>
          <a:p>
            <a:pPr>
              <a:buNone/>
            </a:pP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ircle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678" y="2714620"/>
            <a:ext cx="5734870" cy="1343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5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4006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 Accepting Input – Its Types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/>
              <a:t> Accepting Input through Command Line Arguments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Wrapper Classes</a:t>
            </a:r>
            <a:endParaRPr lang="en-IN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3" y="188640"/>
            <a:ext cx="165618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46733"/>
            <a:ext cx="1368152" cy="1022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Operators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Oval 10"/>
          <p:cNvSpPr/>
          <p:nvPr/>
        </p:nvSpPr>
        <p:spPr>
          <a:xfrm>
            <a:off x="-36512" y="1916832"/>
            <a:ext cx="183569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Arithmetic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5508104" y="1916832"/>
            <a:ext cx="129614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Logical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1763688" y="1916832"/>
            <a:ext cx="1728192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Relational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3491880" y="1916832"/>
            <a:ext cx="201622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ShortHand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6804248" y="1916832"/>
            <a:ext cx="114374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Pre/</a:t>
            </a:r>
          </a:p>
          <a:p>
            <a:pPr algn="ctr"/>
            <a:r>
              <a:rPr lang="en-US" dirty="0" smtClean="0"/>
              <a:t>Post</a:t>
            </a:r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7956376" y="1916832"/>
            <a:ext cx="114374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1560" y="2852936"/>
            <a:ext cx="5760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+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-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*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/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%</a:t>
            </a:r>
            <a:endParaRPr lang="en-IN" sz="2400" b="1" dirty="0"/>
          </a:p>
        </p:txBody>
      </p:sp>
      <p:cxnSp>
        <p:nvCxnSpPr>
          <p:cNvPr id="19" name="Straight Connector 18"/>
          <p:cNvCxnSpPr>
            <a:stCxn id="11" idx="3"/>
          </p:cNvCxnSpPr>
          <p:nvPr/>
        </p:nvCxnSpPr>
        <p:spPr>
          <a:xfrm>
            <a:off x="232320" y="2592921"/>
            <a:ext cx="19200" cy="3428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1520" y="314096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51520" y="386104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1520" y="602128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1520" y="522920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1520" y="450912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220676" y="4201848"/>
            <a:ext cx="3292988" cy="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032520" y="2520913"/>
            <a:ext cx="19200" cy="3572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51720" y="306896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051720" y="371703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051720" y="609329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051720" y="494116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051720" y="429309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857620" y="350043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857620" y="521495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57620" y="464344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857620" y="407194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411760" y="2881967"/>
            <a:ext cx="6480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&gt;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&lt;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&gt;=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&lt;=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==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!=</a:t>
            </a:r>
            <a:endParaRPr lang="en-IN" sz="2000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051720" y="551723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36760" y="2953975"/>
            <a:ext cx="8640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/>
          </a:p>
          <a:p>
            <a:r>
              <a:rPr lang="en-US" sz="2000" b="1" dirty="0" smtClean="0"/>
              <a:t>+=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-=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*=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/=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%=</a:t>
            </a:r>
            <a:endParaRPr lang="en-IN" sz="20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857620" y="585789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652120" y="2564904"/>
            <a:ext cx="0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652120" y="314096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12160" y="2959784"/>
            <a:ext cx="6480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&amp;&amp;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||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!</a:t>
            </a:r>
            <a:endParaRPr lang="en-IN" sz="2000" b="1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652120" y="378904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652120" y="436510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948264" y="2492896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948264" y="314096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948264" y="378904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308304" y="2924944"/>
            <a:ext cx="576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++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- -</a:t>
            </a:r>
            <a:endParaRPr lang="en-IN" sz="2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798657" y="291565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instanceof</a:t>
            </a:r>
            <a:endParaRPr lang="en-IN" b="1" dirty="0"/>
          </a:p>
        </p:txBody>
      </p:sp>
      <p:sp>
        <p:nvSpPr>
          <p:cNvPr id="48" name="Oval 47"/>
          <p:cNvSpPr/>
          <p:nvPr/>
        </p:nvSpPr>
        <p:spPr>
          <a:xfrm>
            <a:off x="5357818" y="4643446"/>
            <a:ext cx="2071702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Assignment</a:t>
            </a:r>
            <a:endParaRPr lang="en-US" dirty="0" smtClean="0"/>
          </a:p>
        </p:txBody>
      </p:sp>
      <p:cxnSp>
        <p:nvCxnSpPr>
          <p:cNvPr id="49" name="Straight Connector 48"/>
          <p:cNvCxnSpPr/>
          <p:nvPr/>
        </p:nvCxnSpPr>
        <p:spPr>
          <a:xfrm rot="5400000">
            <a:off x="6144033" y="5714619"/>
            <a:ext cx="57150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429388" y="600076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929454" y="5715016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=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44" grpId="0"/>
      <p:bldP spid="46" grpId="0"/>
      <p:bldP spid="55" grpId="0"/>
      <p:bldP spid="63" grpId="0"/>
      <p:bldP spid="69" grpId="0"/>
      <p:bldP spid="48" grpId="0" animBg="1"/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Few Important Points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division operator in Java , just like C language uses </a:t>
            </a:r>
            <a:r>
              <a:rPr lang="en-US" b="1" dirty="0" smtClean="0">
                <a:solidFill>
                  <a:srgbClr val="FF0000"/>
                </a:solidFill>
              </a:rPr>
              <a:t>two</a:t>
            </a:r>
            <a:r>
              <a:rPr lang="en-US" dirty="0" smtClean="0"/>
              <a:t> kinds of division </a:t>
            </a:r>
            <a:r>
              <a:rPr lang="en-US" dirty="0" smtClean="0"/>
              <a:t>:</a:t>
            </a:r>
          </a:p>
          <a:p>
            <a:pPr lvl="1"/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Integer Division : </a:t>
            </a:r>
            <a:r>
              <a:rPr lang="en-US" dirty="0" smtClean="0"/>
              <a:t>if both operands</a:t>
            </a:r>
            <a:r>
              <a:rPr lang="en-US" dirty="0" smtClean="0">
                <a:solidFill>
                  <a:srgbClr val="FF0000"/>
                </a:solidFill>
              </a:rPr>
              <a:t>(Numerator and Denominator)</a:t>
            </a:r>
            <a:r>
              <a:rPr lang="en-US" dirty="0" smtClean="0"/>
              <a:t> are integers then result will also be an integer. </a:t>
            </a:r>
            <a:r>
              <a:rPr lang="en-US" dirty="0" smtClean="0">
                <a:solidFill>
                  <a:srgbClr val="FF0000"/>
                </a:solidFill>
              </a:rPr>
              <a:t>So </a:t>
            </a:r>
            <a:r>
              <a:rPr lang="en-US" b="1" dirty="0" smtClean="0">
                <a:solidFill>
                  <a:srgbClr val="0070C0"/>
                </a:solidFill>
              </a:rPr>
              <a:t>10/4</a:t>
            </a:r>
            <a:r>
              <a:rPr lang="en-US" dirty="0" smtClean="0">
                <a:solidFill>
                  <a:srgbClr val="FF0000"/>
                </a:solidFill>
              </a:rPr>
              <a:t> is </a:t>
            </a:r>
            <a:r>
              <a:rPr lang="en-US" b="1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not </a:t>
            </a:r>
            <a:r>
              <a:rPr lang="en-US" b="1" dirty="0" smtClean="0">
                <a:solidFill>
                  <a:srgbClr val="0070C0"/>
                </a:solidFill>
              </a:rPr>
              <a:t>2.5</a:t>
            </a:r>
          </a:p>
          <a:p>
            <a:pPr lvl="1"/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Floating Division: </a:t>
            </a:r>
            <a:r>
              <a:rPr lang="en-US" dirty="0" smtClean="0"/>
              <a:t>if either operands (</a:t>
            </a:r>
            <a:r>
              <a:rPr lang="en-US" dirty="0" smtClean="0">
                <a:solidFill>
                  <a:srgbClr val="FF0000"/>
                </a:solidFill>
              </a:rPr>
              <a:t>Numerator or Denominator or both</a:t>
            </a:r>
            <a:r>
              <a:rPr lang="en-US" dirty="0" smtClean="0"/>
              <a:t>) are float or double then result will also be float or double. </a:t>
            </a:r>
            <a:r>
              <a:rPr lang="en-US" dirty="0" smtClean="0">
                <a:solidFill>
                  <a:srgbClr val="FF0000"/>
                </a:solidFill>
              </a:rPr>
              <a:t>So </a:t>
            </a:r>
            <a:r>
              <a:rPr lang="en-US" b="1" dirty="0" smtClean="0">
                <a:solidFill>
                  <a:srgbClr val="0070C0"/>
                </a:solidFill>
              </a:rPr>
              <a:t>10/4.0</a:t>
            </a:r>
            <a:r>
              <a:rPr lang="en-US" dirty="0" smtClean="0">
                <a:solidFill>
                  <a:srgbClr val="FF0000"/>
                </a:solidFill>
              </a:rPr>
              <a:t> is </a:t>
            </a:r>
            <a:r>
              <a:rPr lang="en-US" b="1" dirty="0" smtClean="0">
                <a:solidFill>
                  <a:srgbClr val="0070C0"/>
                </a:solidFill>
              </a:rPr>
              <a:t>2.5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4681" y="3410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01" y="3991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Few Important Points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modulo division operator( % ) </a:t>
            </a:r>
            <a:r>
              <a:rPr lang="en-US" dirty="0" smtClean="0"/>
              <a:t>in Java , </a:t>
            </a:r>
            <a:r>
              <a:rPr lang="en-US" u="sng" dirty="0" smtClean="0">
                <a:solidFill>
                  <a:srgbClr val="FF0000"/>
                </a:solidFill>
              </a:rPr>
              <a:t>unlike C </a:t>
            </a:r>
            <a:r>
              <a:rPr lang="en-US" dirty="0" smtClean="0"/>
              <a:t>, works with float and double data type also.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So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10%5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will produce </a:t>
            </a:r>
            <a:r>
              <a:rPr lang="en-US" b="1" dirty="0" smtClean="0">
                <a:solidFill>
                  <a:srgbClr val="0070C0"/>
                </a:solidFill>
              </a:rPr>
              <a:t>0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as the remainder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So </a:t>
            </a:r>
            <a:r>
              <a:rPr lang="en-US" b="1" dirty="0" smtClean="0">
                <a:solidFill>
                  <a:srgbClr val="0070C0"/>
                </a:solidFill>
              </a:rPr>
              <a:t>10.5 %5.0 </a:t>
            </a:r>
            <a:r>
              <a:rPr lang="en-US" dirty="0" smtClean="0">
                <a:solidFill>
                  <a:srgbClr val="FF0000"/>
                </a:solidFill>
              </a:rPr>
              <a:t>will produce </a:t>
            </a:r>
            <a:r>
              <a:rPr lang="en-US" b="1" dirty="0" smtClean="0">
                <a:solidFill>
                  <a:srgbClr val="0070C0"/>
                </a:solidFill>
              </a:rPr>
              <a:t>0.5 </a:t>
            </a:r>
            <a:r>
              <a:rPr lang="en-US" dirty="0" smtClean="0">
                <a:solidFill>
                  <a:srgbClr val="FF0000"/>
                </a:solidFill>
              </a:rPr>
              <a:t>as the remainder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4681" y="3410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01" y="3991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Displaying Values of</a:t>
            </a:r>
            <a:br>
              <a:rPr lang="en-US" b="1" dirty="0" smtClean="0"/>
            </a:br>
            <a:r>
              <a:rPr lang="en-US" b="1" dirty="0" smtClean="0"/>
              <a:t>Variables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842248" cy="53309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class Test</a:t>
            </a:r>
          </a:p>
          <a:p>
            <a:pPr marL="0" indent="0">
              <a:buNone/>
            </a:pP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 smtClean="0"/>
              <a:t>public static void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[])</a:t>
            </a:r>
          </a:p>
          <a:p>
            <a:pPr marL="0" indent="0">
              <a:buNone/>
            </a:pP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a=10;</a:t>
            </a:r>
          </a:p>
          <a:p>
            <a:pPr marL="0" indent="0">
              <a:buNone/>
            </a:pPr>
            <a:r>
              <a:rPr lang="en-US" sz="2400" dirty="0" smtClean="0"/>
              <a:t>double b=10.5;</a:t>
            </a:r>
          </a:p>
          <a:p>
            <a:pPr marL="0" indent="0">
              <a:buNone/>
            </a:pPr>
            <a:r>
              <a:rPr lang="en-US" sz="2400" dirty="0" err="1" smtClean="0"/>
              <a:t>boolean</a:t>
            </a:r>
            <a:r>
              <a:rPr lang="en-US" sz="2400" dirty="0" smtClean="0"/>
              <a:t> c=true;</a:t>
            </a:r>
          </a:p>
          <a:p>
            <a:pPr marL="0" indent="0"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(a);</a:t>
            </a:r>
          </a:p>
          <a:p>
            <a:pPr marL="0" indent="0"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(b);</a:t>
            </a:r>
          </a:p>
          <a:p>
            <a:pPr marL="0" indent="0"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(c);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i="1" dirty="0" smtClean="0"/>
              <a:t> Hence, the same </a:t>
            </a:r>
            <a:r>
              <a:rPr lang="en-US" i="1" dirty="0" err="1" smtClean="0">
                <a:solidFill>
                  <a:srgbClr val="FF0000"/>
                </a:solidFill>
              </a:rPr>
              <a:t>println</a:t>
            </a:r>
            <a:r>
              <a:rPr lang="en-US" i="1" dirty="0" smtClean="0">
                <a:solidFill>
                  <a:srgbClr val="FF0000"/>
                </a:solidFill>
              </a:rPr>
              <a:t>() </a:t>
            </a:r>
            <a:r>
              <a:rPr lang="en-US" i="1" dirty="0" smtClean="0"/>
              <a:t>used for all data types i.e. </a:t>
            </a:r>
            <a:r>
              <a:rPr lang="en-US" i="1" dirty="0" err="1" smtClean="0">
                <a:solidFill>
                  <a:srgbClr val="FF0000"/>
                </a:solidFill>
              </a:rPr>
              <a:t>println</a:t>
            </a:r>
            <a:r>
              <a:rPr lang="en-US" i="1" dirty="0" smtClean="0">
                <a:solidFill>
                  <a:srgbClr val="FF0000"/>
                </a:solidFill>
              </a:rPr>
              <a:t>() </a:t>
            </a:r>
            <a:r>
              <a:rPr lang="en-US" i="1" dirty="0" smtClean="0"/>
              <a:t>is an overloaded function.</a:t>
            </a:r>
            <a:endParaRPr lang="en-IN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2708920"/>
            <a:ext cx="5868144" cy="2592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3946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Displaying value with message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</a:t>
            </a:r>
            <a:r>
              <a:rPr lang="en-US" sz="2400" dirty="0" smtClean="0"/>
              <a:t>lass </a:t>
            </a:r>
            <a:r>
              <a:rPr lang="en-US" sz="2400" dirty="0" smtClean="0"/>
              <a:t>Test</a:t>
            </a:r>
          </a:p>
          <a:p>
            <a:pPr marL="0" indent="0">
              <a:buNone/>
            </a:pP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 smtClean="0"/>
              <a:t>public static void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 ])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a=10; </a:t>
            </a:r>
          </a:p>
          <a:p>
            <a:pPr marL="0" indent="0">
              <a:buNone/>
            </a:pP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(“Value of a is”</a:t>
            </a:r>
            <a:r>
              <a:rPr lang="en-US" sz="2400" b="1" dirty="0" smtClean="0">
                <a:solidFill>
                  <a:srgbClr val="FF0000"/>
                </a:solidFill>
              </a:rPr>
              <a:t>+</a:t>
            </a:r>
            <a:r>
              <a:rPr lang="en-US" sz="2400" b="1" dirty="0" smtClean="0"/>
              <a:t>a);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}	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19" y="188640"/>
            <a:ext cx="15121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4249" y="1340767"/>
            <a:ext cx="2339752" cy="229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5786446" y="414338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11960" y="4581128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Concatenates string and variables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12" name="Elbow Connector 11"/>
          <p:cNvCxnSpPr/>
          <p:nvPr/>
        </p:nvCxnSpPr>
        <p:spPr>
          <a:xfrm rot="5400000" flipH="1" flipV="1">
            <a:off x="6000760" y="3571876"/>
            <a:ext cx="360040" cy="3600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00694" y="31432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v</a:t>
            </a:r>
            <a:r>
              <a:rPr lang="en-US" b="1" dirty="0" smtClean="0">
                <a:solidFill>
                  <a:srgbClr val="00B050"/>
                </a:solidFill>
              </a:rPr>
              <a:t>ariable</a:t>
            </a:r>
            <a:endParaRPr lang="en-IN" b="1" dirty="0">
              <a:solidFill>
                <a:srgbClr val="00B050"/>
              </a:solidFill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4143372" y="3429000"/>
            <a:ext cx="360040" cy="3600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00496" y="307181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String</a:t>
            </a:r>
            <a:endParaRPr lang="en-IN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/>
              <a:t>Polymorphic </a:t>
            </a:r>
            <a:r>
              <a:rPr lang="en-US" sz="2600" b="1" dirty="0" err="1" smtClean="0"/>
              <a:t>Behaviour</a:t>
            </a:r>
            <a:r>
              <a:rPr lang="en-US" sz="2600" b="1" dirty="0" smtClean="0"/>
              <a:t> of “+”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842248" cy="5070304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Rule :</a:t>
            </a:r>
            <a:r>
              <a:rPr lang="en-US" sz="2400" b="1" dirty="0" smtClean="0"/>
              <a:t> anything concatenated with a  String becomes String otherwise normal addition will be done</a:t>
            </a:r>
          </a:p>
          <a:p>
            <a:r>
              <a:rPr lang="en-US" sz="2400" b="1" u="sng" dirty="0" smtClean="0"/>
              <a:t>Some </a:t>
            </a:r>
            <a:r>
              <a:rPr lang="en-US" sz="2400" b="1" u="sng" dirty="0" smtClean="0"/>
              <a:t>more examples :-</a:t>
            </a:r>
          </a:p>
          <a:p>
            <a:pPr marL="0" indent="0">
              <a:buNone/>
            </a:pPr>
            <a:r>
              <a:rPr lang="en-US" sz="2400" dirty="0" smtClean="0"/>
              <a:t>“10</a:t>
            </a:r>
            <a:r>
              <a:rPr lang="en-US" sz="2400" dirty="0" smtClean="0"/>
              <a:t>” + “5</a:t>
            </a:r>
            <a:r>
              <a:rPr lang="en-US" sz="2400" dirty="0" smtClean="0"/>
              <a:t>”         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“</a:t>
            </a:r>
            <a:r>
              <a:rPr lang="en-US" sz="2400" dirty="0" smtClean="0"/>
              <a:t>10” + </a:t>
            </a:r>
            <a:r>
              <a:rPr lang="en-US" sz="2400" dirty="0" smtClean="0"/>
              <a:t>5     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10 </a:t>
            </a:r>
            <a:r>
              <a:rPr lang="en-US" sz="2400" dirty="0" smtClean="0"/>
              <a:t>+ “5</a:t>
            </a:r>
            <a:r>
              <a:rPr lang="en-US" sz="2400" dirty="0" smtClean="0"/>
              <a:t>”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.</a:t>
            </a:r>
            <a:r>
              <a:rPr lang="en-US" sz="2400" dirty="0" smtClean="0"/>
              <a:t>5 + .1+“10</a:t>
            </a:r>
            <a:r>
              <a:rPr lang="en-US" sz="2400" dirty="0" smtClean="0"/>
              <a:t>”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“10</a:t>
            </a:r>
            <a:r>
              <a:rPr lang="en-US" sz="2400" dirty="0" smtClean="0"/>
              <a:t>” + .5+.</a:t>
            </a:r>
            <a:r>
              <a:rPr lang="en-US" sz="2400" dirty="0" smtClean="0"/>
              <a:t>1 </a:t>
            </a:r>
            <a:endParaRPr lang="en-US" sz="2400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43108" y="2857496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105</a:t>
            </a:r>
            <a:endParaRPr lang="en-IN" sz="20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3108" y="3643314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105</a:t>
            </a:r>
            <a:endParaRPr lang="en-IN" sz="2000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1670" y="4429132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105</a:t>
            </a:r>
            <a:endParaRPr lang="en-IN" sz="20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5214950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.610</a:t>
            </a:r>
            <a:endParaRPr lang="en-IN" sz="20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14546" y="6000768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10.5.1</a:t>
            </a:r>
            <a:endParaRPr lang="en-IN" sz="2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8" y="293784"/>
            <a:ext cx="8534400" cy="758952"/>
          </a:xfrm>
        </p:spPr>
        <p:txBody>
          <a:bodyPr/>
          <a:lstStyle/>
          <a:p>
            <a:r>
              <a:rPr lang="en-US" b="1" dirty="0" smtClean="0"/>
              <a:t>Concept of default values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964488" cy="5142312"/>
          </a:xfrm>
        </p:spPr>
        <p:txBody>
          <a:bodyPr>
            <a:normAutofit/>
          </a:bodyPr>
          <a:lstStyle/>
          <a:p>
            <a:r>
              <a:rPr lang="en-US" dirty="0" smtClean="0"/>
              <a:t>Before we can understand what is the default value of a variable, we must first understand how many types of variables java supports.</a:t>
            </a:r>
          </a:p>
          <a:p>
            <a:endParaRPr lang="en-US" sz="2400" dirty="0" smtClean="0"/>
          </a:p>
          <a:p>
            <a:r>
              <a:rPr lang="en-US" sz="2400" dirty="0" smtClean="0"/>
              <a:t>In  Java , we have </a:t>
            </a:r>
            <a:r>
              <a:rPr lang="en-US" sz="2400" b="1" dirty="0" smtClean="0">
                <a:solidFill>
                  <a:srgbClr val="0070C0"/>
                </a:solidFill>
              </a:rPr>
              <a:t>3 kinds </a:t>
            </a:r>
            <a:r>
              <a:rPr lang="en-US" sz="2400" dirty="0" smtClean="0"/>
              <a:t>of variables:</a:t>
            </a:r>
          </a:p>
          <a:p>
            <a:pPr lvl="1"/>
            <a:r>
              <a:rPr lang="en-US" sz="1900" b="1" dirty="0" smtClean="0">
                <a:solidFill>
                  <a:srgbClr val="FF0000"/>
                </a:solidFill>
              </a:rPr>
              <a:t>Local variables</a:t>
            </a:r>
          </a:p>
          <a:p>
            <a:pPr lvl="1"/>
            <a:r>
              <a:rPr lang="en-US" sz="1900" b="1" dirty="0" smtClean="0">
                <a:solidFill>
                  <a:srgbClr val="FF0000"/>
                </a:solidFill>
              </a:rPr>
              <a:t>Class Level variables</a:t>
            </a:r>
            <a:r>
              <a:rPr lang="en-US" sz="1900" b="1" dirty="0" smtClean="0">
                <a:solidFill>
                  <a:srgbClr val="0070C0"/>
                </a:solidFill>
              </a:rPr>
              <a:t>(also called as Instance members)</a:t>
            </a:r>
          </a:p>
          <a:p>
            <a:pPr lvl="1"/>
            <a:r>
              <a:rPr lang="en-US" sz="1900" b="1" dirty="0" smtClean="0">
                <a:solidFill>
                  <a:srgbClr val="FF0000"/>
                </a:solidFill>
              </a:rPr>
              <a:t>Static variables</a:t>
            </a:r>
            <a:r>
              <a:rPr lang="en-US" sz="1900" b="1" dirty="0" smtClean="0">
                <a:solidFill>
                  <a:srgbClr val="0070C0"/>
                </a:solidFill>
              </a:rPr>
              <a:t>( we will discuss them with the chapter “Static”)</a:t>
            </a:r>
            <a:endParaRPr lang="en-US" sz="19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629</TotalTime>
  <Words>874</Words>
  <Application>Microsoft Office PowerPoint</Application>
  <PresentationFormat>On-screen Show (4:3)</PresentationFormat>
  <Paragraphs>244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Slide 1</vt:lpstr>
      <vt:lpstr>Today’s Agenda</vt:lpstr>
      <vt:lpstr>Operators</vt:lpstr>
      <vt:lpstr>Few Important Points</vt:lpstr>
      <vt:lpstr>Few Important Points</vt:lpstr>
      <vt:lpstr>Displaying Values of Variables</vt:lpstr>
      <vt:lpstr>Displaying value with message </vt:lpstr>
      <vt:lpstr>Polymorphic Behaviour of “+”</vt:lpstr>
      <vt:lpstr>Concept of default values</vt:lpstr>
      <vt:lpstr>Concept of default values</vt:lpstr>
      <vt:lpstr>Concept of default values</vt:lpstr>
      <vt:lpstr>Default Values Chart</vt:lpstr>
      <vt:lpstr>Try this</vt:lpstr>
      <vt:lpstr>Solution</vt:lpstr>
      <vt:lpstr>Using “Math” class</vt:lpstr>
      <vt:lpstr>Using “Math” class</vt:lpstr>
      <vt:lpstr>Using “Math” class</vt:lpstr>
      <vt:lpstr>Using “Math.pow( )” </vt:lpstr>
      <vt:lpstr>Try this</vt:lpstr>
      <vt:lpstr>Improvised version Using Math class</vt:lpstr>
      <vt:lpstr>End Of Lecture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40</cp:revision>
  <dcterms:created xsi:type="dcterms:W3CDTF">2016-01-20T07:02:50Z</dcterms:created>
  <dcterms:modified xsi:type="dcterms:W3CDTF">2016-01-21T08:57:16Z</dcterms:modified>
</cp:coreProperties>
</file>