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72" r:id="rId6"/>
    <p:sldId id="263" r:id="rId7"/>
    <p:sldId id="268" r:id="rId8"/>
    <p:sldId id="267" r:id="rId9"/>
    <p:sldId id="269" r:id="rId10"/>
    <p:sldId id="273" r:id="rId11"/>
    <p:sldId id="264" r:id="rId12"/>
    <p:sldId id="274" r:id="rId13"/>
    <p:sldId id="275" r:id="rId14"/>
    <p:sldId id="277" r:id="rId15"/>
    <p:sldId id="276" r:id="rId16"/>
    <p:sldId id="270" r:id="rId17"/>
    <p:sldId id="271" r:id="rId18"/>
    <p:sldId id="278" r:id="rId19"/>
    <p:sldId id="265" r:id="rId20"/>
    <p:sldId id="266" r:id="rId21"/>
    <p:sldId id="280" r:id="rId22"/>
    <p:sldId id="279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1/27/2016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Java Se</a:t>
            </a:r>
          </a:p>
          <a:p>
            <a:r>
              <a:rPr lang="en-US" sz="3600" dirty="0" smtClean="0"/>
              <a:t>(Core java)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Lecture-6</a:t>
            </a:r>
            <a:endParaRPr lang="en-IN" sz="36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88640"/>
            <a:ext cx="230425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4725"/>
            <a:ext cx="1728192" cy="224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200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Case VI</a:t>
            </a:r>
            <a:br>
              <a:rPr lang="en-US" b="1" dirty="0" smtClean="0"/>
            </a:br>
            <a:r>
              <a:rPr lang="en-US" b="1" dirty="0" smtClean="0"/>
              <a:t>(Passing Integers)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842248" cy="5445224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000" dirty="0" smtClean="0"/>
              <a:t> class </a:t>
            </a:r>
            <a:r>
              <a:rPr lang="en-US" sz="2000" dirty="0" err="1" smtClean="0"/>
              <a:t>AddNos</a:t>
            </a:r>
            <a:endParaRPr lang="en-US" sz="2000" dirty="0" smtClean="0"/>
          </a:p>
          <a:p>
            <a:pPr>
              <a:buSzPct val="100000"/>
              <a:buNone/>
            </a:pPr>
            <a:r>
              <a:rPr lang="en-US" sz="2000" dirty="0" smtClean="0"/>
              <a:t>{</a:t>
            </a:r>
          </a:p>
          <a:p>
            <a:pPr>
              <a:buSzPct val="100000"/>
              <a:buNone/>
            </a:pPr>
            <a:r>
              <a:rPr lang="en-US" sz="2000" dirty="0" smtClean="0"/>
              <a:t> public static void main(String </a:t>
            </a:r>
            <a:r>
              <a:rPr lang="en-US" sz="2000" b="1" dirty="0" smtClean="0"/>
              <a:t>[ ] </a:t>
            </a:r>
            <a:r>
              <a:rPr lang="en-US" sz="2000" b="1" dirty="0" err="1" smtClean="0"/>
              <a:t>args</a:t>
            </a:r>
            <a:r>
              <a:rPr lang="en-US" sz="2000" dirty="0" smtClean="0"/>
              <a:t>)</a:t>
            </a:r>
          </a:p>
          <a:p>
            <a:pPr>
              <a:buSzPct val="100000"/>
              <a:buNone/>
            </a:pPr>
            <a:r>
              <a:rPr lang="en-US" sz="2000" dirty="0" smtClean="0"/>
              <a:t> {</a:t>
            </a:r>
          </a:p>
          <a:p>
            <a:pPr>
              <a:buSzPct val="100000"/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("First number is "+</a:t>
            </a:r>
            <a:r>
              <a:rPr lang="en-US" sz="2000" b="1" dirty="0" err="1" smtClean="0">
                <a:solidFill>
                  <a:srgbClr val="0070C0"/>
                </a:solidFill>
              </a:rPr>
              <a:t>args</a:t>
            </a:r>
            <a:r>
              <a:rPr lang="en-US" sz="2000" b="1" dirty="0" smtClean="0">
                <a:solidFill>
                  <a:srgbClr val="0070C0"/>
                </a:solidFill>
              </a:rPr>
              <a:t>[0]</a:t>
            </a:r>
            <a:r>
              <a:rPr lang="en-US" sz="2000" dirty="0" smtClean="0"/>
              <a:t>);</a:t>
            </a:r>
          </a:p>
          <a:p>
            <a:pPr>
              <a:buSzPct val="100000"/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("Second number is "+</a:t>
            </a:r>
            <a:r>
              <a:rPr lang="en-US" sz="2000" b="1" dirty="0" err="1" smtClean="0">
                <a:solidFill>
                  <a:srgbClr val="0070C0"/>
                </a:solidFill>
              </a:rPr>
              <a:t>args</a:t>
            </a:r>
            <a:r>
              <a:rPr lang="en-US" sz="2000" b="1" dirty="0" smtClean="0">
                <a:solidFill>
                  <a:srgbClr val="0070C0"/>
                </a:solidFill>
              </a:rPr>
              <a:t>[1]</a:t>
            </a:r>
            <a:r>
              <a:rPr lang="en-US" sz="2000" dirty="0" smtClean="0"/>
              <a:t>);</a:t>
            </a:r>
          </a:p>
          <a:p>
            <a:pPr>
              <a:buSzPct val="100000"/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("Their sum is "+</a:t>
            </a:r>
            <a:r>
              <a:rPr lang="en-US" sz="2000" b="1" dirty="0" err="1" smtClean="0">
                <a:solidFill>
                  <a:srgbClr val="0070C0"/>
                </a:solidFill>
              </a:rPr>
              <a:t>args</a:t>
            </a:r>
            <a:r>
              <a:rPr lang="en-US" sz="2000" b="1" dirty="0" smtClean="0">
                <a:solidFill>
                  <a:srgbClr val="0070C0"/>
                </a:solidFill>
              </a:rPr>
              <a:t>[0]+</a:t>
            </a:r>
            <a:r>
              <a:rPr lang="en-US" sz="2000" b="1" dirty="0" err="1" smtClean="0">
                <a:solidFill>
                  <a:srgbClr val="0070C0"/>
                </a:solidFill>
              </a:rPr>
              <a:t>args</a:t>
            </a:r>
            <a:r>
              <a:rPr lang="en-US" sz="2000" b="1" dirty="0" smtClean="0">
                <a:solidFill>
                  <a:srgbClr val="0070C0"/>
                </a:solidFill>
              </a:rPr>
              <a:t>[1]</a:t>
            </a:r>
            <a:r>
              <a:rPr lang="en-US" sz="2000" dirty="0" smtClean="0"/>
              <a:t>); </a:t>
            </a:r>
          </a:p>
          <a:p>
            <a:pPr>
              <a:buSzPct val="100000"/>
              <a:buNone/>
            </a:pPr>
            <a:r>
              <a:rPr lang="en-US" sz="2000" dirty="0" smtClean="0"/>
              <a:t>}</a:t>
            </a:r>
          </a:p>
          <a:p>
            <a:pPr>
              <a:buSzPct val="100000"/>
              <a:buNone/>
            </a:pPr>
            <a:r>
              <a:rPr lang="en-US" sz="2000" dirty="0" smtClean="0"/>
              <a:t>}</a:t>
            </a:r>
          </a:p>
          <a:p>
            <a:pPr>
              <a:buSzPct val="100000"/>
              <a:buNone/>
            </a:pPr>
            <a:r>
              <a:rPr lang="en-US" sz="2400" dirty="0" smtClean="0"/>
              <a:t>….bin&gt; </a:t>
            </a:r>
            <a:r>
              <a:rPr lang="en-US" sz="2400" b="1" dirty="0" smtClean="0"/>
              <a:t>java </a:t>
            </a:r>
            <a:r>
              <a:rPr lang="en-US" sz="2400" b="1" dirty="0" err="1" smtClean="0"/>
              <a:t>AddNos</a:t>
            </a:r>
            <a:r>
              <a:rPr lang="en-US" sz="2400" b="1" dirty="0" smtClean="0"/>
              <a:t> 10 20</a:t>
            </a:r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14282" y="5312799"/>
            <a:ext cx="8720115" cy="16045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65184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Why was the output 1020 ?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144016" y="1412776"/>
            <a:ext cx="8820472" cy="4968552"/>
          </a:xfrm>
        </p:spPr>
        <p:txBody>
          <a:bodyPr>
            <a:noAutofit/>
          </a:bodyPr>
          <a:lstStyle/>
          <a:p>
            <a:r>
              <a:rPr lang="en-US" sz="2400" dirty="0" smtClean="0"/>
              <a:t>Because anything which we pass from “</a:t>
            </a:r>
            <a:r>
              <a:rPr lang="en-US" sz="2400" b="1" dirty="0" smtClean="0">
                <a:solidFill>
                  <a:srgbClr val="FF0000"/>
                </a:solidFill>
              </a:rPr>
              <a:t>Command prompt</a:t>
            </a:r>
            <a:r>
              <a:rPr lang="en-US" sz="2400" dirty="0" smtClean="0"/>
              <a:t>” is </a:t>
            </a:r>
            <a:r>
              <a:rPr lang="en-US" sz="2400" dirty="0" smtClean="0">
                <a:solidFill>
                  <a:srgbClr val="FF0000"/>
                </a:solidFill>
              </a:rPr>
              <a:t>by default treated as a </a:t>
            </a:r>
            <a:r>
              <a:rPr lang="en-US" sz="2400" b="1" dirty="0" smtClean="0">
                <a:solidFill>
                  <a:srgbClr val="0070C0"/>
                </a:solidFill>
              </a:rPr>
              <a:t>String</a:t>
            </a:r>
            <a:r>
              <a:rPr lang="en-US" sz="2400" dirty="0" smtClean="0">
                <a:solidFill>
                  <a:srgbClr val="FF0000"/>
                </a:solidFill>
              </a:rPr>
              <a:t> by java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Now since java is considering the values </a:t>
            </a:r>
            <a:r>
              <a:rPr lang="en-US" sz="2400" b="1" dirty="0" smtClean="0">
                <a:solidFill>
                  <a:srgbClr val="FF0000"/>
                </a:solidFill>
              </a:rPr>
              <a:t>10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FF0000"/>
                </a:solidFill>
              </a:rPr>
              <a:t>20</a:t>
            </a:r>
            <a:r>
              <a:rPr lang="en-US" sz="2400" dirty="0" smtClean="0"/>
              <a:t> as “</a:t>
            </a:r>
            <a:r>
              <a:rPr lang="en-US" sz="2400" b="1" dirty="0" smtClean="0">
                <a:solidFill>
                  <a:srgbClr val="0070C0"/>
                </a:solidFill>
              </a:rPr>
              <a:t>10</a:t>
            </a:r>
            <a:r>
              <a:rPr lang="en-US" sz="2400" dirty="0" smtClean="0"/>
              <a:t>” and “</a:t>
            </a:r>
            <a:r>
              <a:rPr lang="en-US" sz="2400" b="1" dirty="0" smtClean="0">
                <a:solidFill>
                  <a:srgbClr val="0070C0"/>
                </a:solidFill>
              </a:rPr>
              <a:t>20</a:t>
            </a:r>
            <a:r>
              <a:rPr lang="en-US" sz="2400" dirty="0" smtClean="0"/>
              <a:t>” , so the operator </a:t>
            </a:r>
            <a:r>
              <a:rPr lang="en-US" sz="2400" b="1" dirty="0" smtClean="0">
                <a:solidFill>
                  <a:srgbClr val="FF0000"/>
                </a:solidFill>
              </a:rPr>
              <a:t>+</a:t>
            </a:r>
            <a:r>
              <a:rPr lang="en-US" sz="2400" dirty="0" smtClean="0"/>
              <a:t> concatenated them instead of adding them mathematically.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To solve this problem we have to convert the values “</a:t>
            </a:r>
            <a:r>
              <a:rPr lang="en-US" sz="2400" b="1" dirty="0" smtClean="0">
                <a:solidFill>
                  <a:srgbClr val="0070C0"/>
                </a:solidFill>
              </a:rPr>
              <a:t>10</a:t>
            </a:r>
            <a:r>
              <a:rPr lang="en-US" sz="2400" dirty="0" smtClean="0"/>
              <a:t>” and “</a:t>
            </a:r>
            <a:r>
              <a:rPr lang="en-US" sz="2400" b="1" dirty="0" smtClean="0">
                <a:solidFill>
                  <a:srgbClr val="0070C0"/>
                </a:solidFill>
              </a:rPr>
              <a:t>20</a:t>
            </a:r>
            <a:r>
              <a:rPr lang="en-US" sz="2400" dirty="0" smtClean="0"/>
              <a:t>” from </a:t>
            </a:r>
            <a:r>
              <a:rPr lang="en-US" sz="2400" b="1" dirty="0" smtClean="0">
                <a:solidFill>
                  <a:srgbClr val="0070C0"/>
                </a:solidFill>
              </a:rPr>
              <a:t>String</a:t>
            </a:r>
            <a:r>
              <a:rPr lang="en-US" sz="2400" dirty="0" smtClean="0"/>
              <a:t> to </a:t>
            </a:r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 and this is done using special classes in java called “</a:t>
            </a:r>
            <a:r>
              <a:rPr lang="en-US" sz="2400" b="1" u="sng" dirty="0" smtClean="0">
                <a:solidFill>
                  <a:srgbClr val="FF0000"/>
                </a:solidFill>
              </a:rPr>
              <a:t>Wrapper Classes</a:t>
            </a:r>
            <a:r>
              <a:rPr lang="en-US" sz="2400" dirty="0" smtClean="0"/>
              <a:t>”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65184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Wrapper Classes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144016" y="1412776"/>
            <a:ext cx="8820472" cy="4968552"/>
          </a:xfrm>
        </p:spPr>
        <p:txBody>
          <a:bodyPr>
            <a:noAutofit/>
          </a:bodyPr>
          <a:lstStyle/>
          <a:p>
            <a:r>
              <a:rPr lang="en-US" sz="2400" dirty="0" smtClean="0"/>
              <a:t>In java , corresponding to </a:t>
            </a:r>
            <a:r>
              <a:rPr lang="en-US" sz="2400" b="1" dirty="0" smtClean="0">
                <a:solidFill>
                  <a:srgbClr val="FF0000"/>
                </a:solidFill>
              </a:rPr>
              <a:t>8</a:t>
            </a:r>
            <a:r>
              <a:rPr lang="en-US" sz="2400" dirty="0" smtClean="0"/>
              <a:t> </a:t>
            </a:r>
            <a:r>
              <a:rPr lang="en-US" sz="2400" u="sng" dirty="0" smtClean="0">
                <a:solidFill>
                  <a:srgbClr val="FF0000"/>
                </a:solidFill>
              </a:rPr>
              <a:t>primitive data types </a:t>
            </a:r>
            <a:r>
              <a:rPr lang="en-US" sz="2400" dirty="0" smtClean="0"/>
              <a:t>we have</a:t>
            </a:r>
            <a:r>
              <a:rPr lang="en-US" sz="2400" b="1" dirty="0" smtClean="0">
                <a:solidFill>
                  <a:srgbClr val="FF0000"/>
                </a:solidFill>
              </a:rPr>
              <a:t> 8 </a:t>
            </a:r>
            <a:r>
              <a:rPr lang="en-US" sz="2400" dirty="0" smtClean="0">
                <a:solidFill>
                  <a:srgbClr val="FF0000"/>
                </a:solidFill>
              </a:rPr>
              <a:t>predefined classes </a:t>
            </a:r>
            <a:r>
              <a:rPr lang="en-US" sz="2400" dirty="0" smtClean="0"/>
              <a:t>also , called “</a:t>
            </a:r>
            <a:r>
              <a:rPr lang="en-US" sz="2400" b="1" dirty="0" smtClean="0">
                <a:solidFill>
                  <a:srgbClr val="FF0000"/>
                </a:solidFill>
              </a:rPr>
              <a:t>Wrapper Classes</a:t>
            </a:r>
            <a:r>
              <a:rPr lang="en-US" sz="2400" dirty="0" smtClean="0"/>
              <a:t>”.</a:t>
            </a:r>
          </a:p>
          <a:p>
            <a:endParaRPr lang="en-US" sz="2400" dirty="0" smtClean="0"/>
          </a:p>
          <a:p>
            <a:r>
              <a:rPr lang="en-US" sz="2400" dirty="0" smtClean="0"/>
              <a:t>These classes are available in the package </a:t>
            </a:r>
            <a:r>
              <a:rPr lang="en-US" sz="2400" b="1" dirty="0" err="1" smtClean="0">
                <a:solidFill>
                  <a:srgbClr val="FF0000"/>
                </a:solidFill>
              </a:rPr>
              <a:t>java.lang</a:t>
            </a:r>
            <a:r>
              <a:rPr lang="en-US" sz="2400" dirty="0" smtClean="0"/>
              <a:t> and have their names similar to the name of data type.</a:t>
            </a:r>
          </a:p>
          <a:p>
            <a:endParaRPr lang="en-US" sz="2400" dirty="0" smtClean="0"/>
          </a:p>
          <a:p>
            <a:r>
              <a:rPr lang="en-US" sz="2400" b="1" dirty="0" smtClean="0"/>
              <a:t>For ex: </a:t>
            </a:r>
            <a:r>
              <a:rPr lang="en-US" sz="2400" dirty="0" err="1" smtClean="0">
                <a:solidFill>
                  <a:srgbClr val="FF0000"/>
                </a:solidFill>
              </a:rPr>
              <a:t>Integer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FF0000"/>
                </a:solidFill>
              </a:rPr>
              <a:t>Character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FF0000"/>
                </a:solidFill>
              </a:rPr>
              <a:t>Float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FF0000"/>
                </a:solidFill>
              </a:rPr>
              <a:t>Boolean</a:t>
            </a:r>
            <a:r>
              <a:rPr lang="en-US" sz="2400" dirty="0" smtClean="0"/>
              <a:t> etc</a:t>
            </a:r>
          </a:p>
          <a:p>
            <a:endParaRPr lang="en-US" sz="2400" dirty="0" smtClean="0"/>
          </a:p>
          <a:p>
            <a:r>
              <a:rPr lang="en-US" sz="2400" dirty="0" smtClean="0"/>
              <a:t>Notice that the first letter in wrapper class name is in uppercase  while in case of data type name it is in lowercase.</a:t>
            </a:r>
          </a:p>
          <a:p>
            <a:endParaRPr lang="en-US" sz="2400" dirty="0" smtClean="0"/>
          </a:p>
          <a:p>
            <a:r>
              <a:rPr lang="en-US" sz="2400" b="1" dirty="0" smtClean="0"/>
              <a:t>For ex: </a:t>
            </a:r>
            <a:r>
              <a:rPr lang="en-US" sz="2400" dirty="0" smtClean="0">
                <a:solidFill>
                  <a:srgbClr val="0070C0"/>
                </a:solidFill>
              </a:rPr>
              <a:t>byte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Byte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long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Long</a:t>
            </a:r>
            <a:r>
              <a:rPr lang="en-US" sz="2400" dirty="0" smtClean="0"/>
              <a:t> and so on.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65184"/>
            <a:ext cx="8534400" cy="987552"/>
          </a:xfrm>
        </p:spPr>
        <p:txBody>
          <a:bodyPr>
            <a:normAutofit/>
          </a:bodyPr>
          <a:lstStyle/>
          <a:p>
            <a:r>
              <a:rPr lang="en-US" sz="3100" b="1" dirty="0" smtClean="0"/>
              <a:t>Uses Of Wrapper Classes</a:t>
            </a:r>
            <a:endParaRPr lang="en-IN" sz="31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144016" y="1412776"/>
            <a:ext cx="8820472" cy="4968552"/>
          </a:xfrm>
        </p:spPr>
        <p:txBody>
          <a:bodyPr>
            <a:noAutofit/>
          </a:bodyPr>
          <a:lstStyle/>
          <a:p>
            <a:r>
              <a:rPr lang="en-US" sz="2800" dirty="0" smtClean="0"/>
              <a:t>Wrapper classes are mainly used for </a:t>
            </a:r>
            <a:r>
              <a:rPr lang="en-US" sz="2800" b="1" dirty="0" smtClean="0">
                <a:solidFill>
                  <a:srgbClr val="FF0000"/>
                </a:solidFill>
              </a:rPr>
              <a:t>two</a:t>
            </a:r>
            <a:r>
              <a:rPr lang="en-US" sz="2800" dirty="0" smtClean="0"/>
              <a:t> purposes: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FF0000"/>
                </a:solidFill>
              </a:rPr>
              <a:t>represent primitive data types as objects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r>
              <a:rPr lang="en-US" sz="2400" dirty="0" smtClean="0"/>
              <a:t>To convert </a:t>
            </a:r>
            <a:r>
              <a:rPr lang="en-US" sz="2400" b="1" dirty="0" smtClean="0">
                <a:solidFill>
                  <a:srgbClr val="FF0000"/>
                </a:solidFill>
              </a:rPr>
              <a:t>String form of a primitive value to it’s original form, </a:t>
            </a:r>
            <a:r>
              <a:rPr lang="en-US" sz="2400" b="1" dirty="0" smtClean="0">
                <a:solidFill>
                  <a:schemeClr val="tx1"/>
                </a:solidFill>
              </a:rPr>
              <a:t>for ex: </a:t>
            </a:r>
            <a:r>
              <a:rPr lang="en-US" sz="2400" b="1" dirty="0" smtClean="0">
                <a:solidFill>
                  <a:srgbClr val="FF0000"/>
                </a:solidFill>
              </a:rPr>
              <a:t>“10” to </a:t>
            </a:r>
            <a:r>
              <a:rPr lang="en-US" sz="2400" b="1" dirty="0" smtClean="0">
                <a:solidFill>
                  <a:srgbClr val="0070C0"/>
                </a:solidFill>
              </a:rPr>
              <a:t>10</a:t>
            </a:r>
          </a:p>
          <a:p>
            <a:endParaRPr lang="en-US" sz="2400" dirty="0" smtClean="0"/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65184"/>
            <a:ext cx="8534400" cy="98755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Representing primitives </a:t>
            </a:r>
            <a:br>
              <a:rPr lang="en-US" sz="3200" b="1" dirty="0" smtClean="0"/>
            </a:br>
            <a:r>
              <a:rPr lang="en-US" sz="3200" b="1" dirty="0" smtClean="0"/>
              <a:t>as objects</a:t>
            </a:r>
            <a:endParaRPr lang="en-IN" sz="32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144016" y="1412776"/>
            <a:ext cx="8820472" cy="4968552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Consider the following statement:</a:t>
            </a:r>
          </a:p>
          <a:p>
            <a:endParaRPr lang="en-US" sz="2800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sz="2300" b="1" dirty="0" smtClean="0">
                <a:solidFill>
                  <a:srgbClr val="C00000"/>
                </a:solidFill>
              </a:rPr>
              <a:t>	</a:t>
            </a:r>
            <a:r>
              <a:rPr lang="en-US" sz="2300" b="1" dirty="0" err="1" smtClean="0">
                <a:solidFill>
                  <a:srgbClr val="C00000"/>
                </a:solidFill>
              </a:rPr>
              <a:t>int</a:t>
            </a:r>
            <a:r>
              <a:rPr lang="en-US" sz="2300" b="1" dirty="0" smtClean="0">
                <a:solidFill>
                  <a:srgbClr val="C00000"/>
                </a:solidFill>
              </a:rPr>
              <a:t> a=10; </a:t>
            </a:r>
            <a:r>
              <a:rPr lang="en-US" sz="2300" b="1" dirty="0" smtClean="0">
                <a:solidFill>
                  <a:srgbClr val="00B050"/>
                </a:solidFill>
              </a:rPr>
              <a:t>// variable a</a:t>
            </a:r>
          </a:p>
          <a:p>
            <a:endParaRPr lang="en-US" sz="2800" b="1" dirty="0" smtClean="0">
              <a:solidFill>
                <a:srgbClr val="0070C0"/>
              </a:solidFill>
            </a:endParaRPr>
          </a:p>
          <a:p>
            <a:r>
              <a:rPr lang="en-US" sz="2800" dirty="0" smtClean="0"/>
              <a:t>Here </a:t>
            </a:r>
            <a:r>
              <a:rPr lang="en-US" sz="2800" b="1" dirty="0" smtClean="0">
                <a:solidFill>
                  <a:srgbClr val="0070C0"/>
                </a:solidFill>
              </a:rPr>
              <a:t>a</a:t>
            </a:r>
            <a:r>
              <a:rPr lang="en-US" sz="2800" dirty="0" smtClean="0"/>
              <a:t> is a variable initialized to </a:t>
            </a:r>
            <a:r>
              <a:rPr lang="en-US" sz="2800" b="1" dirty="0" smtClean="0">
                <a:solidFill>
                  <a:srgbClr val="0070C0"/>
                </a:solidFill>
              </a:rPr>
              <a:t>10</a:t>
            </a:r>
          </a:p>
          <a:p>
            <a:endParaRPr lang="en-US" sz="2800" b="1" dirty="0" smtClean="0">
              <a:solidFill>
                <a:srgbClr val="0070C0"/>
              </a:solidFill>
            </a:endParaRPr>
          </a:p>
          <a:p>
            <a:r>
              <a:rPr lang="en-US" sz="2800" dirty="0" smtClean="0"/>
              <a:t>But if we want we can convert it into an </a:t>
            </a:r>
            <a:r>
              <a:rPr lang="en-US" sz="2800" dirty="0" smtClean="0">
                <a:solidFill>
                  <a:srgbClr val="FF0000"/>
                </a:solidFill>
              </a:rPr>
              <a:t>object</a:t>
            </a:r>
            <a:r>
              <a:rPr lang="en-US" sz="2800" dirty="0" smtClean="0"/>
              <a:t> by using the </a:t>
            </a:r>
            <a:r>
              <a:rPr lang="en-US" sz="2800" dirty="0" smtClean="0">
                <a:solidFill>
                  <a:srgbClr val="0070C0"/>
                </a:solidFill>
              </a:rPr>
              <a:t>Wrapper Class </a:t>
            </a:r>
            <a:r>
              <a:rPr lang="en-US" sz="2800" b="1" dirty="0" smtClean="0">
                <a:solidFill>
                  <a:srgbClr val="FF0000"/>
                </a:solidFill>
              </a:rPr>
              <a:t>Integer</a:t>
            </a:r>
            <a:r>
              <a:rPr lang="en-US" sz="2800" dirty="0" smtClean="0"/>
              <a:t>, as shown below:</a:t>
            </a:r>
          </a:p>
          <a:p>
            <a:pPr lvl="2">
              <a:buNone/>
            </a:pPr>
            <a:endParaRPr lang="en-US" sz="2100" b="1" dirty="0" smtClean="0">
              <a:solidFill>
                <a:srgbClr val="0070C0"/>
              </a:solidFill>
            </a:endParaRPr>
          </a:p>
          <a:p>
            <a:pPr lvl="2">
              <a:buNone/>
            </a:pPr>
            <a:r>
              <a:rPr lang="en-US" sz="2100" b="1" dirty="0" smtClean="0">
                <a:solidFill>
                  <a:srgbClr val="0070C0"/>
                </a:solidFill>
              </a:rPr>
              <a:t>Integer </a:t>
            </a:r>
            <a:r>
              <a:rPr lang="en-US" sz="2100" b="1" dirty="0" err="1" smtClean="0">
                <a:solidFill>
                  <a:srgbClr val="0070C0"/>
                </a:solidFill>
              </a:rPr>
              <a:t>obj</a:t>
            </a:r>
            <a:r>
              <a:rPr lang="en-US" sz="2100" b="1" dirty="0" smtClean="0">
                <a:solidFill>
                  <a:srgbClr val="0070C0"/>
                </a:solidFill>
              </a:rPr>
              <a:t>=a; </a:t>
            </a:r>
            <a:r>
              <a:rPr lang="en-US" sz="2100" b="1" dirty="0" smtClean="0">
                <a:solidFill>
                  <a:srgbClr val="00B050"/>
                </a:solidFill>
              </a:rPr>
              <a:t>// a converted to object</a:t>
            </a:r>
            <a:endParaRPr lang="en-US" sz="1700" b="1" dirty="0" smtClean="0">
              <a:solidFill>
                <a:srgbClr val="00B05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65184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Converting String </a:t>
            </a:r>
            <a:br>
              <a:rPr lang="en-US" b="1" dirty="0" smtClean="0"/>
            </a:br>
            <a:r>
              <a:rPr lang="en-US" b="1" dirty="0" smtClean="0"/>
              <a:t>To Primitive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144016" y="1412776"/>
            <a:ext cx="8820472" cy="4968552"/>
          </a:xfrm>
        </p:spPr>
        <p:txBody>
          <a:bodyPr>
            <a:noAutofit/>
          </a:bodyPr>
          <a:lstStyle/>
          <a:p>
            <a:r>
              <a:rPr lang="en-US" sz="2400" dirty="0" smtClean="0"/>
              <a:t>Another importance of wrapper classes is that they contain </a:t>
            </a:r>
            <a:r>
              <a:rPr lang="en-US" sz="2400" b="1" dirty="0" smtClean="0"/>
              <a:t>special methods </a:t>
            </a:r>
            <a:r>
              <a:rPr lang="en-US" sz="2400" dirty="0" smtClean="0"/>
              <a:t>which perform conversion from </a:t>
            </a:r>
            <a:r>
              <a:rPr lang="en-US" sz="2400" dirty="0" smtClean="0">
                <a:solidFill>
                  <a:srgbClr val="FF0000"/>
                </a:solidFill>
              </a:rPr>
              <a:t>String to primitive data type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These methods have their name as </a:t>
            </a:r>
            <a:r>
              <a:rPr lang="en-US" sz="2400" dirty="0" err="1" smtClean="0">
                <a:solidFill>
                  <a:srgbClr val="FF0000"/>
                </a:solidFill>
              </a:rPr>
              <a:t>parseXXX</a:t>
            </a:r>
            <a:r>
              <a:rPr lang="en-US" sz="2400" dirty="0" smtClean="0"/>
              <a:t> where </a:t>
            </a:r>
            <a:r>
              <a:rPr lang="en-US" sz="2400" dirty="0" smtClean="0">
                <a:solidFill>
                  <a:srgbClr val="FF0000"/>
                </a:solidFill>
              </a:rPr>
              <a:t>XXX</a:t>
            </a:r>
            <a:r>
              <a:rPr lang="en-US" sz="2400" dirty="0" smtClean="0"/>
              <a:t>  is the name of </a:t>
            </a:r>
            <a:r>
              <a:rPr lang="en-US" sz="2400" dirty="0" smtClean="0">
                <a:solidFill>
                  <a:srgbClr val="FF0000"/>
                </a:solidFill>
              </a:rPr>
              <a:t>primitive type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Also they are  </a:t>
            </a:r>
            <a:r>
              <a:rPr lang="en-US" sz="2400" b="1" dirty="0" smtClean="0">
                <a:solidFill>
                  <a:srgbClr val="0070C0"/>
                </a:solidFill>
              </a:rPr>
              <a:t>static</a:t>
            </a:r>
            <a:r>
              <a:rPr lang="en-US" sz="2400" dirty="0" smtClean="0"/>
              <a:t> in nature, so they can be directly called by their class name. </a:t>
            </a:r>
          </a:p>
          <a:p>
            <a:endParaRPr lang="en-US" sz="2400" dirty="0" smtClean="0"/>
          </a:p>
          <a:p>
            <a:r>
              <a:rPr lang="en-US" sz="2400" dirty="0" smtClean="0"/>
              <a:t>For Example :- </a:t>
            </a:r>
            <a:r>
              <a:rPr lang="en-US" sz="2400" b="1" dirty="0" err="1" smtClean="0"/>
              <a:t>Integer.parseInt</a:t>
            </a:r>
            <a:r>
              <a:rPr lang="en-US" sz="2400" b="1" dirty="0" smtClean="0"/>
              <a:t>(“……”);</a:t>
            </a:r>
          </a:p>
          <a:p>
            <a:endParaRPr lang="en-US" sz="2400" b="1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5572529" y="6071809"/>
            <a:ext cx="28575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15008" y="6215082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00826" y="6000768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String type value</a:t>
            </a:r>
            <a:endParaRPr lang="en-IN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808" y="116632"/>
            <a:ext cx="7467600" cy="868362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List Of Wrapper Classes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173764928"/>
              </p:ext>
            </p:extLst>
          </p:nvPr>
        </p:nvGraphicFramePr>
        <p:xfrm>
          <a:off x="457199" y="1628800"/>
          <a:ext cx="8219256" cy="4681367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739752"/>
                <a:gridCol w="2739752"/>
                <a:gridCol w="2739752"/>
              </a:tblGrid>
              <a:tr h="364913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Wrapper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</a:tr>
              <a:tr h="51202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Integer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parseInt</a:t>
                      </a:r>
                      <a:r>
                        <a:rPr lang="en-US" b="1" dirty="0" smtClean="0"/>
                        <a:t>()</a:t>
                      </a:r>
                    </a:p>
                  </a:txBody>
                  <a:tcPr/>
                </a:tc>
              </a:tr>
              <a:tr h="51202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short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Short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parseShort</a:t>
                      </a:r>
                      <a:r>
                        <a:rPr lang="en-US" b="1" dirty="0" smtClean="0"/>
                        <a:t>()</a:t>
                      </a:r>
                    </a:p>
                  </a:txBody>
                  <a:tcPr/>
                </a:tc>
              </a:tr>
              <a:tr h="51202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byte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Byte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parseByte</a:t>
                      </a:r>
                      <a:r>
                        <a:rPr lang="en-US" b="1" dirty="0" smtClean="0"/>
                        <a:t>()</a:t>
                      </a:r>
                    </a:p>
                  </a:txBody>
                  <a:tcPr/>
                </a:tc>
              </a:tr>
              <a:tr h="51202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parseLong</a:t>
                      </a:r>
                      <a:r>
                        <a:rPr lang="en-US" b="1" dirty="0" smtClean="0"/>
                        <a:t>()</a:t>
                      </a:r>
                    </a:p>
                  </a:txBody>
                  <a:tcPr/>
                </a:tc>
              </a:tr>
              <a:tr h="51202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float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Float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parseFloat</a:t>
                      </a:r>
                      <a:r>
                        <a:rPr lang="en-US" b="1" dirty="0" smtClean="0"/>
                        <a:t>()</a:t>
                      </a:r>
                    </a:p>
                  </a:txBody>
                  <a:tcPr/>
                </a:tc>
              </a:tr>
              <a:tr h="51202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double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Double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parseDouble</a:t>
                      </a:r>
                      <a:r>
                        <a:rPr lang="en-US" b="1" dirty="0" smtClean="0"/>
                        <a:t>()</a:t>
                      </a:r>
                    </a:p>
                  </a:txBody>
                  <a:tcPr/>
                </a:tc>
              </a:tr>
              <a:tr h="7314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Character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parse method available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021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boolean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Boolean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parseBoolean</a:t>
                      </a:r>
                      <a:r>
                        <a:rPr lang="en-US" b="1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1" y="188640"/>
            <a:ext cx="158417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102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3551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34400" cy="9875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Addition Of Number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Using Wrapper Classes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8816" y="1412776"/>
            <a:ext cx="8805672" cy="49685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AddNos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</a:t>
            </a:r>
            <a:r>
              <a:rPr lang="en-US" dirty="0" err="1" smtClean="0"/>
              <a:t>satic</a:t>
            </a:r>
            <a:r>
              <a:rPr lang="en-US" dirty="0" smtClean="0"/>
              <a:t> void main(String args[])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a,b,c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b="1" dirty="0" smtClean="0"/>
              <a:t>a=</a:t>
            </a:r>
            <a:r>
              <a:rPr lang="en-US" b="1" dirty="0" err="1" smtClean="0"/>
              <a:t>Integer.parseInt</a:t>
            </a:r>
            <a:r>
              <a:rPr lang="en-US" b="1" dirty="0" smtClean="0"/>
              <a:t>(</a:t>
            </a:r>
            <a:r>
              <a:rPr lang="en-US" b="1" dirty="0" err="1" smtClean="0"/>
              <a:t>args</a:t>
            </a:r>
            <a:r>
              <a:rPr lang="en-US" b="1" dirty="0" smtClean="0"/>
              <a:t>[0]);</a:t>
            </a:r>
          </a:p>
          <a:p>
            <a:pPr marL="0" indent="0">
              <a:buNone/>
            </a:pPr>
            <a:r>
              <a:rPr lang="en-US" b="1" dirty="0" smtClean="0"/>
              <a:t>b=</a:t>
            </a:r>
            <a:r>
              <a:rPr lang="en-US" b="1" dirty="0" err="1" smtClean="0"/>
              <a:t>Integer.parseInt</a:t>
            </a:r>
            <a:r>
              <a:rPr lang="en-US" b="1" dirty="0" smtClean="0"/>
              <a:t>(</a:t>
            </a:r>
            <a:r>
              <a:rPr lang="en-US" b="1" dirty="0" err="1" smtClean="0"/>
              <a:t>args</a:t>
            </a:r>
            <a:r>
              <a:rPr lang="en-US" b="1" dirty="0" smtClean="0"/>
              <a:t>[1]);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=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Syetem.out.println</a:t>
            </a:r>
            <a:r>
              <a:rPr lang="en-US" dirty="0" smtClean="0"/>
              <a:t>(“First number is ”+a);</a:t>
            </a:r>
          </a:p>
          <a:p>
            <a:pPr marL="0" indent="0">
              <a:buNone/>
            </a:pPr>
            <a:r>
              <a:rPr lang="en-US" dirty="0" err="1"/>
              <a:t>Syetem.out.println</a:t>
            </a:r>
            <a:r>
              <a:rPr lang="en-US" dirty="0" smtClean="0"/>
              <a:t>(“Second  number is ”+b);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Syetem.out.println</a:t>
            </a:r>
            <a:r>
              <a:rPr lang="en-US" dirty="0" smtClean="0"/>
              <a:t>(“Their sum is ”+c);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Font typeface="Wingdings" pitchFamily="2" charset="2"/>
              <a:buChar char="Ø"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5286388"/>
            <a:ext cx="7572428" cy="12858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9944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34400" cy="98755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Guess the output ?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8816" y="1412776"/>
            <a:ext cx="8805672" cy="49685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AddNos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</a:t>
            </a:r>
            <a:r>
              <a:rPr lang="en-US" dirty="0" err="1" smtClean="0"/>
              <a:t>satic</a:t>
            </a:r>
            <a:r>
              <a:rPr lang="en-US" dirty="0" smtClean="0"/>
              <a:t> void main(String args[])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a,b,c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b="1" dirty="0" smtClean="0"/>
              <a:t>a=</a:t>
            </a:r>
            <a:r>
              <a:rPr lang="en-US" b="1" dirty="0" err="1" smtClean="0"/>
              <a:t>Integer.parseInt</a:t>
            </a:r>
            <a:r>
              <a:rPr lang="en-US" b="1" dirty="0" smtClean="0"/>
              <a:t>(</a:t>
            </a:r>
            <a:r>
              <a:rPr lang="en-US" b="1" dirty="0" err="1" smtClean="0"/>
              <a:t>args</a:t>
            </a:r>
            <a:r>
              <a:rPr lang="en-US" b="1" dirty="0" smtClean="0"/>
              <a:t>[0]);</a:t>
            </a:r>
          </a:p>
          <a:p>
            <a:pPr marL="0" indent="0">
              <a:buNone/>
            </a:pPr>
            <a:r>
              <a:rPr lang="en-US" b="1" dirty="0" smtClean="0"/>
              <a:t>b=</a:t>
            </a:r>
            <a:r>
              <a:rPr lang="en-US" b="1" dirty="0" err="1" smtClean="0"/>
              <a:t>Integer.parseInt</a:t>
            </a:r>
            <a:r>
              <a:rPr lang="en-US" b="1" dirty="0" smtClean="0"/>
              <a:t>(</a:t>
            </a:r>
            <a:r>
              <a:rPr lang="en-US" b="1" dirty="0" err="1" smtClean="0"/>
              <a:t>args</a:t>
            </a:r>
            <a:r>
              <a:rPr lang="en-US" b="1" dirty="0" smtClean="0"/>
              <a:t>[1]);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=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Syetem.out.println</a:t>
            </a:r>
            <a:r>
              <a:rPr lang="en-US" dirty="0" smtClean="0"/>
              <a:t>(“First number is ”+a);</a:t>
            </a:r>
          </a:p>
          <a:p>
            <a:pPr marL="0" indent="0">
              <a:buNone/>
            </a:pPr>
            <a:r>
              <a:rPr lang="en-US" dirty="0" err="1"/>
              <a:t>Syetem.out.println</a:t>
            </a:r>
            <a:r>
              <a:rPr lang="en-US" dirty="0" smtClean="0"/>
              <a:t>(“Second  number is ”+b);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Syetem.out.println</a:t>
            </a:r>
            <a:r>
              <a:rPr lang="en-US" dirty="0" smtClean="0"/>
              <a:t>(“Their sum is ”+c);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u="sng" dirty="0" smtClean="0"/>
              <a:t>Running: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b="1" dirty="0" smtClean="0"/>
              <a:t>bin&gt; java </a:t>
            </a:r>
            <a:r>
              <a:rPr lang="en-US" b="1" dirty="0" err="1" smtClean="0"/>
              <a:t>AddNos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10 Bhopal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9944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Output</a:t>
            </a:r>
            <a:endParaRPr lang="en-IN" sz="40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14282" y="1500174"/>
            <a:ext cx="8715435" cy="4714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842248" cy="4572000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Various Ways Of Accepting Input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Accepting Inputs through </a:t>
            </a:r>
            <a:r>
              <a:rPr lang="en-US" b="1" dirty="0" smtClean="0">
                <a:solidFill>
                  <a:srgbClr val="FF0000"/>
                </a:solidFill>
              </a:rPr>
              <a:t>Command Line Arguments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Wrapper Classes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Why did </a:t>
            </a:r>
            <a:r>
              <a:rPr lang="en-US" b="1" dirty="0" smtClean="0">
                <a:solidFill>
                  <a:srgbClr val="FF0000"/>
                </a:solidFill>
              </a:rPr>
              <a:t>Exception</a:t>
            </a:r>
            <a:r>
              <a:rPr lang="en-US" b="1" dirty="0" smtClean="0"/>
              <a:t> occur 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842248" cy="4572000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Because the method </a:t>
            </a:r>
            <a:r>
              <a:rPr lang="en-US" b="1" dirty="0" err="1" smtClean="0">
                <a:solidFill>
                  <a:srgbClr val="FF0000"/>
                </a:solidFill>
              </a:rPr>
              <a:t>parseInt</a:t>
            </a:r>
            <a:r>
              <a:rPr lang="en-US" b="1" dirty="0" smtClean="0">
                <a:solidFill>
                  <a:srgbClr val="FF0000"/>
                </a:solidFill>
              </a:rPr>
              <a:t>( ) </a:t>
            </a:r>
            <a:r>
              <a:rPr lang="en-US" dirty="0" smtClean="0"/>
              <a:t>can only work with </a:t>
            </a:r>
            <a:r>
              <a:rPr lang="en-US" b="1" dirty="0" smtClean="0">
                <a:solidFill>
                  <a:srgbClr val="FF0000"/>
                </a:solidFill>
              </a:rPr>
              <a:t>Strings</a:t>
            </a:r>
            <a:r>
              <a:rPr lang="en-US" dirty="0" smtClean="0"/>
              <a:t> containing </a:t>
            </a:r>
            <a:r>
              <a:rPr lang="en-US" b="1" dirty="0" smtClean="0">
                <a:solidFill>
                  <a:srgbClr val="FF0000"/>
                </a:solidFill>
              </a:rPr>
              <a:t>digits</a:t>
            </a:r>
            <a:r>
              <a:rPr lang="en-US" dirty="0" smtClean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If any String contains non integer values then the method </a:t>
            </a:r>
            <a:r>
              <a:rPr lang="en-US" b="1" dirty="0" err="1" smtClean="0">
                <a:solidFill>
                  <a:srgbClr val="FF0000"/>
                </a:solidFill>
              </a:rPr>
              <a:t>parseInt</a:t>
            </a:r>
            <a:r>
              <a:rPr lang="en-US" b="1" dirty="0" smtClean="0">
                <a:solidFill>
                  <a:srgbClr val="FF0000"/>
                </a:solidFill>
              </a:rPr>
              <a:t>( ) </a:t>
            </a:r>
            <a:r>
              <a:rPr lang="en-US" dirty="0" smtClean="0"/>
              <a:t>will throw </a:t>
            </a:r>
            <a:r>
              <a:rPr lang="en-US" b="1" dirty="0" smtClean="0">
                <a:solidFill>
                  <a:srgbClr val="FF0000"/>
                </a:solidFill>
              </a:rPr>
              <a:t>Exception.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Even if we pass </a:t>
            </a:r>
            <a:r>
              <a:rPr lang="en-US" b="1" dirty="0" smtClean="0">
                <a:solidFill>
                  <a:srgbClr val="FF0000"/>
                </a:solidFill>
              </a:rPr>
              <a:t>20.5</a:t>
            </a:r>
            <a:r>
              <a:rPr lang="en-US" dirty="0" smtClean="0"/>
              <a:t> , then also it will throw “</a:t>
            </a:r>
            <a:r>
              <a:rPr lang="en-US" b="1" dirty="0" err="1" smtClean="0">
                <a:solidFill>
                  <a:srgbClr val="FF0000"/>
                </a:solidFill>
              </a:rPr>
              <a:t>NumberFormatException</a:t>
            </a:r>
            <a:r>
              <a:rPr lang="en-US" dirty="0" smtClean="0"/>
              <a:t>”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Why did </a:t>
            </a:r>
            <a:r>
              <a:rPr lang="en-US" b="1" dirty="0" smtClean="0">
                <a:solidFill>
                  <a:srgbClr val="FF0000"/>
                </a:solidFill>
              </a:rPr>
              <a:t>Exception</a:t>
            </a:r>
            <a:r>
              <a:rPr lang="en-US" b="1" dirty="0" smtClean="0"/>
              <a:t> occur ?</a:t>
            </a:r>
            <a:endParaRPr lang="en-IN" b="1" dirty="0"/>
          </a:p>
        </p:txBody>
      </p:sp>
      <p:pic>
        <p:nvPicPr>
          <p:cNvPr id="6" name="Content Placeholder 5" descr="commandexcp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1643050"/>
            <a:ext cx="8358245" cy="4429156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How to accept decimal values?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842248" cy="4572000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So if we want to accept </a:t>
            </a:r>
            <a:r>
              <a:rPr lang="en-US" b="1" dirty="0" smtClean="0">
                <a:solidFill>
                  <a:srgbClr val="FF0000"/>
                </a:solidFill>
              </a:rPr>
              <a:t>decimal values </a:t>
            </a:r>
            <a:r>
              <a:rPr lang="en-US" dirty="0" smtClean="0"/>
              <a:t>, then we must use the method </a:t>
            </a:r>
            <a:r>
              <a:rPr lang="en-US" b="1" dirty="0" err="1" smtClean="0">
                <a:solidFill>
                  <a:srgbClr val="FF0000"/>
                </a:solidFill>
              </a:rPr>
              <a:t>parseFloat</a:t>
            </a:r>
            <a:r>
              <a:rPr lang="en-US" b="1" dirty="0" smtClean="0">
                <a:solidFill>
                  <a:srgbClr val="FF0000"/>
                </a:solidFill>
              </a:rPr>
              <a:t>( ) </a:t>
            </a:r>
            <a:r>
              <a:rPr lang="en-US" dirty="0" smtClean="0"/>
              <a:t>or </a:t>
            </a:r>
            <a:r>
              <a:rPr lang="en-US" b="1" dirty="0" err="1" smtClean="0">
                <a:solidFill>
                  <a:srgbClr val="FF0000"/>
                </a:solidFill>
              </a:rPr>
              <a:t>parseDouble</a:t>
            </a:r>
            <a:r>
              <a:rPr lang="en-US" b="1" dirty="0" smtClean="0">
                <a:solidFill>
                  <a:srgbClr val="FF0000"/>
                </a:solidFill>
              </a:rPr>
              <a:t>( ).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They accept </a:t>
            </a:r>
            <a:r>
              <a:rPr lang="en-US" i="1" dirty="0" smtClean="0">
                <a:solidFill>
                  <a:srgbClr val="FF0000"/>
                </a:solidFill>
              </a:rPr>
              <a:t>decimal/integer </a:t>
            </a:r>
            <a:r>
              <a:rPr lang="en-US" dirty="0" smtClean="0"/>
              <a:t>both kinds of values and throw Exception only if the given values is                 non-numeric like “</a:t>
            </a:r>
            <a:r>
              <a:rPr lang="en-US" b="1" dirty="0" err="1" smtClean="0">
                <a:solidFill>
                  <a:srgbClr val="FF0000"/>
                </a:solidFill>
              </a:rPr>
              <a:t>bhopal</a:t>
            </a:r>
            <a:r>
              <a:rPr lang="en-US" dirty="0" smtClean="0"/>
              <a:t>”, “</a:t>
            </a:r>
            <a:r>
              <a:rPr lang="en-US" b="1" dirty="0" smtClean="0">
                <a:solidFill>
                  <a:srgbClr val="FF0000"/>
                </a:solidFill>
              </a:rPr>
              <a:t>10a</a:t>
            </a:r>
            <a:r>
              <a:rPr lang="en-US" dirty="0" smtClean="0"/>
              <a:t>” etc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6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9546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342900" indent="-342900">
              <a:buAutoNum type="arabicPeriod"/>
            </a:pP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 Concept of  object and object references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Introduction to String class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Creating String objects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Important methods of String class</a:t>
            </a:r>
            <a:endParaRPr lang="en-IN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Accepting Input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842248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Java there are </a:t>
            </a:r>
            <a:r>
              <a:rPr lang="en-US" b="1" dirty="0" smtClean="0">
                <a:solidFill>
                  <a:srgbClr val="FF0000"/>
                </a:solidFill>
              </a:rPr>
              <a:t>3 ways </a:t>
            </a:r>
            <a:r>
              <a:rPr lang="en-US" dirty="0" smtClean="0"/>
              <a:t>to accept input from user :-</a:t>
            </a:r>
          </a:p>
          <a:p>
            <a:pPr>
              <a:buNone/>
            </a:pPr>
            <a:endParaRPr lang="en-US" dirty="0" smtClean="0"/>
          </a:p>
          <a:p>
            <a:pPr lvl="1"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Through Command Line Arguments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Using Scanner classes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Using GUI Components</a:t>
            </a:r>
          </a:p>
          <a:p>
            <a:pPr>
              <a:buSzPct val="100000"/>
              <a:buNone/>
            </a:pPr>
            <a:endParaRPr lang="en-US" dirty="0" smtClean="0"/>
          </a:p>
          <a:p>
            <a:pPr>
              <a:buSzPct val="100000"/>
              <a:buNone/>
            </a:pPr>
            <a:r>
              <a:rPr lang="en-US" dirty="0" smtClean="0"/>
              <a:t>*</a:t>
            </a:r>
            <a:r>
              <a:rPr lang="en-US" sz="2400" b="1" i="1" dirty="0" smtClean="0"/>
              <a:t> This lecture we will cover command line arguments and the other two methods will be covered in future lectures .</a:t>
            </a:r>
            <a:endParaRPr lang="en-US" sz="2400" b="1" i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Using Command Line</a:t>
            </a:r>
            <a:br>
              <a:rPr lang="en-US" b="1" dirty="0" smtClean="0"/>
            </a:br>
            <a:r>
              <a:rPr lang="en-US" b="1" dirty="0" smtClean="0"/>
              <a:t>Arguments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842248" cy="4572000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Using command line arguments we can accept input when we are about to execute the program 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This where the </a:t>
            </a:r>
            <a:r>
              <a:rPr lang="en-US" dirty="0" smtClean="0">
                <a:solidFill>
                  <a:srgbClr val="FF0000"/>
                </a:solidFill>
              </a:rPr>
              <a:t>arguments of method main() </a:t>
            </a:r>
            <a:r>
              <a:rPr lang="en-US" dirty="0" smtClean="0"/>
              <a:t>comes in action.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Let us take an example to understand this…</a:t>
            </a:r>
          </a:p>
          <a:p>
            <a:pPr>
              <a:buSzPct val="100000"/>
              <a:buNone/>
            </a:pPr>
            <a:r>
              <a:rPr lang="en-US" dirty="0" smtClean="0"/>
              <a:t>  </a:t>
            </a:r>
          </a:p>
          <a:p>
            <a:pPr>
              <a:buSzPct val="100000"/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 smtClean="0"/>
              <a:t>Case I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842248" cy="4854280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400" dirty="0" smtClean="0"/>
              <a:t> class Test</a:t>
            </a:r>
          </a:p>
          <a:p>
            <a:pPr>
              <a:buSzPct val="100000"/>
              <a:buNone/>
            </a:pPr>
            <a:r>
              <a:rPr lang="en-US" sz="2400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public static void main(String </a:t>
            </a:r>
            <a:r>
              <a:rPr lang="en-US" sz="2400" b="1" dirty="0" smtClean="0"/>
              <a:t>[ ] </a:t>
            </a:r>
            <a:r>
              <a:rPr lang="en-US" sz="2400" b="1" dirty="0" err="1" smtClean="0"/>
              <a:t>args</a:t>
            </a:r>
            <a:r>
              <a:rPr lang="en-US" sz="2400" dirty="0" smtClean="0"/>
              <a:t>)</a:t>
            </a:r>
          </a:p>
          <a:p>
            <a:pPr>
              <a:buSzPct val="100000"/>
              <a:buNone/>
            </a:pPr>
            <a:r>
              <a:rPr lang="en-US" sz="2400" dirty="0" smtClean="0"/>
              <a:t> {</a:t>
            </a:r>
          </a:p>
          <a:p>
            <a:pPr>
              <a:buSzPct val="100000"/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(“Hello ”+</a:t>
            </a:r>
            <a:r>
              <a:rPr lang="en-US" sz="2400" b="1" dirty="0" err="1" smtClean="0">
                <a:solidFill>
                  <a:srgbClr val="7030A0"/>
                </a:solidFill>
              </a:rPr>
              <a:t>args</a:t>
            </a:r>
            <a:r>
              <a:rPr lang="en-US" sz="2400" b="1" dirty="0" smtClean="0">
                <a:solidFill>
                  <a:srgbClr val="7030A0"/>
                </a:solidFill>
              </a:rPr>
              <a:t>[0]</a:t>
            </a:r>
            <a:r>
              <a:rPr lang="en-US" sz="2400" dirty="0" smtClean="0"/>
              <a:t>);</a:t>
            </a:r>
          </a:p>
          <a:p>
            <a:pPr>
              <a:buSzPct val="100000"/>
              <a:buNone/>
            </a:pPr>
            <a:r>
              <a:rPr lang="en-US" sz="2400" dirty="0" smtClean="0"/>
              <a:t>  }</a:t>
            </a:r>
          </a:p>
          <a:p>
            <a:pPr>
              <a:buSzPct val="100000"/>
              <a:buNone/>
            </a:pPr>
            <a:r>
              <a:rPr lang="en-US" sz="2400" dirty="0" smtClean="0"/>
              <a:t>}</a:t>
            </a:r>
          </a:p>
          <a:p>
            <a:pPr>
              <a:buSzPct val="100000"/>
              <a:buNone/>
            </a:pPr>
            <a:r>
              <a:rPr lang="en-US" sz="2400" dirty="0" smtClean="0"/>
              <a:t>…bin&gt; java Test  </a:t>
            </a:r>
            <a:r>
              <a:rPr lang="en-US" sz="2400" b="1" dirty="0" smtClean="0">
                <a:solidFill>
                  <a:srgbClr val="7030A0"/>
                </a:solidFill>
              </a:rPr>
              <a:t>Sachin</a:t>
            </a:r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rot="5400000" flipH="1" flipV="1">
            <a:off x="3321835" y="3752181"/>
            <a:ext cx="1141298" cy="926984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000232" y="5214950"/>
            <a:ext cx="6929486" cy="1398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 smtClean="0"/>
              <a:t>Case II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842248" cy="4854280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400" dirty="0" smtClean="0"/>
              <a:t> class Test</a:t>
            </a:r>
          </a:p>
          <a:p>
            <a:pPr>
              <a:buSzPct val="100000"/>
              <a:buNone/>
            </a:pPr>
            <a:r>
              <a:rPr lang="en-US" sz="2400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public static void main(String </a:t>
            </a:r>
            <a:r>
              <a:rPr lang="en-US" sz="2400" b="1" dirty="0" smtClean="0"/>
              <a:t>[ ] </a:t>
            </a:r>
            <a:r>
              <a:rPr lang="en-US" sz="2400" b="1" dirty="0" err="1" smtClean="0"/>
              <a:t>args</a:t>
            </a:r>
            <a:r>
              <a:rPr lang="en-US" sz="2400" dirty="0" smtClean="0"/>
              <a:t>)</a:t>
            </a:r>
          </a:p>
          <a:p>
            <a:pPr>
              <a:buSzPct val="100000"/>
              <a:buNone/>
            </a:pPr>
            <a:r>
              <a:rPr lang="en-US" sz="2400" dirty="0" smtClean="0"/>
              <a:t> {</a:t>
            </a:r>
          </a:p>
          <a:p>
            <a:pPr>
              <a:buSzPct val="100000"/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(“Hello ”+</a:t>
            </a:r>
            <a:r>
              <a:rPr lang="en-US" sz="2400" b="1" dirty="0" err="1" smtClean="0">
                <a:solidFill>
                  <a:srgbClr val="7030A0"/>
                </a:solidFill>
              </a:rPr>
              <a:t>args</a:t>
            </a:r>
            <a:r>
              <a:rPr lang="en-US" sz="2400" b="1" dirty="0" smtClean="0">
                <a:solidFill>
                  <a:srgbClr val="7030A0"/>
                </a:solidFill>
              </a:rPr>
              <a:t>[0]</a:t>
            </a:r>
            <a:r>
              <a:rPr lang="en-US" sz="2400" dirty="0" smtClean="0"/>
              <a:t>);</a:t>
            </a:r>
          </a:p>
          <a:p>
            <a:pPr>
              <a:buSzPct val="100000"/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(“Hello ”+</a:t>
            </a:r>
            <a:r>
              <a:rPr lang="en-US" sz="2400" b="1" dirty="0" err="1" smtClean="0">
                <a:solidFill>
                  <a:srgbClr val="002060"/>
                </a:solidFill>
              </a:rPr>
              <a:t>args</a:t>
            </a:r>
            <a:r>
              <a:rPr lang="en-US" sz="2400" b="1" dirty="0" smtClean="0">
                <a:solidFill>
                  <a:srgbClr val="002060"/>
                </a:solidFill>
              </a:rPr>
              <a:t>[1]</a:t>
            </a:r>
            <a:r>
              <a:rPr lang="en-US" sz="2400" dirty="0" smtClean="0"/>
              <a:t>);</a:t>
            </a:r>
          </a:p>
          <a:p>
            <a:pPr>
              <a:buSzPct val="100000"/>
              <a:buNone/>
            </a:pPr>
            <a:r>
              <a:rPr lang="en-US" sz="2400" dirty="0" smtClean="0"/>
              <a:t> }</a:t>
            </a:r>
          </a:p>
          <a:p>
            <a:pPr>
              <a:buSzPct val="100000"/>
              <a:buNone/>
            </a:pPr>
            <a:r>
              <a:rPr lang="en-US" sz="2400" dirty="0" smtClean="0"/>
              <a:t>}</a:t>
            </a:r>
          </a:p>
          <a:p>
            <a:pPr>
              <a:buSzPct val="100000"/>
              <a:buNone/>
            </a:pPr>
            <a:r>
              <a:rPr lang="en-US" sz="2400" dirty="0" smtClean="0"/>
              <a:t>…bin&gt; java Test  </a:t>
            </a:r>
            <a:r>
              <a:rPr lang="en-US" sz="2400" b="1" dirty="0" smtClean="0">
                <a:solidFill>
                  <a:srgbClr val="7030A0"/>
                </a:solidFill>
              </a:rPr>
              <a:t>Sachin</a:t>
            </a:r>
            <a:r>
              <a:rPr lang="en-US" sz="2400" b="1" dirty="0" smtClean="0"/>
              <a:t>  </a:t>
            </a:r>
            <a:r>
              <a:rPr lang="en-US" sz="2400" b="1" dirty="0" err="1" smtClean="0">
                <a:solidFill>
                  <a:srgbClr val="002060"/>
                </a:solidFill>
              </a:rPr>
              <a:t>Amit</a:t>
            </a:r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rot="5400000" flipH="1" flipV="1">
            <a:off x="4000496" y="4357694"/>
            <a:ext cx="1000132" cy="57150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3137255" y="4006489"/>
            <a:ext cx="1440730" cy="857256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5472608"/>
            <a:ext cx="6666108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 smtClean="0"/>
              <a:t>Case III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383032"/>
            <a:ext cx="8842248" cy="4854280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000" dirty="0" smtClean="0"/>
              <a:t> class Test</a:t>
            </a:r>
          </a:p>
          <a:p>
            <a:pPr>
              <a:buSzPct val="100000"/>
              <a:buNone/>
            </a:pPr>
            <a:r>
              <a:rPr lang="en-US" sz="2000" dirty="0" smtClean="0"/>
              <a:t>{</a:t>
            </a:r>
          </a:p>
          <a:p>
            <a:pPr>
              <a:buSzPct val="100000"/>
              <a:buNone/>
            </a:pPr>
            <a:r>
              <a:rPr lang="en-US" sz="2000" dirty="0" smtClean="0"/>
              <a:t> public static void main(String </a:t>
            </a:r>
            <a:r>
              <a:rPr lang="en-US" sz="2000" b="1" dirty="0" smtClean="0"/>
              <a:t>[ ] </a:t>
            </a:r>
            <a:r>
              <a:rPr lang="en-US" sz="2000" b="1" dirty="0" err="1" smtClean="0"/>
              <a:t>args</a:t>
            </a:r>
            <a:r>
              <a:rPr lang="en-US" sz="2000" dirty="0" smtClean="0"/>
              <a:t>)</a:t>
            </a:r>
          </a:p>
          <a:p>
            <a:pPr>
              <a:buSzPct val="100000"/>
              <a:buNone/>
            </a:pPr>
            <a:r>
              <a:rPr lang="en-US" sz="2000" dirty="0" smtClean="0"/>
              <a:t> {</a:t>
            </a:r>
          </a:p>
          <a:p>
            <a:pPr>
              <a:buSzPct val="100000"/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(“Hello ”+</a:t>
            </a:r>
            <a:r>
              <a:rPr lang="en-US" sz="2000" b="1" dirty="0" err="1" smtClean="0">
                <a:solidFill>
                  <a:srgbClr val="7030A0"/>
                </a:solidFill>
              </a:rPr>
              <a:t>args</a:t>
            </a:r>
            <a:r>
              <a:rPr lang="en-US" sz="2000" b="1" dirty="0" smtClean="0">
                <a:solidFill>
                  <a:srgbClr val="7030A0"/>
                </a:solidFill>
              </a:rPr>
              <a:t>[0]</a:t>
            </a:r>
            <a:r>
              <a:rPr lang="en-US" sz="2000" dirty="0" smtClean="0"/>
              <a:t>);</a:t>
            </a:r>
          </a:p>
          <a:p>
            <a:pPr>
              <a:buSzPct val="100000"/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(“Hello ”+</a:t>
            </a:r>
            <a:r>
              <a:rPr lang="en-US" sz="2000" b="1" dirty="0" err="1" smtClean="0">
                <a:solidFill>
                  <a:srgbClr val="002060"/>
                </a:solidFill>
              </a:rPr>
              <a:t>args</a:t>
            </a:r>
            <a:r>
              <a:rPr lang="en-US" sz="2000" b="1" dirty="0" smtClean="0">
                <a:solidFill>
                  <a:srgbClr val="002060"/>
                </a:solidFill>
              </a:rPr>
              <a:t>[1]</a:t>
            </a:r>
            <a:r>
              <a:rPr lang="en-US" sz="2000" dirty="0" smtClean="0"/>
              <a:t>);</a:t>
            </a:r>
          </a:p>
          <a:p>
            <a:pPr>
              <a:buSzPct val="100000"/>
              <a:buNone/>
            </a:pPr>
            <a:r>
              <a:rPr lang="en-US" sz="2000" dirty="0" smtClean="0"/>
              <a:t> }</a:t>
            </a:r>
          </a:p>
          <a:p>
            <a:pPr>
              <a:buSzPct val="100000"/>
              <a:buNone/>
            </a:pPr>
            <a:r>
              <a:rPr lang="en-US" sz="2000" dirty="0" smtClean="0"/>
              <a:t>}</a:t>
            </a:r>
          </a:p>
          <a:p>
            <a:pPr>
              <a:buSzPct val="100000"/>
              <a:buNone/>
            </a:pPr>
            <a:r>
              <a:rPr lang="en-US" sz="2400" dirty="0" smtClean="0"/>
              <a:t>….bin&gt; java   Test   </a:t>
            </a:r>
            <a:r>
              <a:rPr lang="en-US" sz="2400" b="1" dirty="0" smtClean="0">
                <a:solidFill>
                  <a:srgbClr val="7030A0"/>
                </a:solidFill>
              </a:rPr>
              <a:t>Sachin</a:t>
            </a:r>
            <a:r>
              <a:rPr lang="en-US" sz="2400" b="1" dirty="0" smtClean="0"/>
              <a:t> </a:t>
            </a:r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rot="5400000" flipH="1" flipV="1">
            <a:off x="2750331" y="3536157"/>
            <a:ext cx="1214446" cy="571504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869160"/>
            <a:ext cx="8784976" cy="1573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 smtClean="0"/>
              <a:t>Case IV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842248" cy="5445224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000" dirty="0" smtClean="0"/>
              <a:t> class Test</a:t>
            </a:r>
          </a:p>
          <a:p>
            <a:pPr>
              <a:buSzPct val="100000"/>
              <a:buNone/>
            </a:pPr>
            <a:r>
              <a:rPr lang="en-US" sz="2000" dirty="0" smtClean="0"/>
              <a:t>{</a:t>
            </a:r>
          </a:p>
          <a:p>
            <a:pPr>
              <a:buSzPct val="100000"/>
              <a:buNone/>
            </a:pPr>
            <a:r>
              <a:rPr lang="en-US" sz="2000" dirty="0" smtClean="0"/>
              <a:t> public static void main(String </a:t>
            </a:r>
            <a:r>
              <a:rPr lang="en-US" sz="2000" b="1" dirty="0" smtClean="0"/>
              <a:t>[ ] </a:t>
            </a:r>
            <a:r>
              <a:rPr lang="en-US" sz="2000" b="1" dirty="0" err="1" smtClean="0"/>
              <a:t>args</a:t>
            </a:r>
            <a:r>
              <a:rPr lang="en-US" sz="2000" dirty="0" smtClean="0"/>
              <a:t>)</a:t>
            </a:r>
          </a:p>
          <a:p>
            <a:pPr>
              <a:buSzPct val="100000"/>
              <a:buNone/>
            </a:pPr>
            <a:r>
              <a:rPr lang="en-US" sz="2000" dirty="0" smtClean="0"/>
              <a:t> {</a:t>
            </a:r>
          </a:p>
          <a:p>
            <a:pPr>
              <a:buSzPct val="100000"/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(“Hello ”+</a:t>
            </a:r>
            <a:r>
              <a:rPr lang="en-US" sz="2000" b="1" dirty="0" err="1" smtClean="0">
                <a:solidFill>
                  <a:srgbClr val="7030A0"/>
                </a:solidFill>
              </a:rPr>
              <a:t>args</a:t>
            </a:r>
            <a:r>
              <a:rPr lang="en-US" sz="2000" b="1" dirty="0" smtClean="0">
                <a:solidFill>
                  <a:srgbClr val="7030A0"/>
                </a:solidFill>
              </a:rPr>
              <a:t>[0]</a:t>
            </a:r>
            <a:r>
              <a:rPr lang="en-US" sz="2000" dirty="0" smtClean="0"/>
              <a:t>);</a:t>
            </a:r>
          </a:p>
          <a:p>
            <a:pPr>
              <a:buSzPct val="100000"/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(“Hello ”+</a:t>
            </a:r>
            <a:r>
              <a:rPr lang="en-US" sz="2000" b="1" dirty="0" err="1" smtClean="0">
                <a:solidFill>
                  <a:srgbClr val="002060"/>
                </a:solidFill>
              </a:rPr>
              <a:t>args</a:t>
            </a:r>
            <a:r>
              <a:rPr lang="en-US" sz="2000" b="1" dirty="0" smtClean="0">
                <a:solidFill>
                  <a:srgbClr val="002060"/>
                </a:solidFill>
              </a:rPr>
              <a:t>[1]</a:t>
            </a:r>
            <a:r>
              <a:rPr lang="en-US" sz="2000" dirty="0" smtClean="0"/>
              <a:t>);</a:t>
            </a:r>
          </a:p>
          <a:p>
            <a:pPr>
              <a:buSzPct val="100000"/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(“Bye!”);</a:t>
            </a:r>
          </a:p>
          <a:p>
            <a:pPr>
              <a:buSzPct val="100000"/>
              <a:buNone/>
            </a:pPr>
            <a:r>
              <a:rPr lang="en-US" sz="2000" dirty="0" smtClean="0"/>
              <a:t> }</a:t>
            </a:r>
          </a:p>
          <a:p>
            <a:pPr>
              <a:buSzPct val="100000"/>
              <a:buNone/>
            </a:pPr>
            <a:r>
              <a:rPr lang="en-US" sz="2000" dirty="0" smtClean="0"/>
              <a:t>}</a:t>
            </a:r>
          </a:p>
          <a:p>
            <a:pPr>
              <a:buSzPct val="100000"/>
              <a:buNone/>
            </a:pPr>
            <a:r>
              <a:rPr lang="en-US" sz="2400" dirty="0" smtClean="0"/>
              <a:t>….bin&gt; java Test   </a:t>
            </a:r>
            <a:r>
              <a:rPr lang="en-US" sz="2400" b="1" dirty="0" smtClean="0">
                <a:solidFill>
                  <a:srgbClr val="7030A0"/>
                </a:solidFill>
              </a:rPr>
              <a:t>Sachin</a:t>
            </a:r>
            <a:r>
              <a:rPr lang="en-US" sz="2400" b="1" dirty="0" smtClean="0"/>
              <a:t>   </a:t>
            </a:r>
            <a:r>
              <a:rPr lang="en-US" sz="2400" b="1" dirty="0" err="1" smtClean="0">
                <a:solidFill>
                  <a:srgbClr val="002060"/>
                </a:solidFill>
              </a:rPr>
              <a:t>Amit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Sumit</a:t>
            </a:r>
            <a:r>
              <a:rPr lang="en-US" sz="2400" b="1" dirty="0" smtClean="0"/>
              <a:t> </a:t>
            </a:r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5157192"/>
            <a:ext cx="8873662" cy="17008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 smtClean="0"/>
              <a:t>Case V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842248" cy="5445224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000" dirty="0" smtClean="0"/>
              <a:t> class Test</a:t>
            </a:r>
          </a:p>
          <a:p>
            <a:pPr>
              <a:buSzPct val="100000"/>
              <a:buNone/>
            </a:pPr>
            <a:r>
              <a:rPr lang="en-US" sz="2000" dirty="0" smtClean="0"/>
              <a:t>{</a:t>
            </a:r>
          </a:p>
          <a:p>
            <a:pPr>
              <a:buSzPct val="100000"/>
              <a:buNone/>
            </a:pPr>
            <a:r>
              <a:rPr lang="en-US" sz="2000" dirty="0" smtClean="0"/>
              <a:t> public static void main(String </a:t>
            </a:r>
            <a:r>
              <a:rPr lang="en-US" sz="2000" b="1" dirty="0" smtClean="0"/>
              <a:t>[ ] </a:t>
            </a:r>
            <a:r>
              <a:rPr lang="en-US" sz="2000" b="1" dirty="0" err="1" smtClean="0"/>
              <a:t>args</a:t>
            </a:r>
            <a:r>
              <a:rPr lang="en-US" sz="2000" dirty="0" smtClean="0"/>
              <a:t>)</a:t>
            </a:r>
          </a:p>
          <a:p>
            <a:pPr>
              <a:buSzPct val="100000"/>
              <a:buNone/>
            </a:pPr>
            <a:r>
              <a:rPr lang="en-US" sz="2000" dirty="0" smtClean="0"/>
              <a:t> {</a:t>
            </a:r>
          </a:p>
          <a:p>
            <a:pPr>
              <a:buSzPct val="100000"/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(“Hello ”+</a:t>
            </a:r>
            <a:r>
              <a:rPr lang="en-US" sz="2000" b="1" dirty="0" err="1" smtClean="0">
                <a:solidFill>
                  <a:srgbClr val="7030A0"/>
                </a:solidFill>
              </a:rPr>
              <a:t>args</a:t>
            </a:r>
            <a:r>
              <a:rPr lang="en-US" sz="2000" b="1" dirty="0" smtClean="0">
                <a:solidFill>
                  <a:srgbClr val="7030A0"/>
                </a:solidFill>
              </a:rPr>
              <a:t>[0]</a:t>
            </a:r>
            <a:r>
              <a:rPr lang="en-US" sz="2000" dirty="0" smtClean="0"/>
              <a:t>);</a:t>
            </a:r>
          </a:p>
          <a:p>
            <a:pPr>
              <a:buSzPct val="100000"/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(“Bye!”);</a:t>
            </a:r>
          </a:p>
          <a:p>
            <a:pPr>
              <a:buSzPct val="100000"/>
              <a:buNone/>
            </a:pPr>
            <a:r>
              <a:rPr lang="en-US" sz="2000" dirty="0" smtClean="0"/>
              <a:t> }</a:t>
            </a:r>
          </a:p>
          <a:p>
            <a:pPr>
              <a:buSzPct val="100000"/>
              <a:buNone/>
            </a:pPr>
            <a:r>
              <a:rPr lang="en-US" sz="2000" dirty="0" smtClean="0"/>
              <a:t>}</a:t>
            </a:r>
          </a:p>
          <a:p>
            <a:pPr>
              <a:buSzPct val="100000"/>
              <a:buNone/>
            </a:pPr>
            <a:r>
              <a:rPr lang="en-US" sz="2400" dirty="0" smtClean="0"/>
              <a:t>….bin&gt; java Test   </a:t>
            </a:r>
            <a:r>
              <a:rPr lang="en-US" sz="2400" b="1" dirty="0" smtClean="0"/>
              <a:t>“</a:t>
            </a:r>
            <a:r>
              <a:rPr lang="en-US" sz="2400" b="1" dirty="0" smtClean="0">
                <a:solidFill>
                  <a:srgbClr val="7030A0"/>
                </a:solidFill>
              </a:rPr>
              <a:t>Sachin</a:t>
            </a:r>
            <a:r>
              <a:rPr lang="en-US" sz="2400" b="1" dirty="0" smtClean="0"/>
              <a:t>  </a:t>
            </a:r>
            <a:r>
              <a:rPr lang="en-US" sz="2400" b="1" dirty="0" err="1" smtClean="0">
                <a:solidFill>
                  <a:srgbClr val="7030A0"/>
                </a:solidFill>
              </a:rPr>
              <a:t>Amit</a:t>
            </a:r>
            <a:r>
              <a:rPr lang="en-US" sz="2400" b="1" dirty="0" smtClean="0"/>
              <a:t>” </a:t>
            </a:r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373" y="4797152"/>
            <a:ext cx="8720115" cy="18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9" name="Straight Arrow Connector 8"/>
          <p:cNvCxnSpPr/>
          <p:nvPr/>
        </p:nvCxnSpPr>
        <p:spPr>
          <a:xfrm flipV="1">
            <a:off x="3995936" y="3284984"/>
            <a:ext cx="72008" cy="108012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588</TotalTime>
  <Words>957</Words>
  <Application>Microsoft Office PowerPoint</Application>
  <PresentationFormat>On-screen Show (4:3)</PresentationFormat>
  <Paragraphs>216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Slide 1</vt:lpstr>
      <vt:lpstr>Today’s Agenda</vt:lpstr>
      <vt:lpstr>Accepting Input</vt:lpstr>
      <vt:lpstr>Using Command Line Arguments</vt:lpstr>
      <vt:lpstr>Case I</vt:lpstr>
      <vt:lpstr>Case II</vt:lpstr>
      <vt:lpstr>Case III</vt:lpstr>
      <vt:lpstr>Case IV</vt:lpstr>
      <vt:lpstr>Case V</vt:lpstr>
      <vt:lpstr>Case VI (Passing Integers)</vt:lpstr>
      <vt:lpstr>Why was the output 1020 ?</vt:lpstr>
      <vt:lpstr>Wrapper Classes</vt:lpstr>
      <vt:lpstr>Uses Of Wrapper Classes</vt:lpstr>
      <vt:lpstr>Representing primitives  as objects</vt:lpstr>
      <vt:lpstr>Converting String  To Primitive</vt:lpstr>
      <vt:lpstr>List Of Wrapper Classes</vt:lpstr>
      <vt:lpstr>Addition Of Number  Using Wrapper Classes</vt:lpstr>
      <vt:lpstr>Guess the output ?</vt:lpstr>
      <vt:lpstr>Output</vt:lpstr>
      <vt:lpstr>Why did Exception occur ?</vt:lpstr>
      <vt:lpstr>Why did Exception occur ?</vt:lpstr>
      <vt:lpstr>How to accept decimal values?</vt:lpstr>
      <vt:lpstr>End Of Lecture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palash</cp:lastModifiedBy>
  <cp:revision>66</cp:revision>
  <dcterms:created xsi:type="dcterms:W3CDTF">2016-01-20T14:00:59Z</dcterms:created>
  <dcterms:modified xsi:type="dcterms:W3CDTF">2016-01-27T06:47:36Z</dcterms:modified>
</cp:coreProperties>
</file>